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63" r:id="rId2"/>
    <p:sldId id="366" r:id="rId3"/>
    <p:sldId id="275" r:id="rId4"/>
    <p:sldId id="382" r:id="rId5"/>
    <p:sldId id="383" r:id="rId6"/>
    <p:sldId id="386" r:id="rId7"/>
    <p:sldId id="385" r:id="rId8"/>
    <p:sldId id="389" r:id="rId9"/>
    <p:sldId id="395" r:id="rId10"/>
    <p:sldId id="329" r:id="rId11"/>
    <p:sldId id="390" r:id="rId12"/>
    <p:sldId id="368" r:id="rId13"/>
    <p:sldId id="391" r:id="rId14"/>
    <p:sldId id="394" r:id="rId15"/>
    <p:sldId id="269" r:id="rId16"/>
    <p:sldId id="396" r:id="rId17"/>
    <p:sldId id="272" r:id="rId1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ka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B7D00"/>
    <a:srgbClr val="00AF3F"/>
    <a:srgbClr val="F9E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748" autoAdjust="0"/>
    <p:restoredTop sz="93333" autoAdjust="0"/>
  </p:normalViewPr>
  <p:slideViewPr>
    <p:cSldViewPr>
      <p:cViewPr>
        <p:scale>
          <a:sx n="100" d="100"/>
          <a:sy n="100" d="100"/>
        </p:scale>
        <p:origin x="-1998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100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831D-9DFE-455D-B5B7-81C060291C27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54ECC-A4E7-46CA-98F7-A2BB24656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0137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7D3EB-CFF4-445C-A219-3A3377BB1BB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D512D-2AF7-4702-A314-BAC250171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365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xfrm>
            <a:off x="682842" y="4603014"/>
            <a:ext cx="5438464" cy="4468099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85913" y="282575"/>
            <a:ext cx="3265487" cy="2447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374650" y="2874963"/>
            <a:ext cx="6048375" cy="5259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z="90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9475" y="500063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82625" y="4387850"/>
            <a:ext cx="5438775" cy="4467225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>
              <a:defRPr/>
            </a:pPr>
            <a:endParaRPr lang="cs-CZ" b="1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9475" y="50006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518517" y="4459263"/>
            <a:ext cx="5818907" cy="4971876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79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9475" y="50006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518517" y="4459263"/>
            <a:ext cx="5818907" cy="4971876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790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9475" y="50006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518517" y="4459263"/>
            <a:ext cx="5818907" cy="4971876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790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9475" y="50006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518517" y="4459263"/>
            <a:ext cx="5818907" cy="4971876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790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ACD4BC-74AD-4DF0-AA62-DA3AB7110ABB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xfrm>
            <a:off x="682625" y="4603750"/>
            <a:ext cx="5438775" cy="44688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65200" y="744538"/>
            <a:ext cx="3589338" cy="269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708025" y="3557588"/>
            <a:ext cx="5437188" cy="57054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endParaRPr lang="cs-CZ" sz="11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xfrm>
            <a:off x="682625" y="4603750"/>
            <a:ext cx="5438775" cy="44688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xfrm>
            <a:off x="682625" y="4603750"/>
            <a:ext cx="5438775" cy="44688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7" name="Obrázek 5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2"/>
          <p:cNvSpPr>
            <a:spLocks/>
          </p:cNvSpPr>
          <p:nvPr/>
        </p:nvSpPr>
        <p:spPr bwMode="auto">
          <a:xfrm>
            <a:off x="285720" y="2000240"/>
            <a:ext cx="864235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cs-CZ" sz="3600" b="1" dirty="0" smtClean="0">
                <a:latin typeface="Calibri" pitchFamily="34" charset="0"/>
              </a:rPr>
              <a:t>Příprava programového období 2014-2020</a:t>
            </a:r>
          </a:p>
          <a:p>
            <a:pPr algn="ctr"/>
            <a:endParaRPr lang="cs-CZ" sz="3600" b="1" dirty="0" smtClean="0">
              <a:latin typeface="Calibri" pitchFamily="34" charset="0"/>
            </a:endParaRP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Calibri" pitchFamily="34" charset="0"/>
              </a:rPr>
              <a:t>ČR úroveň</a:t>
            </a:r>
            <a:endParaRPr lang="cs-CZ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2844" y="5300663"/>
            <a:ext cx="8786874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b="1" dirty="0" smtClean="0">
                <a:latin typeface="Calibri" pitchFamily="34" charset="0"/>
              </a:rPr>
              <a:t>13. </a:t>
            </a:r>
            <a:r>
              <a:rPr lang="cs-CZ" sz="2000" b="1" dirty="0">
                <a:latin typeface="Calibri" pitchFamily="34" charset="0"/>
              </a:rPr>
              <a:t>zasedání Pracovní skupiny pro udržitelný </a:t>
            </a:r>
            <a:r>
              <a:rPr lang="cs-CZ" sz="2000" b="1" dirty="0" smtClean="0">
                <a:latin typeface="Calibri" pitchFamily="34" charset="0"/>
              </a:rPr>
              <a:t>rozvoj regionů</a:t>
            </a:r>
            <a:r>
              <a:rPr lang="cs-CZ" sz="2000" b="1" dirty="0">
                <a:latin typeface="Calibri" pitchFamily="34" charset="0"/>
              </a:rPr>
              <a:t>, obcí a území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7950" y="6453336"/>
            <a:ext cx="6552282" cy="288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1500" dirty="0" smtClean="0">
                <a:solidFill>
                  <a:schemeClr val="tx2"/>
                </a:solidFill>
                <a:latin typeface="Calibri" pitchFamily="34" charset="0"/>
              </a:rPr>
              <a:t>27. 5. 2013, Barokní refektář Dominikánského kláštera sv. Jiljí, Praha</a:t>
            </a:r>
            <a:endParaRPr lang="cs-CZ" sz="15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50847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0" y="594995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1296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2531" name="Rectangle 9"/>
          <p:cNvSpPr>
            <a:spLocks noChangeArrowheads="1"/>
          </p:cNvSpPr>
          <p:nvPr/>
        </p:nvSpPr>
        <p:spPr bwMode="auto">
          <a:xfrm>
            <a:off x="395288" y="1500174"/>
            <a:ext cx="8320116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>
              <a:buClr>
                <a:srgbClr val="FF0000"/>
              </a:buClr>
            </a:pPr>
            <a:r>
              <a:rPr lang="cs-CZ" sz="2000" b="1" dirty="0" smtClean="0">
                <a:latin typeface="Calibri" pitchFamily="34" charset="0"/>
              </a:rPr>
              <a:t>Platformy zřízené RM</a:t>
            </a:r>
          </a:p>
          <a:p>
            <a:pPr marL="268288" indent="-268288">
              <a:buClr>
                <a:srgbClr val="FF0000"/>
              </a:buClr>
              <a:buFont typeface="Arial" charset="0"/>
              <a:buChar char="•"/>
            </a:pPr>
            <a:r>
              <a:rPr lang="cs-CZ" sz="2000" dirty="0" smtClean="0">
                <a:latin typeface="Calibri" pitchFamily="34" charset="0"/>
              </a:rPr>
              <a:t>PS pro rozpracování programů; PS Dohoda; PS IPÚD; MEPS a další.</a:t>
            </a:r>
          </a:p>
          <a:p>
            <a:pPr marL="268288" indent="-268288">
              <a:buClr>
                <a:srgbClr val="FF0000"/>
              </a:buClr>
              <a:buFont typeface="Arial" charset="0"/>
              <a:buChar char="•"/>
            </a:pPr>
            <a:endParaRPr lang="cs-CZ" sz="1400" dirty="0" smtClean="0">
              <a:latin typeface="Calibri" pitchFamily="34" charset="0"/>
            </a:endParaRPr>
          </a:p>
          <a:p>
            <a:pPr marL="268288" indent="-268288">
              <a:buClr>
                <a:srgbClr val="FF0000"/>
              </a:buClr>
            </a:pPr>
            <a:r>
              <a:rPr lang="cs-CZ" sz="2000" b="1" dirty="0" smtClean="0">
                <a:latin typeface="Calibri" pitchFamily="34" charset="0"/>
              </a:rPr>
              <a:t>Rady pro fondy Společného strategického rámce, </a:t>
            </a:r>
          </a:p>
          <a:p>
            <a:pPr marL="268288" indent="-268288">
              <a:spcAft>
                <a:spcPts val="600"/>
              </a:spcAft>
              <a:buClr>
                <a:srgbClr val="FF0000"/>
              </a:buClr>
              <a:buFont typeface="Arial" charset="0"/>
              <a:buChar char="•"/>
            </a:pPr>
            <a:r>
              <a:rPr lang="cs-CZ" sz="2000" dirty="0" smtClean="0">
                <a:latin typeface="Calibri" pitchFamily="34" charset="0"/>
              </a:rPr>
              <a:t>vláda schválila (UV č. 302 ze dne 24. dubna 2013) Statut a Jednací řád Rady pro fondy SSR, včetně návrhu generálních </a:t>
            </a:r>
            <a:r>
              <a:rPr lang="cs-CZ" sz="2000" dirty="0" smtClean="0">
                <a:latin typeface="Calibri" pitchFamily="34" charset="0"/>
              </a:rPr>
              <a:t>sekretářů.</a:t>
            </a:r>
            <a:endParaRPr lang="cs-CZ" sz="2000" dirty="0" smtClean="0">
              <a:latin typeface="Calibri" pitchFamily="34" charset="0"/>
            </a:endParaRPr>
          </a:p>
          <a:p>
            <a:pPr marL="268288" indent="-268288">
              <a:buClr>
                <a:srgbClr val="FF0000"/>
              </a:buClr>
              <a:buFont typeface="Arial" charset="0"/>
              <a:buChar char="•"/>
            </a:pPr>
            <a:r>
              <a:rPr lang="cs-CZ" sz="2000" dirty="0" err="1" smtClean="0">
                <a:latin typeface="Calibri" pitchFamily="34" charset="0"/>
              </a:rPr>
              <a:t>Nadresortní</a:t>
            </a:r>
            <a:r>
              <a:rPr lang="cs-CZ" sz="2000" dirty="0" smtClean="0">
                <a:latin typeface="Calibri" pitchFamily="34" charset="0"/>
              </a:rPr>
              <a:t> zastřešující řídicí platforma – bude řešit nastavení synergií mezi fondy SSR; Vymezuje detailní specifikaci platforem, jejich činností a konkrétní určení členů - jak pro fázi přípravy tak i </a:t>
            </a:r>
            <a:r>
              <a:rPr lang="cs-CZ" sz="2000" dirty="0" smtClean="0">
                <a:latin typeface="Calibri" pitchFamily="34" charset="0"/>
              </a:rPr>
              <a:t>realizace.</a:t>
            </a:r>
            <a:endParaRPr lang="cs-CZ" sz="2000" dirty="0" smtClean="0">
              <a:latin typeface="Calibri" pitchFamily="34" charset="0"/>
            </a:endParaRPr>
          </a:p>
          <a:p>
            <a:pPr marL="268288" indent="-268288">
              <a:spcBef>
                <a:spcPts val="6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cs-CZ" sz="2000" dirty="0" smtClean="0">
                <a:latin typeface="Calibri" pitchFamily="34" charset="0"/>
              </a:rPr>
              <a:t>Jde o tyto platformy:</a:t>
            </a:r>
          </a:p>
          <a:p>
            <a:pPr marL="542925" lvl="1" indent="-276225">
              <a:spcAft>
                <a:spcPts val="600"/>
              </a:spcAft>
              <a:buClr>
                <a:srgbClr val="FF0000"/>
              </a:buClr>
              <a:buFont typeface="Arial" charset="0"/>
              <a:buChar char="•"/>
            </a:pPr>
            <a:r>
              <a:rPr lang="cs-CZ" sz="2000" dirty="0" smtClean="0">
                <a:latin typeface="Calibri" pitchFamily="34" charset="0"/>
              </a:rPr>
              <a:t>Rada pro fondy (+ na pracovní úrovni)</a:t>
            </a:r>
          </a:p>
          <a:p>
            <a:pPr marL="542925" lvl="1" indent="-276225">
              <a:buClr>
                <a:srgbClr val="FF0000"/>
              </a:buClr>
              <a:buFont typeface="Arial" charset="0"/>
              <a:buChar char="•"/>
            </a:pPr>
            <a:r>
              <a:rPr lang="cs-CZ" sz="2000" dirty="0" smtClean="0">
                <a:latin typeface="Calibri" pitchFamily="34" charset="0"/>
              </a:rPr>
              <a:t>Pracovní skupiny: </a:t>
            </a:r>
            <a:r>
              <a:rPr lang="cs-CZ" sz="1900" dirty="0" smtClean="0">
                <a:latin typeface="Calibri" pitchFamily="34" charset="0"/>
              </a:rPr>
              <a:t>1/ pro konkurenceschopnost (GS </a:t>
            </a:r>
            <a:r>
              <a:rPr lang="cs-CZ" sz="1900" dirty="0" err="1" smtClean="0">
                <a:latin typeface="Calibri" pitchFamily="34" charset="0"/>
              </a:rPr>
              <a:t>M</a:t>
            </a:r>
            <a:r>
              <a:rPr lang="cs-CZ" sz="1900" dirty="0" smtClean="0">
                <a:latin typeface="Calibri" pitchFamily="34" charset="0"/>
              </a:rPr>
              <a:t>.</a:t>
            </a:r>
            <a:r>
              <a:rPr lang="cs-CZ" sz="1900" dirty="0" err="1" smtClean="0">
                <a:latin typeface="Calibri" pitchFamily="34" charset="0"/>
              </a:rPr>
              <a:t>Kopicová</a:t>
            </a:r>
            <a:r>
              <a:rPr lang="cs-CZ" sz="1900" dirty="0" smtClean="0">
                <a:latin typeface="Calibri" pitchFamily="34" charset="0"/>
              </a:rPr>
              <a:t>), </a:t>
            </a:r>
          </a:p>
          <a:p>
            <a:pPr marL="725488" lvl="1" indent="-268288">
              <a:buClr>
                <a:srgbClr val="FF0000"/>
              </a:buClr>
              <a:tabLst>
                <a:tab pos="2419350" algn="l"/>
              </a:tabLst>
            </a:pPr>
            <a:r>
              <a:rPr lang="cs-CZ" sz="1900" dirty="0" smtClean="0">
                <a:latin typeface="Calibri" pitchFamily="34" charset="0"/>
              </a:rPr>
              <a:t>		2/ pro trh práce, vzdělávání, boj s chudobou (GS J. </a:t>
            </a:r>
            <a:r>
              <a:rPr lang="cs-CZ" sz="1900" dirty="0" err="1" smtClean="0">
                <a:latin typeface="Calibri" pitchFamily="34" charset="0"/>
              </a:rPr>
              <a:t>Vitula</a:t>
            </a:r>
            <a:r>
              <a:rPr lang="cs-CZ" sz="1900" dirty="0" smtClean="0">
                <a:latin typeface="Calibri" pitchFamily="34" charset="0"/>
              </a:rPr>
              <a:t>),</a:t>
            </a:r>
          </a:p>
          <a:p>
            <a:pPr marL="725488" lvl="1" indent="-268288">
              <a:buClr>
                <a:srgbClr val="FF0000"/>
              </a:buClr>
              <a:tabLst>
                <a:tab pos="2419350" algn="l"/>
              </a:tabLst>
            </a:pPr>
            <a:r>
              <a:rPr lang="cs-CZ" sz="1900" dirty="0" smtClean="0">
                <a:latin typeface="Calibri" pitchFamily="34" charset="0"/>
              </a:rPr>
              <a:t>		3/ pro páteřní infrastrukturu (GS P. </a:t>
            </a:r>
            <a:r>
              <a:rPr lang="cs-CZ" sz="1900" dirty="0" err="1" smtClean="0">
                <a:latin typeface="Calibri" pitchFamily="34" charset="0"/>
              </a:rPr>
              <a:t>Moos</a:t>
            </a:r>
            <a:r>
              <a:rPr lang="cs-CZ" sz="1900" dirty="0" smtClean="0">
                <a:latin typeface="Calibri" pitchFamily="34" charset="0"/>
              </a:rPr>
              <a:t>), </a:t>
            </a:r>
          </a:p>
          <a:p>
            <a:pPr marL="725488" lvl="1" indent="-268288">
              <a:buClr>
                <a:srgbClr val="FF0000"/>
              </a:buClr>
              <a:tabLst>
                <a:tab pos="2419350" algn="l"/>
              </a:tabLst>
            </a:pPr>
            <a:r>
              <a:rPr lang="cs-CZ" sz="1900" dirty="0" smtClean="0">
                <a:latin typeface="Calibri" pitchFamily="34" charset="0"/>
              </a:rPr>
              <a:t>		4/ integrovaný rozvoj území (GS D. </a:t>
            </a:r>
            <a:r>
              <a:rPr lang="cs-CZ" sz="1900" dirty="0" err="1" smtClean="0">
                <a:latin typeface="Calibri" pitchFamily="34" charset="0"/>
              </a:rPr>
              <a:t>Sventek</a:t>
            </a:r>
            <a:r>
              <a:rPr lang="cs-CZ" sz="1900" dirty="0" smtClean="0">
                <a:latin typeface="Calibri" pitchFamily="34" charset="0"/>
              </a:rPr>
              <a:t>)</a:t>
            </a:r>
          </a:p>
          <a:p>
            <a:pPr marL="725488" lvl="1" indent="-268288">
              <a:buClr>
                <a:srgbClr val="FF0000"/>
              </a:buClr>
              <a:tabLst>
                <a:tab pos="2419350" algn="l"/>
              </a:tabLst>
            </a:pPr>
            <a:r>
              <a:rPr lang="cs-CZ" sz="1900" dirty="0" smtClean="0">
                <a:latin typeface="Calibri" pitchFamily="34" charset="0"/>
              </a:rPr>
              <a:t>		5/ pro inovativní finanční nástroje (GS M. Hanzlík).</a:t>
            </a:r>
          </a:p>
        </p:txBody>
      </p:sp>
      <p:sp>
        <p:nvSpPr>
          <p:cNvPr id="5" name="Nadpis 2"/>
          <p:cNvSpPr>
            <a:spLocks noGrp="1"/>
          </p:cNvSpPr>
          <p:nvPr>
            <p:ph type="title" idx="4294967295"/>
          </p:nvPr>
        </p:nvSpPr>
        <p:spPr bwMode="auto">
          <a:xfrm>
            <a:off x="2643188" y="548680"/>
            <a:ext cx="6215092" cy="59430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defRPr/>
            </a:pP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Platformy pro budoucí období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730298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Platformy pro budoucí období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6181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410445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Zástupný symbol pro obsah 1"/>
          <p:cNvSpPr txBox="1">
            <a:spLocks/>
          </p:cNvSpPr>
          <p:nvPr/>
        </p:nvSpPr>
        <p:spPr>
          <a:xfrm>
            <a:off x="179512" y="1268760"/>
            <a:ext cx="8435280" cy="473029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tabLst/>
              <a:defRPr/>
            </a:pP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Fáze přípravy				</a:t>
            </a:r>
            <a:r>
              <a:rPr kumimoji="0" lang="cs-CZ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Fáze realizace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buFontTx/>
              <a:buNone/>
              <a:tabLst/>
              <a:defRPr/>
            </a:pPr>
            <a:endParaRPr kumimoji="0" lang="cs-CZ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2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941168"/>
            <a:ext cx="4104456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2" name="Picture 3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1772817"/>
            <a:ext cx="3966989" cy="491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24579" name="Rectangle 1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grpSp>
        <p:nvGrpSpPr>
          <p:cNvPr id="2" name="Plátno 2"/>
          <p:cNvGrpSpPr>
            <a:grpSpLocks/>
          </p:cNvGrpSpPr>
          <p:nvPr/>
        </p:nvGrpSpPr>
        <p:grpSpPr bwMode="auto">
          <a:xfrm>
            <a:off x="1214414" y="1428736"/>
            <a:ext cx="6667500" cy="5143560"/>
            <a:chOff x="0" y="-336"/>
            <a:chExt cx="53721" cy="41438"/>
          </a:xfrm>
        </p:grpSpPr>
        <p:sp>
          <p:nvSpPr>
            <p:cNvPr id="24582" name="AutoShape 1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3721" cy="40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83" name="Rectangle 4"/>
            <p:cNvSpPr>
              <a:spLocks noChangeArrowheads="1"/>
            </p:cNvSpPr>
            <p:nvPr/>
          </p:nvSpPr>
          <p:spPr bwMode="auto">
            <a:xfrm>
              <a:off x="15430" y="-336"/>
              <a:ext cx="21044" cy="374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sz="600" b="1" dirty="0" smtClean="0">
                <a:latin typeface="Calibri" pitchFamily="34" charset="0"/>
                <a:cs typeface="Times New Roman" pitchFamily="18" charset="0"/>
              </a:endParaRPr>
            </a:p>
            <a:p>
              <a:pPr algn="ctr"/>
              <a:r>
                <a:rPr lang="cs-CZ" sz="1400" b="1" dirty="0" smtClean="0">
                  <a:latin typeface="Calibri" pitchFamily="34" charset="0"/>
                  <a:cs typeface="Times New Roman" pitchFamily="18" charset="0"/>
                </a:rPr>
                <a:t>Program pro </a:t>
              </a:r>
              <a:r>
                <a:rPr lang="cs-CZ" sz="1400" b="1" dirty="0">
                  <a:latin typeface="Calibri" pitchFamily="34" charset="0"/>
                  <a:cs typeface="Times New Roman" pitchFamily="18" charset="0"/>
                </a:rPr>
                <a:t>období 2014-2020</a:t>
              </a:r>
              <a:endParaRPr lang="cs-CZ" sz="1400" dirty="0">
                <a:latin typeface="Calibri" pitchFamily="34" charset="0"/>
              </a:endParaRPr>
            </a:p>
          </p:txBody>
        </p:sp>
        <p:sp>
          <p:nvSpPr>
            <p:cNvPr id="24584" name="Oval 5"/>
            <p:cNvSpPr>
              <a:spLocks noChangeArrowheads="1"/>
            </p:cNvSpPr>
            <p:nvPr/>
          </p:nvSpPr>
          <p:spPr bwMode="auto">
            <a:xfrm>
              <a:off x="1143" y="5708"/>
              <a:ext cx="26289" cy="34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b="1" dirty="0">
                  <a:latin typeface="Calibri" pitchFamily="34" charset="0"/>
                  <a:cs typeface="Times New Roman" pitchFamily="18" charset="0"/>
                </a:rPr>
                <a:t>EFRR+ESF+FS</a:t>
              </a:r>
              <a:endParaRPr lang="cs-CZ" sz="1400" b="1" dirty="0">
                <a:latin typeface="Calibri" pitchFamily="34" charset="0"/>
              </a:endParaRPr>
            </a:p>
          </p:txBody>
        </p:sp>
        <p:sp>
          <p:nvSpPr>
            <p:cNvPr id="24585" name="Oval 6"/>
            <p:cNvSpPr>
              <a:spLocks noChangeArrowheads="1"/>
            </p:cNvSpPr>
            <p:nvPr/>
          </p:nvSpPr>
          <p:spPr bwMode="auto">
            <a:xfrm>
              <a:off x="29718" y="5715"/>
              <a:ext cx="10293" cy="343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EZFRV</a:t>
              </a:r>
              <a:endParaRPr lang="cs-CZ" sz="1400" b="1" dirty="0">
                <a:latin typeface="Calibri" pitchFamily="34" charset="0"/>
              </a:endParaRPr>
            </a:p>
          </p:txBody>
        </p:sp>
        <p:sp>
          <p:nvSpPr>
            <p:cNvPr id="24586" name="Oval 7"/>
            <p:cNvSpPr>
              <a:spLocks noChangeArrowheads="1"/>
            </p:cNvSpPr>
            <p:nvPr/>
          </p:nvSpPr>
          <p:spPr bwMode="auto">
            <a:xfrm>
              <a:off x="42291" y="5708"/>
              <a:ext cx="10287" cy="34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b="1" dirty="0">
                  <a:latin typeface="Calibri" pitchFamily="34" charset="0"/>
                  <a:cs typeface="Times New Roman" pitchFamily="18" charset="0"/>
                </a:rPr>
                <a:t>ENRF</a:t>
              </a:r>
              <a:endParaRPr lang="cs-CZ" sz="1400" b="1" dirty="0">
                <a:latin typeface="Calibri" pitchFamily="34" charset="0"/>
              </a:endParaRPr>
            </a:p>
          </p:txBody>
        </p:sp>
        <p:sp>
          <p:nvSpPr>
            <p:cNvPr id="24587" name="Rectangle 8"/>
            <p:cNvSpPr>
              <a:spLocks noChangeArrowheads="1"/>
            </p:cNvSpPr>
            <p:nvPr/>
          </p:nvSpPr>
          <p:spPr bwMode="auto">
            <a:xfrm>
              <a:off x="29718" y="11430"/>
              <a:ext cx="10287" cy="37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Program rozvoje venkova</a:t>
              </a:r>
              <a:endParaRPr lang="cs-CZ" sz="1300" dirty="0">
                <a:latin typeface="Calibri" pitchFamily="34" charset="0"/>
              </a:endParaRPr>
            </a:p>
          </p:txBody>
        </p:sp>
        <p:sp>
          <p:nvSpPr>
            <p:cNvPr id="24588" name="Rectangle 9"/>
            <p:cNvSpPr>
              <a:spLocks noChangeArrowheads="1"/>
            </p:cNvSpPr>
            <p:nvPr/>
          </p:nvSpPr>
          <p:spPr bwMode="auto">
            <a:xfrm>
              <a:off x="42291" y="11430"/>
              <a:ext cx="10287" cy="31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Rybářství</a:t>
              </a:r>
              <a:endParaRPr lang="cs-CZ" sz="1300" dirty="0">
                <a:latin typeface="Calibri" pitchFamily="34" charset="0"/>
              </a:endParaRPr>
            </a:p>
          </p:txBody>
        </p:sp>
        <p:sp>
          <p:nvSpPr>
            <p:cNvPr id="24589" name="Rectangle 10"/>
            <p:cNvSpPr>
              <a:spLocks noChangeArrowheads="1"/>
            </p:cNvSpPr>
            <p:nvPr/>
          </p:nvSpPr>
          <p:spPr bwMode="auto">
            <a:xfrm>
              <a:off x="0" y="11430"/>
              <a:ext cx="28575" cy="29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0" name="Rectangle 11"/>
            <p:cNvSpPr>
              <a:spLocks noChangeArrowheads="1"/>
            </p:cNvSpPr>
            <p:nvPr/>
          </p:nvSpPr>
          <p:spPr bwMode="auto">
            <a:xfrm>
              <a:off x="1143" y="12573"/>
              <a:ext cx="26289" cy="13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b="1" dirty="0">
                  <a:latin typeface="Calibri" pitchFamily="34" charset="0"/>
                  <a:cs typeface="Times New Roman" pitchFamily="18" charset="0"/>
                </a:rPr>
                <a:t>Cíl Investice pro růst a zaměstnanost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Podnikání a inovace pro konkurenceschopnost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Výzkum,vývoj a vzdělávání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Doprava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Životní prostředí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Zaměstnanost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Integrovaný regionální operační program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Praha - pól růstu ČR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Technická pomoc</a:t>
              </a:r>
              <a:endParaRPr lang="cs-CZ" sz="1200" dirty="0">
                <a:latin typeface="Calibri" pitchFamily="34" charset="0"/>
              </a:endParaRPr>
            </a:p>
          </p:txBody>
        </p:sp>
        <p:sp>
          <p:nvSpPr>
            <p:cNvPr id="24591" name="Rectangle 12"/>
            <p:cNvSpPr>
              <a:spLocks noChangeArrowheads="1"/>
            </p:cNvSpPr>
            <p:nvPr/>
          </p:nvSpPr>
          <p:spPr bwMode="auto">
            <a:xfrm>
              <a:off x="1151" y="27289"/>
              <a:ext cx="26289" cy="132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300" b="1" dirty="0">
                  <a:latin typeface="Calibri" pitchFamily="34" charset="0"/>
                  <a:cs typeface="Times New Roman" pitchFamily="18" charset="0"/>
                </a:rPr>
                <a:t>Cíl EÚS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ČR - Polsko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Svobodný stát Sasko - ČR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Svobodný stát Bavorsko - ČR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Rakousko - ČR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Slovensko - ČR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Nadnárodní </a:t>
              </a:r>
              <a:r>
                <a:rPr lang="cs-CZ" sz="1300" dirty="0" smtClean="0">
                  <a:latin typeface="Calibri" pitchFamily="34" charset="0"/>
                  <a:cs typeface="Times New Roman" pitchFamily="18" charset="0"/>
                </a:rPr>
                <a:t>spolupráce (</a:t>
              </a:r>
              <a:r>
                <a:rPr lang="cs-CZ" sz="1300" dirty="0" err="1" smtClean="0">
                  <a:latin typeface="Calibri" pitchFamily="34" charset="0"/>
                  <a:cs typeface="Times New Roman" pitchFamily="18" charset="0"/>
                </a:rPr>
                <a:t>Danube</a:t>
              </a:r>
              <a:r>
                <a:rPr lang="cs-CZ" sz="1300" dirty="0" smtClean="0">
                  <a:latin typeface="Calibri" pitchFamily="34" charset="0"/>
                  <a:cs typeface="Times New Roman" pitchFamily="18" charset="0"/>
                </a:rPr>
                <a:t>)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Meziregionální spolupráce</a:t>
              </a:r>
              <a:endParaRPr lang="cs-CZ" sz="1300" dirty="0">
                <a:latin typeface="Calibri" pitchFamily="34" charset="0"/>
              </a:endParaRPr>
            </a:p>
          </p:txBody>
        </p:sp>
        <p:sp>
          <p:nvSpPr>
            <p:cNvPr id="24592" name="Line 13"/>
            <p:cNvSpPr>
              <a:spLocks noChangeShapeType="1"/>
            </p:cNvSpPr>
            <p:nvPr/>
          </p:nvSpPr>
          <p:spPr bwMode="auto">
            <a:xfrm flipH="1">
              <a:off x="19431" y="3429"/>
              <a:ext cx="5715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3" name="Line 14"/>
            <p:cNvSpPr>
              <a:spLocks noChangeShapeType="1"/>
            </p:cNvSpPr>
            <p:nvPr/>
          </p:nvSpPr>
          <p:spPr bwMode="auto">
            <a:xfrm>
              <a:off x="28575" y="3429"/>
              <a:ext cx="15170" cy="25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4" name="Line 15"/>
            <p:cNvSpPr>
              <a:spLocks noChangeShapeType="1"/>
            </p:cNvSpPr>
            <p:nvPr/>
          </p:nvSpPr>
          <p:spPr bwMode="auto">
            <a:xfrm>
              <a:off x="27432" y="3429"/>
              <a:ext cx="3650" cy="25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5" name="Line 16"/>
            <p:cNvSpPr>
              <a:spLocks noChangeShapeType="1"/>
            </p:cNvSpPr>
            <p:nvPr/>
          </p:nvSpPr>
          <p:spPr bwMode="auto">
            <a:xfrm>
              <a:off x="14859" y="9144"/>
              <a:ext cx="6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6" name="Line 17"/>
            <p:cNvSpPr>
              <a:spLocks noChangeShapeType="1"/>
            </p:cNvSpPr>
            <p:nvPr/>
          </p:nvSpPr>
          <p:spPr bwMode="auto">
            <a:xfrm>
              <a:off x="34290" y="9144"/>
              <a:ext cx="6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7" name="Line 18"/>
            <p:cNvSpPr>
              <a:spLocks noChangeShapeType="1"/>
            </p:cNvSpPr>
            <p:nvPr/>
          </p:nvSpPr>
          <p:spPr bwMode="auto">
            <a:xfrm>
              <a:off x="44919" y="8895"/>
              <a:ext cx="0" cy="2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</p:grp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2786050" y="500042"/>
            <a:ext cx="6000779" cy="64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Programy ESI fondů </a:t>
            </a:r>
            <a:endParaRPr lang="cs-CZ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843213" y="549275"/>
            <a:ext cx="5872162" cy="66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Programy ESI fondů </a:t>
            </a:r>
            <a:endParaRPr lang="cs-CZ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395536" y="1428736"/>
            <a:ext cx="8291264" cy="4786346"/>
          </a:xfrm>
        </p:spPr>
        <p:txBody>
          <a:bodyPr>
            <a:no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Zpracovány návrhy programů spolufinancovaných ze SF/FS (dle UV 867/2012) a aktualizované teorie změny na úrovni SC.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Ze strany </a:t>
            </a:r>
            <a:r>
              <a:rPr lang="cs-CZ" sz="2200" dirty="0" err="1" smtClean="0">
                <a:latin typeface="Calibri" pitchFamily="34" charset="0"/>
                <a:cs typeface="+mn-cs"/>
              </a:rPr>
              <a:t>MZe</a:t>
            </a:r>
            <a:r>
              <a:rPr lang="cs-CZ" sz="2200" dirty="0" smtClean="0">
                <a:latin typeface="Calibri" pitchFamily="34" charset="0"/>
                <a:cs typeface="+mn-cs"/>
              </a:rPr>
              <a:t> a programů cíle Evropské územní spolupráce podána informace o pokroku v přípravě programů.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Proběhlo hodnocení programů ze strany MMR.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Zpracována souhrnná informace o přípravě </a:t>
            </a:r>
            <a:r>
              <a:rPr lang="cs-CZ" sz="2200" dirty="0" smtClean="0">
                <a:latin typeface="Calibri" pitchFamily="34" charset="0"/>
                <a:cs typeface="+mn-cs"/>
              </a:rPr>
              <a:t>programů.</a:t>
            </a: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Probíhá úprava programů a dopracování zásadních </a:t>
            </a:r>
            <a:r>
              <a:rPr lang="cs-CZ" sz="2200" dirty="0" smtClean="0">
                <a:latin typeface="Calibri" pitchFamily="34" charset="0"/>
                <a:cs typeface="+mn-cs"/>
              </a:rPr>
              <a:t>částí. </a:t>
            </a: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Důraz na: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dirty="0" smtClean="0">
                <a:latin typeface="Calibri" pitchFamily="34" charset="0"/>
                <a:cs typeface="+mn-cs"/>
              </a:rPr>
              <a:t>koncentraci aktivit, 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dirty="0" smtClean="0">
                <a:latin typeface="Calibri" pitchFamily="34" charset="0"/>
                <a:cs typeface="+mn-cs"/>
              </a:rPr>
              <a:t>promítnutí hlavních posunů v,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dirty="0" smtClean="0">
                <a:latin typeface="Calibri" pitchFamily="34" charset="0"/>
                <a:cs typeface="+mn-cs"/>
              </a:rPr>
              <a:t>zajištění synergií mezi tématy, programy a uvnitř programů,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dirty="0" smtClean="0">
                <a:latin typeface="Calibri" pitchFamily="34" charset="0"/>
                <a:cs typeface="+mn-cs"/>
              </a:rPr>
              <a:t>územní dimenzi a integrované přístupy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843213" y="549275"/>
            <a:ext cx="5872162" cy="66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Programy ESI fondů </a:t>
            </a:r>
            <a:endParaRPr lang="cs-CZ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395536" y="1428736"/>
            <a:ext cx="8291264" cy="4786346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r>
              <a:rPr lang="cs-CZ" sz="2200" b="1" dirty="0" smtClean="0">
                <a:latin typeface="Calibri" pitchFamily="34" charset="0"/>
                <a:cs typeface="+mn-cs"/>
              </a:rPr>
              <a:t>Předběžné podmínky:</a:t>
            </a:r>
          </a:p>
          <a:p>
            <a:pPr marL="342900" lvl="1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Technické jednání se zástupci EK (příklad ESF)  - detailní dotazování EK na způsob naplňování (strategie, zákony, projekty) včetně načasování a návrhu opatření; nejdříve </a:t>
            </a:r>
            <a:r>
              <a:rPr lang="cs-CZ" sz="2200" dirty="0" err="1" smtClean="0">
                <a:latin typeface="Calibri" pitchFamily="34" charset="0"/>
                <a:cs typeface="+mn-cs"/>
              </a:rPr>
              <a:t>self</a:t>
            </a:r>
            <a:r>
              <a:rPr lang="cs-CZ" sz="2200" dirty="0" smtClean="0">
                <a:latin typeface="Calibri" pitchFamily="34" charset="0"/>
                <a:cs typeface="+mn-cs"/>
              </a:rPr>
              <a:t>-</a:t>
            </a:r>
            <a:r>
              <a:rPr lang="cs-CZ" sz="2200" dirty="0" err="1" smtClean="0">
                <a:latin typeface="Calibri" pitchFamily="34" charset="0"/>
                <a:cs typeface="+mn-cs"/>
              </a:rPr>
              <a:t>assessment</a:t>
            </a:r>
            <a:r>
              <a:rPr lang="cs-CZ" sz="2200" dirty="0" smtClean="0">
                <a:latin typeface="Calibri" pitchFamily="34" charset="0"/>
                <a:cs typeface="+mn-cs"/>
              </a:rPr>
              <a:t> (detailní analýza plnění / neplnění), poté stručné hodnocení v </a:t>
            </a:r>
            <a:r>
              <a:rPr lang="cs-CZ" sz="2200" dirty="0" smtClean="0">
                <a:latin typeface="Calibri" pitchFamily="34" charset="0"/>
                <a:cs typeface="+mn-cs"/>
              </a:rPr>
              <a:t>programech.</a:t>
            </a: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lvl="1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PP v Dohodě o partnerství a součást Informace o programech.</a:t>
            </a:r>
          </a:p>
          <a:p>
            <a:pPr marL="342900" lvl="1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Rizika ve vztahu k předběžným podmínkám: strategie a </a:t>
            </a:r>
            <a:r>
              <a:rPr lang="cs-CZ" sz="2200" dirty="0" smtClean="0">
                <a:latin typeface="Calibri" pitchFamily="34" charset="0"/>
                <a:cs typeface="+mn-cs"/>
              </a:rPr>
              <a:t>legislativa.</a:t>
            </a: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lvl="1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Řada otázek zůstává nevyjasněna ve vztahu k zaměření a výkladu předběžných podmínek – řeší se v dialogu s </a:t>
            </a:r>
            <a:r>
              <a:rPr lang="cs-CZ" sz="2200" dirty="0" smtClean="0">
                <a:latin typeface="Calibri" pitchFamily="34" charset="0"/>
                <a:cs typeface="+mn-cs"/>
              </a:rPr>
              <a:t>EK.</a:t>
            </a: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lvl="1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lvl="1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solidFill>
                <a:srgbClr val="FF0000"/>
              </a:solidFill>
              <a:latin typeface="Calibri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28596" y="5072074"/>
          <a:ext cx="8286809" cy="1280160"/>
        </p:xfrm>
        <a:graphic>
          <a:graphicData uri="http://schemas.openxmlformats.org/drawingml/2006/table">
            <a:tbl>
              <a:tblPr/>
              <a:tblGrid>
                <a:gridCol w="857256"/>
                <a:gridCol w="928694"/>
                <a:gridCol w="1071570"/>
                <a:gridCol w="5429289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Splněno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Částečně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Nesplněno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Komentář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53150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cs-CZ" sz="1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18</a:t>
                      </a:r>
                      <a:endParaRPr lang="cs-CZ" sz="1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cs-CZ" sz="1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Hodnocení</a:t>
                      </a:r>
                      <a:r>
                        <a:rPr lang="cs-CZ" sz="14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na úrovni předběžné podmínky; h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odnocení vychází z neúplných programů zaslaných na MMR v dubnu; nejsou zahrnuty všechny obecné předběžné podmínky a předběžné podmínky pro EZFRV (jen dvě horizontální) a ENRF; není řešen návrh nových dvou předběžných podmínek ze strany EK.</a:t>
                      </a:r>
                      <a:endParaRPr lang="cs-CZ" sz="1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843213" y="549275"/>
            <a:ext cx="5872162" cy="66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Harmonogram přípravy metodik</a:t>
            </a:r>
            <a:endParaRPr lang="cs-CZ" sz="3200" b="1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28596" y="1500173"/>
          <a:ext cx="8208912" cy="4698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0340"/>
                <a:gridCol w="2818572"/>
              </a:tblGrid>
              <a:tr h="55848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itchFamily="34" charset="0"/>
                          <a:cs typeface="Arial" pitchFamily="34" charset="0"/>
                        </a:rPr>
                        <a:t>Metodické</a:t>
                      </a:r>
                      <a:r>
                        <a:rPr lang="cs-CZ" sz="2000" baseline="0" dirty="0" smtClean="0">
                          <a:latin typeface="Calibri" pitchFamily="34" charset="0"/>
                          <a:cs typeface="Arial" pitchFamily="34" charset="0"/>
                        </a:rPr>
                        <a:t> oblasti řešené v materiálu</a:t>
                      </a:r>
                      <a:endParaRPr lang="cs-CZ" sz="2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itchFamily="34" charset="0"/>
                          <a:cs typeface="Arial" pitchFamily="34" charset="0"/>
                        </a:rPr>
                        <a:t>Termín předložení</a:t>
                      </a:r>
                      <a:r>
                        <a:rPr lang="cs-CZ" sz="2000" baseline="0" dirty="0" smtClean="0">
                          <a:latin typeface="Calibri" pitchFamily="34" charset="0"/>
                          <a:cs typeface="Arial" pitchFamily="34" charset="0"/>
                        </a:rPr>
                        <a:t> Vládě</a:t>
                      </a:r>
                      <a:endParaRPr lang="cs-CZ" sz="2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2348"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Koncepce JMP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únor 2013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2348"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Příprava programových dokumentů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květen 2013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2348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cs-CZ" sz="1900" kern="12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Evaluace, indikátory, způsobilé výdaje, řízení rizik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červen</a:t>
                      </a:r>
                      <a:r>
                        <a:rPr lang="cs-CZ" sz="19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 2013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23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9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Integrované přístupy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srpen 2013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25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1900" kern="12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Rozvoj lidských zdrojů, řízení výzev, výběr a hodnocení projektů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říjen 2013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39117">
                <a:tc>
                  <a:txBody>
                    <a:bodyPr/>
                    <a:lstStyle/>
                    <a:p>
                      <a:r>
                        <a:rPr lang="cs-CZ" sz="1900" kern="12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Zadávání veřejných zakázek, manuály programů, publicita a komunikace, revize programů, řízení a monitorování, finanční toky a kontrola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prosinec 2013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25732">
                <a:tc>
                  <a:txBody>
                    <a:bodyPr/>
                    <a:lstStyle/>
                    <a:p>
                      <a:r>
                        <a:rPr lang="cs-CZ" sz="1900" kern="12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Projekty vytvářející příjmy, finanční nástroje, veřejná podpora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prosinec</a:t>
                      </a:r>
                      <a:r>
                        <a:rPr lang="cs-CZ" sz="19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 2013 </a:t>
                      </a:r>
                    </a:p>
                    <a:p>
                      <a:r>
                        <a:rPr lang="cs-CZ" sz="19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(pro info)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843213" y="549275"/>
            <a:ext cx="5872162" cy="66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Nejbližší postup prací</a:t>
            </a:r>
            <a:endParaRPr lang="cs-CZ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785927"/>
          <a:ext cx="8208912" cy="4535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0"/>
                <a:gridCol w="1779492"/>
              </a:tblGrid>
              <a:tr h="772798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itchFamily="34" charset="0"/>
                          <a:cs typeface="Arial" pitchFamily="34" charset="0"/>
                        </a:rPr>
                        <a:t>Aktivita</a:t>
                      </a:r>
                      <a:endParaRPr lang="cs-CZ" sz="2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itchFamily="34" charset="0"/>
                          <a:cs typeface="Arial" pitchFamily="34" charset="0"/>
                        </a:rPr>
                        <a:t>Termín</a:t>
                      </a:r>
                      <a:endParaRPr lang="cs-CZ" sz="2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98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MMR předloží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nformaci vládě ČR o stavu přípravy programů spolufinancovaných z EFRR, ESF, FS, EZFRV a ENRF. </a:t>
                      </a:r>
                    </a:p>
                  </a:txBody>
                  <a:tcPr marT="45725" marB="45725" horzOverflow="overflow"/>
                </a:tc>
                <a:tc rowSpan="2"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do konce května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73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Připraveny první návrhy programů spolufinancovaných z EZFRV a ENRF a předloženy vládě ČR.</a:t>
                      </a:r>
                    </a:p>
                  </a:txBody>
                  <a:tcPr marT="45725" marB="45725" horzOverflow="overflow"/>
                </a:tc>
                <a:tc vMerge="1">
                  <a:txBody>
                    <a:bodyPr/>
                    <a:lstStyle/>
                    <a:p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0904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Na úrovni programů bude</a:t>
                      </a:r>
                      <a:r>
                        <a:rPr lang="cs-CZ" sz="18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 u</a:t>
                      </a:r>
                      <a:r>
                        <a:rPr lang="cs-CZ" sz="18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přesněna strategická část programu a prioritních os s ohledem na přidělenou alokaci;</a:t>
                      </a:r>
                      <a:r>
                        <a:rPr lang="cs-CZ" sz="18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 p</a:t>
                      </a:r>
                      <a:r>
                        <a:rPr lang="cs-CZ" sz="18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ředloženy návrhy hodnot indikátorů na úrovni SC;</a:t>
                      </a:r>
                      <a:r>
                        <a:rPr lang="cs-CZ" sz="1800" baseline="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 r</a:t>
                      </a:r>
                      <a:r>
                        <a:rPr lang="cs-CZ" sz="18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ozpracována implementační struktura programu do úrovně ZS/ nositelů IR/ GG a typů příjemců; upřesněny hraniční </a:t>
                      </a:r>
                      <a:r>
                        <a:rPr lang="cs-CZ" sz="18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oblasti </a:t>
                      </a:r>
                      <a:r>
                        <a:rPr lang="cs-CZ" sz="18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(nedořešené </a:t>
                      </a:r>
                      <a:r>
                        <a:rPr lang="cs-CZ" sz="1800" dirty="0" err="1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překryvy</a:t>
                      </a:r>
                      <a:r>
                        <a:rPr lang="cs-CZ" sz="18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 a synergické oblasti); zpracována analýza absorpční kapacity na úrovni SC.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smtClean="0">
                          <a:solidFill>
                            <a:srgbClr val="000099"/>
                          </a:solidFill>
                          <a:latin typeface="Calibri" pitchFamily="34" charset="0"/>
                          <a:cs typeface="Arial" pitchFamily="34" charset="0"/>
                        </a:rPr>
                        <a:t>do konce června</a:t>
                      </a:r>
                      <a:endParaRPr lang="cs-CZ" sz="1900" dirty="0">
                        <a:solidFill>
                          <a:srgbClr val="000099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8"/>
          <p:cNvSpPr>
            <a:spLocks noGrp="1"/>
          </p:cNvSpPr>
          <p:nvPr>
            <p:ph idx="1"/>
          </p:nvPr>
        </p:nvSpPr>
        <p:spPr bwMode="auto">
          <a:xfrm>
            <a:off x="1258888" y="1844674"/>
            <a:ext cx="6481464" cy="401321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lnSpc>
                <a:spcPct val="80000"/>
              </a:lnSpc>
              <a:defRPr/>
            </a:pPr>
            <a:endParaRPr lang="cs-CZ" sz="2500" b="1" dirty="0" smtClean="0">
              <a:latin typeface="Calibri" pitchFamily="34" charset="0"/>
              <a:cs typeface="Arial" charset="0"/>
            </a:endParaRPr>
          </a:p>
          <a:p>
            <a:pPr algn="ctr" eaLnBrk="1" fontAlgn="auto" hangingPunct="1">
              <a:lnSpc>
                <a:spcPct val="80000"/>
              </a:lnSpc>
              <a:defRPr/>
            </a:pPr>
            <a:endParaRPr lang="cs-CZ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  <a:p>
            <a:pPr algn="ctr" eaLnBrk="1" fontAlgn="auto" hangingPunct="1">
              <a:lnSpc>
                <a:spcPct val="80000"/>
              </a:lnSpc>
              <a:defRPr/>
            </a:pP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Děkuji za pozornost</a:t>
            </a:r>
          </a:p>
          <a:p>
            <a:pPr algn="ctr" eaLnBrk="1" fontAlgn="auto" hangingPunct="1">
              <a:lnSpc>
                <a:spcPct val="80000"/>
              </a:lnSpc>
              <a:defRPr/>
            </a:pPr>
            <a:endParaRPr lang="cs-CZ" sz="32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179388" y="5661025"/>
            <a:ext cx="829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588" indent="-1588">
              <a:spcBef>
                <a:spcPct val="20000"/>
              </a:spcBef>
            </a:pPr>
            <a:endParaRPr lang="cs-CZ" sz="12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500174"/>
            <a:ext cx="8425184" cy="4808551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58775" indent="-358775">
              <a:spcBef>
                <a:spcPts val="1200"/>
              </a:spcBef>
              <a:spcAft>
                <a:spcPts val="60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200" dirty="0" err="1" smtClean="0">
                <a:latin typeface="Calibri" pitchFamily="34" charset="0"/>
                <a:cs typeface="Arial" charset="0"/>
              </a:rPr>
              <a:t>DoP</a:t>
            </a:r>
            <a:r>
              <a:rPr lang="cs-CZ" sz="2200" dirty="0" smtClean="0">
                <a:latin typeface="Calibri" pitchFamily="34" charset="0"/>
                <a:cs typeface="Arial" charset="0"/>
              </a:rPr>
              <a:t> = zásadní dokument pro období 2014-2020; </a:t>
            </a:r>
          </a:p>
          <a:p>
            <a:pPr marL="358775" indent="-358775">
              <a:spcBef>
                <a:spcPts val="1200"/>
              </a:spcBef>
              <a:spcAft>
                <a:spcPts val="60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200" dirty="0" smtClean="0">
                <a:latin typeface="Calibri" pitchFamily="34" charset="0"/>
                <a:cs typeface="Arial" charset="0"/>
              </a:rPr>
              <a:t>Vrcholový  dokument za </a:t>
            </a:r>
            <a:r>
              <a:rPr lang="cs-CZ" sz="2200" dirty="0" smtClean="0">
                <a:latin typeface="Calibri" pitchFamily="34" charset="0"/>
                <a:cs typeface="Times New Roman" pitchFamily="18" charset="0"/>
              </a:rPr>
              <a:t>EFRR, ESF, FS, EZFRV a ENRF.</a:t>
            </a:r>
          </a:p>
          <a:p>
            <a:pPr marL="358775" indent="-358775">
              <a:spcBef>
                <a:spcPts val="1200"/>
              </a:spcBef>
              <a:spcAft>
                <a:spcPts val="60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200" dirty="0" smtClean="0">
                <a:latin typeface="Calibri" pitchFamily="34" charset="0"/>
                <a:cs typeface="Arial" charset="0"/>
              </a:rPr>
              <a:t>UV 867 / 2012 = zpracování  a předložení </a:t>
            </a:r>
            <a:r>
              <a:rPr lang="cs-CZ" sz="2200" dirty="0" err="1" smtClean="0">
                <a:latin typeface="Calibri" pitchFamily="34" charset="0"/>
                <a:cs typeface="Arial" charset="0"/>
              </a:rPr>
              <a:t>DoP</a:t>
            </a:r>
            <a:r>
              <a:rPr lang="cs-CZ" sz="2200" dirty="0" smtClean="0">
                <a:latin typeface="Calibri" pitchFamily="34" charset="0"/>
                <a:cs typeface="Arial" charset="0"/>
              </a:rPr>
              <a:t> vládě do 31. května návrh Dohody o partnerství, spolu s informací o stavu přípravy programů pro programové období 2014–2020. </a:t>
            </a:r>
          </a:p>
          <a:p>
            <a:pPr marL="358775" indent="-358775">
              <a:spcBef>
                <a:spcPts val="1200"/>
              </a:spcBef>
              <a:spcAft>
                <a:spcPts val="60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200" dirty="0" err="1" smtClean="0">
                <a:latin typeface="Calibri" pitchFamily="34" charset="0"/>
                <a:cs typeface="Arial" charset="0"/>
              </a:rPr>
              <a:t>DoP</a:t>
            </a:r>
            <a:r>
              <a:rPr lang="cs-CZ" sz="2200" dirty="0" smtClean="0">
                <a:latin typeface="Calibri" pitchFamily="34" charset="0"/>
                <a:cs typeface="Arial" charset="0"/>
              </a:rPr>
              <a:t>  stále živým dokumentem = není </a:t>
            </a:r>
            <a:r>
              <a:rPr lang="cs-CZ" sz="2200" dirty="0" err="1" smtClean="0">
                <a:latin typeface="Calibri" pitchFamily="34" charset="0"/>
                <a:cs typeface="Arial" charset="0"/>
              </a:rPr>
              <a:t>finalizován</a:t>
            </a:r>
            <a:r>
              <a:rPr lang="cs-CZ" sz="2200" dirty="0" smtClean="0">
                <a:latin typeface="Calibri" pitchFamily="34" charset="0"/>
                <a:cs typeface="Arial" charset="0"/>
              </a:rPr>
              <a:t> balíček nařízení, nejsou známy přesně alokace, programy jsou ve fázi rozpracování, zapojení širokého spektra partnerů, . </a:t>
            </a:r>
          </a:p>
          <a:p>
            <a:pPr marL="358775" indent="-358775">
              <a:spcBef>
                <a:spcPts val="1200"/>
              </a:spcBef>
              <a:spcAft>
                <a:spcPts val="60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200" dirty="0" err="1" smtClean="0">
                <a:latin typeface="Calibri" pitchFamily="34" charset="0"/>
              </a:rPr>
              <a:t>DoP</a:t>
            </a:r>
            <a:r>
              <a:rPr lang="cs-CZ" sz="2200" dirty="0" smtClean="0">
                <a:latin typeface="Calibri" pitchFamily="34" charset="0"/>
              </a:rPr>
              <a:t> nad rámec původního UV obsahuje OP nadnárodní spolupráce </a:t>
            </a:r>
            <a:r>
              <a:rPr lang="cs-CZ" sz="2200" dirty="0" err="1" smtClean="0">
                <a:latin typeface="Calibri" pitchFamily="34" charset="0"/>
              </a:rPr>
              <a:t>Danube</a:t>
            </a:r>
            <a:r>
              <a:rPr lang="cs-CZ" sz="2200" dirty="0" smtClean="0">
                <a:latin typeface="Calibri" pitchFamily="34" charset="0"/>
              </a:rPr>
              <a:t> (rozdělení stávajícího OP Nadnárodní spolupráce </a:t>
            </a:r>
            <a:r>
              <a:rPr lang="cs-CZ" sz="2200" dirty="0" err="1" smtClean="0">
                <a:latin typeface="Calibri" pitchFamily="34" charset="0"/>
              </a:rPr>
              <a:t>South</a:t>
            </a:r>
            <a:r>
              <a:rPr lang="cs-CZ" sz="2200" dirty="0" smtClean="0">
                <a:latin typeface="Calibri" pitchFamily="34" charset="0"/>
              </a:rPr>
              <a:t> </a:t>
            </a:r>
            <a:r>
              <a:rPr lang="cs-CZ" sz="2200" dirty="0" err="1" smtClean="0">
                <a:latin typeface="Calibri" pitchFamily="34" charset="0"/>
              </a:rPr>
              <a:t>East</a:t>
            </a:r>
            <a:r>
              <a:rPr lang="cs-CZ" sz="2200" dirty="0" smtClean="0">
                <a:latin typeface="Calibri" pitchFamily="34" charset="0"/>
              </a:rPr>
              <a:t> </a:t>
            </a:r>
            <a:r>
              <a:rPr lang="cs-CZ" sz="2200" dirty="0" err="1" smtClean="0">
                <a:latin typeface="Calibri" pitchFamily="34" charset="0"/>
              </a:rPr>
              <a:t>Europe</a:t>
            </a:r>
            <a:r>
              <a:rPr lang="cs-CZ" sz="2200" dirty="0" smtClean="0">
                <a:latin typeface="Calibri" pitchFamily="34" charset="0"/>
              </a:rPr>
              <a:t> na programy </a:t>
            </a:r>
            <a:r>
              <a:rPr lang="cs-CZ" sz="2200" dirty="0" err="1" smtClean="0">
                <a:latin typeface="Calibri" pitchFamily="34" charset="0"/>
              </a:rPr>
              <a:t>Danube</a:t>
            </a:r>
            <a:r>
              <a:rPr lang="cs-CZ" sz="2200" dirty="0" smtClean="0">
                <a:latin typeface="Calibri" pitchFamily="34" charset="0"/>
              </a:rPr>
              <a:t> a </a:t>
            </a:r>
            <a:r>
              <a:rPr lang="cs-CZ" sz="2200" dirty="0" err="1" smtClean="0">
                <a:latin typeface="Calibri" pitchFamily="34" charset="0"/>
              </a:rPr>
              <a:t>Gateway</a:t>
            </a:r>
            <a:r>
              <a:rPr lang="cs-CZ" sz="2200" dirty="0" smtClean="0">
                <a:latin typeface="Calibri" pitchFamily="34" charset="0"/>
              </a:rPr>
              <a:t>, dle územního zaměření</a:t>
            </a:r>
            <a:r>
              <a:rPr lang="cs-CZ" sz="2200" dirty="0" smtClean="0">
                <a:latin typeface="Calibri" pitchFamily="34" charset="0"/>
              </a:rPr>
              <a:t>).</a:t>
            </a:r>
            <a:endParaRPr lang="cs-CZ" sz="2400" dirty="0" smtClean="0">
              <a:latin typeface="Calibri" pitchFamily="34" charset="0"/>
              <a:cs typeface="Arial" charset="0"/>
            </a:endParaRPr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2500298" y="571480"/>
            <a:ext cx="6373843" cy="64294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Dohoda o partnerství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3708400" y="620713"/>
            <a:ext cx="5435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cs-CZ" sz="32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1116013" y="1341438"/>
            <a:ext cx="741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 dirty="0"/>
          </a:p>
        </p:txBody>
      </p:sp>
      <p:sp>
        <p:nvSpPr>
          <p:cNvPr id="12292" name="Zástupný symbol pro obsah 1"/>
          <p:cNvSpPr>
            <a:spLocks noGrp="1"/>
          </p:cNvSpPr>
          <p:nvPr>
            <p:ph idx="4294967295"/>
          </p:nvPr>
        </p:nvSpPr>
        <p:spPr bwMode="auto">
          <a:xfrm>
            <a:off x="395288" y="1285860"/>
            <a:ext cx="8291512" cy="51673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58775" indent="-358775">
              <a:spcBef>
                <a:spcPts val="1200"/>
              </a:spcBef>
              <a:buClr>
                <a:srgbClr val="E21C18"/>
              </a:buClr>
              <a:buNone/>
            </a:pPr>
            <a:r>
              <a:rPr lang="cs-CZ" sz="2400" b="1" dirty="0" smtClean="0">
                <a:latin typeface="Calibri" pitchFamily="34" charset="0"/>
                <a:cs typeface="Arial" charset="0"/>
              </a:rPr>
              <a:t>Postup prací a stav</a:t>
            </a:r>
          </a:p>
          <a:p>
            <a:pPr marL="358775" indent="-358775">
              <a:spcBef>
                <a:spcPts val="1000"/>
              </a:spcBef>
              <a:buClr>
                <a:srgbClr val="E21C18"/>
              </a:buClr>
            </a:pPr>
            <a:r>
              <a:rPr lang="cs-CZ" sz="2200" dirty="0" smtClean="0">
                <a:latin typeface="Calibri" pitchFamily="34" charset="0"/>
                <a:cs typeface="Arial" charset="0"/>
              </a:rPr>
              <a:t>Intenzivní práce na </a:t>
            </a:r>
            <a:r>
              <a:rPr lang="cs-CZ" sz="2200" dirty="0" err="1" smtClean="0">
                <a:latin typeface="Calibri" pitchFamily="34" charset="0"/>
                <a:cs typeface="Arial" charset="0"/>
              </a:rPr>
              <a:t>DoP</a:t>
            </a:r>
            <a:r>
              <a:rPr lang="cs-CZ" sz="2200" dirty="0" smtClean="0">
                <a:latin typeface="Calibri" pitchFamily="34" charset="0"/>
                <a:cs typeface="Arial" charset="0"/>
              </a:rPr>
              <a:t> od září 2012.</a:t>
            </a:r>
          </a:p>
          <a:p>
            <a:pPr marL="358775" indent="-358775">
              <a:spcBef>
                <a:spcPts val="1000"/>
              </a:spcBef>
              <a:buClr>
                <a:srgbClr val="E21C18"/>
              </a:buClr>
            </a:pPr>
            <a:r>
              <a:rPr lang="cs-CZ" sz="2200" dirty="0" smtClean="0">
                <a:latin typeface="Calibri" pitchFamily="34" charset="0"/>
                <a:cs typeface="Arial" charset="0"/>
              </a:rPr>
              <a:t>Důraz na intervenční logiku (definování problémů a jeho příčin – vydefinování problémových oblastí  - návrhu rozvojových potřeb a potenciálu  - shluknuté priority  a cíle – programy)</a:t>
            </a:r>
          </a:p>
          <a:p>
            <a:pPr marL="358775" indent="-358775">
              <a:spcBef>
                <a:spcPts val="1000"/>
              </a:spcBef>
              <a:buClr>
                <a:srgbClr val="E21C18"/>
              </a:buClr>
            </a:pPr>
            <a:r>
              <a:rPr lang="cs-CZ" sz="2200" dirty="0" smtClean="0">
                <a:latin typeface="Calibri" pitchFamily="34" charset="0"/>
                <a:cs typeface="Arial" charset="0"/>
              </a:rPr>
              <a:t>Zatím řada kapitol rozpracována jen z části.</a:t>
            </a:r>
          </a:p>
          <a:p>
            <a:pPr marL="358775" indent="-358775">
              <a:spcBef>
                <a:spcPts val="1000"/>
              </a:spcBef>
              <a:buClr>
                <a:srgbClr val="E21C18"/>
              </a:buClr>
            </a:pPr>
            <a:r>
              <a:rPr lang="cs-CZ" sz="2200" dirty="0" smtClean="0">
                <a:latin typeface="Calibri" pitchFamily="34" charset="0"/>
                <a:cs typeface="Arial" charset="0"/>
              </a:rPr>
              <a:t>PS Dohoda řeší klíčové otázky při přípravě </a:t>
            </a:r>
            <a:r>
              <a:rPr lang="cs-CZ" sz="2200" dirty="0" err="1" smtClean="0">
                <a:latin typeface="Calibri" pitchFamily="34" charset="0"/>
                <a:cs typeface="Arial" charset="0"/>
              </a:rPr>
              <a:t>DoP.</a:t>
            </a:r>
            <a:endParaRPr lang="cs-CZ" sz="2200" dirty="0" smtClean="0">
              <a:latin typeface="Calibri" pitchFamily="34" charset="0"/>
              <a:cs typeface="Arial" charset="0"/>
            </a:endParaRPr>
          </a:p>
          <a:p>
            <a:pPr marL="358775" indent="-358775">
              <a:spcBef>
                <a:spcPts val="1000"/>
              </a:spcBef>
              <a:buClr>
                <a:srgbClr val="E21C18"/>
              </a:buClr>
            </a:pPr>
            <a:r>
              <a:rPr lang="cs-CZ" sz="2200" dirty="0" smtClean="0">
                <a:latin typeface="Calibri" pitchFamily="34" charset="0"/>
                <a:cs typeface="Arial" charset="0"/>
              </a:rPr>
              <a:t>Zahájen neformální dialog mezi EK a ČR k přípravě Dohody o partnerství.</a:t>
            </a:r>
          </a:p>
          <a:p>
            <a:pPr marL="358775" indent="-358775">
              <a:spcBef>
                <a:spcPts val="1000"/>
              </a:spcBef>
              <a:buClr>
                <a:srgbClr val="E21C18"/>
              </a:buClr>
            </a:pPr>
            <a:endParaRPr lang="cs-CZ" sz="200" dirty="0" smtClean="0">
              <a:latin typeface="Calibri" pitchFamily="34" charset="0"/>
              <a:cs typeface="Arial" charset="0"/>
            </a:endParaRPr>
          </a:p>
          <a:p>
            <a:pPr marL="358775" indent="-358775">
              <a:spcBef>
                <a:spcPts val="1000"/>
              </a:spcBef>
              <a:buClr>
                <a:srgbClr val="E21C18"/>
              </a:buClr>
            </a:pPr>
            <a:r>
              <a:rPr lang="cs-CZ" sz="2200" dirty="0" smtClean="0">
                <a:latin typeface="Calibri" pitchFamily="34" charset="0"/>
                <a:cs typeface="Arial" charset="0"/>
              </a:rPr>
              <a:t>První verze předložena do meziresortního připomínkového řízení.</a:t>
            </a:r>
          </a:p>
          <a:p>
            <a:pPr marL="358775" indent="-358775">
              <a:spcBef>
                <a:spcPts val="1000"/>
              </a:spcBef>
              <a:buClr>
                <a:srgbClr val="E21C18"/>
              </a:buClr>
            </a:pPr>
            <a:r>
              <a:rPr lang="cs-CZ" sz="2200" dirty="0" smtClean="0">
                <a:latin typeface="Calibri" pitchFamily="34" charset="0"/>
                <a:cs typeface="Arial" charset="0"/>
              </a:rPr>
              <a:t>Nyní probíhá vypořádání připomínek a příprava dalších klíčových </a:t>
            </a:r>
            <a:r>
              <a:rPr lang="cs-CZ" sz="2200" dirty="0" smtClean="0">
                <a:latin typeface="Calibri" pitchFamily="34" charset="0"/>
                <a:cs typeface="Arial" charset="0"/>
              </a:rPr>
              <a:t>kapitol. </a:t>
            </a:r>
            <a:endParaRPr lang="cs-CZ" sz="2200" dirty="0" smtClean="0">
              <a:latin typeface="Calibri" pitchFamily="34" charset="0"/>
              <a:cs typeface="Arial" charset="0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None/>
            </a:pPr>
            <a:endParaRPr lang="cs-CZ" sz="1600" b="1" dirty="0" smtClean="0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643188" y="500063"/>
            <a:ext cx="6143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cs-C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j-ea"/>
              </a:rPr>
              <a:t>Dohoda o partnerství</a:t>
            </a:r>
            <a:endParaRPr lang="cs-CZ" sz="27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4" name="TextovéPole 5"/>
          <p:cNvSpPr txBox="1">
            <a:spLocks noChangeArrowheads="1"/>
          </p:cNvSpPr>
          <p:nvPr/>
        </p:nvSpPr>
        <p:spPr bwMode="auto">
          <a:xfrm>
            <a:off x="8715375" y="6500813"/>
            <a:ext cx="4286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dirty="0">
                <a:solidFill>
                  <a:srgbClr val="000099"/>
                </a:solidFill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500174"/>
            <a:ext cx="8320116" cy="4808551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</a:pPr>
            <a:r>
              <a:rPr lang="cs-CZ" sz="2400" b="1" dirty="0" smtClean="0">
                <a:latin typeface="Calibri" pitchFamily="34" charset="0"/>
                <a:cs typeface="Arial" charset="0"/>
              </a:rPr>
              <a:t>Klíčová analýza a návrh strategické části </a:t>
            </a:r>
            <a:r>
              <a:rPr lang="cs-CZ" sz="2400" b="1" dirty="0" err="1" smtClean="0">
                <a:latin typeface="Calibri" pitchFamily="34" charset="0"/>
                <a:cs typeface="Arial" charset="0"/>
              </a:rPr>
              <a:t>DoP</a:t>
            </a:r>
            <a:r>
              <a:rPr lang="cs-CZ" sz="2400" b="1" dirty="0" smtClean="0">
                <a:latin typeface="Calibri" pitchFamily="34" charset="0"/>
                <a:cs typeface="Arial" charset="0"/>
              </a:rPr>
              <a:t>:</a:t>
            </a: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Postup a strategie přípravy programového období 2014 – 2020 a Dohody o </a:t>
            </a:r>
            <a:r>
              <a:rPr lang="cs-CZ" sz="2400" dirty="0" smtClean="0">
                <a:latin typeface="Calibri" pitchFamily="34" charset="0"/>
                <a:cs typeface="Arial" charset="0"/>
              </a:rPr>
              <a:t>partnerství.</a:t>
            </a:r>
            <a:endParaRPr lang="cs-CZ" sz="2400" dirty="0" smtClean="0">
              <a:latin typeface="Calibri" pitchFamily="34" charset="0"/>
              <a:cs typeface="Arial" charset="0"/>
            </a:endParaRP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Zajištění provázanosti se Strategií Evropa 2020, specifickými posláními fondů ve vazbě na jejich cíle, které jsou založeny ve Smlouvě včetně hospodářské, sociální a územní </a:t>
            </a:r>
            <a:r>
              <a:rPr lang="cs-CZ" sz="2400" dirty="0" smtClean="0">
                <a:latin typeface="Calibri" pitchFamily="34" charset="0"/>
                <a:cs typeface="Arial" charset="0"/>
              </a:rPr>
              <a:t>soudržnosti.</a:t>
            </a:r>
            <a:endParaRPr lang="cs-CZ" sz="2400" dirty="0" smtClean="0">
              <a:latin typeface="Calibri" pitchFamily="34" charset="0"/>
              <a:cs typeface="Arial" charset="0"/>
            </a:endParaRPr>
          </a:p>
          <a:p>
            <a:pPr marL="1101725" lvl="1" indent="-358775">
              <a:spcBef>
                <a:spcPts val="1200"/>
              </a:spcBef>
              <a:buClr>
                <a:srgbClr val="E21C18"/>
              </a:buClr>
              <a:buFont typeface="Arial" charset="0"/>
              <a:buChar char="•"/>
            </a:pPr>
            <a:r>
              <a:rPr lang="cs-CZ" sz="2200" dirty="0" smtClean="0">
                <a:latin typeface="Calibri" pitchFamily="34" charset="0"/>
                <a:cs typeface="Arial" charset="0"/>
              </a:rPr>
              <a:t>Analýza disparit, rozvojových potřeb a růstového potenciálu</a:t>
            </a:r>
          </a:p>
          <a:p>
            <a:pPr marL="1101725" lvl="1" indent="-358775">
              <a:spcBef>
                <a:spcPts val="1200"/>
              </a:spcBef>
              <a:buClr>
                <a:srgbClr val="E21C18"/>
              </a:buClr>
              <a:buFont typeface="Arial" charset="0"/>
              <a:buChar char="•"/>
            </a:pPr>
            <a:r>
              <a:rPr lang="cs-CZ" sz="2200" dirty="0" smtClean="0">
                <a:latin typeface="Calibri" pitchFamily="34" charset="0"/>
                <a:cs typeface="Arial" charset="0"/>
              </a:rPr>
              <a:t>Makroekonomická situace ČR</a:t>
            </a:r>
          </a:p>
          <a:p>
            <a:pPr marL="1101725" lvl="1" indent="-358775">
              <a:spcBef>
                <a:spcPts val="1200"/>
              </a:spcBef>
              <a:buClr>
                <a:srgbClr val="E21C18"/>
              </a:buClr>
              <a:buFont typeface="Arial" charset="0"/>
              <a:buChar char="•"/>
            </a:pPr>
            <a:r>
              <a:rPr lang="cs-CZ" sz="2200" dirty="0" smtClean="0">
                <a:latin typeface="Calibri" pitchFamily="34" charset="0"/>
                <a:cs typeface="Arial" charset="0"/>
              </a:rPr>
              <a:t>Klíčové problémové oblasti</a:t>
            </a:r>
          </a:p>
          <a:p>
            <a:pPr marL="1101725" lvl="1" indent="-358775">
              <a:spcBef>
                <a:spcPts val="1200"/>
              </a:spcBef>
              <a:buClr>
                <a:srgbClr val="E21C18"/>
              </a:buClr>
              <a:buFont typeface="Arial" charset="0"/>
              <a:buChar char="•"/>
            </a:pPr>
            <a:r>
              <a:rPr lang="cs-CZ" sz="2200" dirty="0" smtClean="0">
                <a:latin typeface="Calibri" pitchFamily="34" charset="0"/>
                <a:cs typeface="Arial" charset="0"/>
              </a:rPr>
              <a:t>Strategické cíle Dohody o partnerství a priority financování</a:t>
            </a:r>
          </a:p>
          <a:p>
            <a:pPr marL="1101725" lvl="1" indent="-358775">
              <a:spcBef>
                <a:spcPts val="1200"/>
              </a:spcBef>
              <a:buClr>
                <a:srgbClr val="E21C18"/>
              </a:buClr>
              <a:buFont typeface="Arial" charset="0"/>
              <a:buChar char="•"/>
            </a:pPr>
            <a:endParaRPr lang="cs-CZ" sz="2000" dirty="0" smtClean="0">
              <a:latin typeface="Calibri" pitchFamily="34" charset="0"/>
              <a:cs typeface="Arial" charset="0"/>
            </a:endParaRP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endParaRPr lang="cs-CZ" sz="2400" dirty="0" smtClean="0">
              <a:latin typeface="Calibri" pitchFamily="34" charset="0"/>
              <a:cs typeface="Arial" charset="0"/>
            </a:endParaRPr>
          </a:p>
          <a:p>
            <a:endParaRPr lang="cs-CZ" sz="2200" b="1" u="sng" dirty="0" smtClean="0">
              <a:solidFill>
                <a:schemeClr val="accent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2500298" y="571480"/>
            <a:ext cx="6373843" cy="64294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Dohoda o partnerství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2500298" y="571480"/>
            <a:ext cx="6373843" cy="64294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Dohoda o partnerství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124744"/>
            <a:ext cx="6635477" cy="5507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285860"/>
            <a:ext cx="8291264" cy="4929222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ct val="50000"/>
              <a:defRPr/>
            </a:pPr>
            <a:r>
              <a:rPr lang="cs-CZ" sz="2200" b="1" dirty="0" smtClean="0">
                <a:latin typeface="Calibri" pitchFamily="34" charset="0"/>
                <a:cs typeface="+mn-cs"/>
              </a:rPr>
              <a:t>Klíčové problémové oblast</a:t>
            </a:r>
            <a:endParaRPr lang="cs-CZ" sz="2200" b="1" dirty="0" smtClean="0">
              <a:solidFill>
                <a:srgbClr val="FF0000"/>
              </a:solidFill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Arial" charset="0"/>
              </a:rPr>
              <a:t>Konkurenceschopnost ekonomiky (Trh práce; Vzdělávání; Výzkumný a inovační systém; Konkurenceschopné podniky</a:t>
            </a:r>
            <a:r>
              <a:rPr lang="cs-CZ" sz="2000" dirty="0" smtClean="0">
                <a:latin typeface="Calibri" pitchFamily="34" charset="0"/>
                <a:cs typeface="Arial" charset="0"/>
              </a:rPr>
              <a:t>).</a:t>
            </a:r>
            <a:endParaRPr lang="cs-CZ" sz="2000" dirty="0" smtClean="0">
              <a:latin typeface="Calibri" pitchFamily="34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Arial" charset="0"/>
              </a:rPr>
              <a:t>Infrastruktura (Rozvoj dopravní infrastruktury a zvýšení dostupnosti/mobility; Rozvoj infrastruktury ICT; Rozvoj energetické infrastruktury</a:t>
            </a:r>
            <a:r>
              <a:rPr lang="cs-CZ" sz="2000" dirty="0" smtClean="0">
                <a:latin typeface="Calibri" pitchFamily="34" charset="0"/>
                <a:cs typeface="Arial" charset="0"/>
              </a:rPr>
              <a:t>).</a:t>
            </a:r>
            <a:endParaRPr lang="cs-CZ" sz="2000" dirty="0" smtClean="0">
              <a:latin typeface="Calibri" pitchFamily="34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Arial" charset="0"/>
              </a:rPr>
              <a:t>Kvalita a efektivita veřejné </a:t>
            </a:r>
            <a:r>
              <a:rPr lang="cs-CZ" sz="2000" dirty="0" smtClean="0">
                <a:latin typeface="Calibri" pitchFamily="34" charset="0"/>
                <a:cs typeface="Arial" charset="0"/>
              </a:rPr>
              <a:t>správy.</a:t>
            </a:r>
            <a:endParaRPr lang="cs-CZ" sz="2000" dirty="0" smtClean="0">
              <a:latin typeface="Calibri" pitchFamily="34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Arial" charset="0"/>
              </a:rPr>
              <a:t>Sociální začleňování, boj s chudobou a systém péče o zdraví (Sociální začleňování a boj s chudobou; Systém péče o zdraví</a:t>
            </a: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Arial" charset="0"/>
              </a:rPr>
              <a:t>Životní prostředí (Kvalita životního prostředí; Přizpůsobení se změně klimatu</a:t>
            </a:r>
            <a:r>
              <a:rPr lang="cs-CZ" sz="2000" dirty="0" smtClean="0">
                <a:latin typeface="Calibri" pitchFamily="34" charset="0"/>
                <a:cs typeface="Arial" charset="0"/>
              </a:rPr>
              <a:t>).</a:t>
            </a:r>
            <a:endParaRPr lang="cs-CZ" sz="2000" dirty="0" smtClean="0">
              <a:latin typeface="Calibri" pitchFamily="34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1000" dirty="0" smtClean="0">
              <a:latin typeface="Calibri" pitchFamily="34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Arial" charset="0"/>
              </a:rPr>
              <a:t>Integrovaný rozvoj území chápán jako horizontální – témata, která je potřeba řešit ve vazbě na území.</a:t>
            </a: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solidFill>
                <a:srgbClr val="FF0000"/>
              </a:solidFill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solidFill>
                <a:srgbClr val="FF0000"/>
              </a:solidFill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solidFill>
                <a:srgbClr val="FF0000"/>
              </a:solidFill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solidFill>
                <a:srgbClr val="FF0000"/>
              </a:solidFill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Dohoda o partnerství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73029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r>
              <a:rPr lang="cs-CZ" sz="2200" b="1" dirty="0" smtClean="0">
                <a:latin typeface="Calibri" pitchFamily="34" charset="0"/>
                <a:cs typeface="+mn-cs"/>
              </a:rPr>
              <a:t>Pravidla řízení a koordinace Dohody o partnerství v programovém období 2014-2020</a:t>
            </a:r>
          </a:p>
          <a:p>
            <a:pPr marL="342900" indent="-342900"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Cílem zajistit institucionální a procesní řízení za účelem naplnění cílů Dohody o partnerství. </a:t>
            </a:r>
          </a:p>
          <a:p>
            <a:pPr marL="342900" indent="-342900"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Stanovují základní principy, závazky, odpovědnosti a způsob řízení a koordinace implementace fondů SSR.</a:t>
            </a:r>
          </a:p>
          <a:p>
            <a:pPr marL="342900" indent="-342900"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Identifikují instituce, které vstupují do procesu řízení </a:t>
            </a:r>
            <a:r>
              <a:rPr lang="cs-CZ" sz="2200" dirty="0" err="1" smtClean="0">
                <a:latin typeface="Calibri" pitchFamily="34" charset="0"/>
                <a:cs typeface="+mn-cs"/>
              </a:rPr>
              <a:t>DoP</a:t>
            </a:r>
            <a:r>
              <a:rPr lang="cs-CZ" sz="2200" dirty="0" smtClean="0">
                <a:latin typeface="Calibri" pitchFamily="34" charset="0"/>
                <a:cs typeface="+mn-cs"/>
              </a:rPr>
              <a:t> a stanovují jejich základní činnosti. </a:t>
            </a:r>
          </a:p>
          <a:p>
            <a:pPr marL="342900" indent="-342900"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Popisují jednotlivé řídící a koordinační činnosti.</a:t>
            </a:r>
          </a:p>
          <a:p>
            <a:pPr marL="342900" lvl="1" indent="-342900">
              <a:spcBef>
                <a:spcPts val="10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Základní oblasti: Řízení výsledků; Finanční řízení; Procesní řízení; </a:t>
            </a:r>
            <a:r>
              <a:rPr lang="cs-CZ" sz="2200" dirty="0" err="1" smtClean="0">
                <a:latin typeface="Calibri" pitchFamily="34" charset="0"/>
                <a:cs typeface="+mn-cs"/>
              </a:rPr>
              <a:t>Řízení</a:t>
            </a:r>
            <a:r>
              <a:rPr lang="cs-CZ" sz="2200" dirty="0" smtClean="0">
                <a:latin typeface="Calibri" pitchFamily="34" charset="0"/>
                <a:cs typeface="+mn-cs"/>
              </a:rPr>
              <a:t> lidských zdrojů; Využití podpůrných nástrojů</a:t>
            </a:r>
          </a:p>
          <a:p>
            <a:pPr marL="342900" lvl="1" indent="-342900">
              <a:spcBef>
                <a:spcPts val="10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lvl="1" indent="-342900">
              <a:spcBef>
                <a:spcPts val="10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Dohoda o partnerství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391306" cy="4730298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Koncepce jednotného metodického prostředí jako součást pro naplňování cílů Dohody o </a:t>
            </a:r>
            <a:r>
              <a:rPr lang="cs-CZ" sz="2200" dirty="0" smtClean="0">
                <a:latin typeface="Calibri" pitchFamily="34" charset="0"/>
                <a:cs typeface="+mn-cs"/>
              </a:rPr>
              <a:t>partnerství.</a:t>
            </a: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Vláda vzala koncepci na vědomí dne 15.5. (dosud není k dispozici UV</a:t>
            </a:r>
            <a:r>
              <a:rPr lang="cs-CZ" sz="2200" dirty="0" smtClean="0">
                <a:latin typeface="Calibri" pitchFamily="34" charset="0"/>
                <a:cs typeface="+mn-cs"/>
              </a:rPr>
              <a:t>).</a:t>
            </a: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Koncepce JMP - jednotné standardy, které při správné implementaci a jasném vymezení rolí a odpovědností na všech úrovních řízení, zajistí transparentní a vymahatelný systém podpory.</a:t>
            </a: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Proces jednotné standardizace zahrnuje postupy - od sjednocení používaných pojmů, přes návaznost procesů a lhůt až po oblast kontrolních postupů. </a:t>
            </a: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Nyní do vlády např. Metodický pokyn pro přípravu programových </a:t>
            </a:r>
            <a:r>
              <a:rPr lang="cs-CZ" sz="2200" dirty="0" smtClean="0">
                <a:latin typeface="Calibri" pitchFamily="34" charset="0"/>
                <a:cs typeface="+mn-cs"/>
              </a:rPr>
              <a:t>dokumentů.</a:t>
            </a:r>
            <a:endParaRPr lang="cs-CZ" sz="22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Jednotné metodické prostředí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730298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Zobrazení dokumentů jednotného metodického prostředí </a:t>
            </a: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Jednotné metodické prostředí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916832"/>
            <a:ext cx="7667228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</TotalTime>
  <Words>902</Words>
  <Application>Microsoft Office PowerPoint</Application>
  <PresentationFormat>Předvádění na obrazovce (4:3)</PresentationFormat>
  <Paragraphs>166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MMR_sablona_1024x768_v1</vt:lpstr>
      <vt:lpstr>Snímek 1</vt:lpstr>
      <vt:lpstr>Dohoda o partnerství</vt:lpstr>
      <vt:lpstr>Snímek 3</vt:lpstr>
      <vt:lpstr>Dohoda o partnerství</vt:lpstr>
      <vt:lpstr>Dohoda o partnerství</vt:lpstr>
      <vt:lpstr>Dohoda o partnerství</vt:lpstr>
      <vt:lpstr>Dohoda o partnerství</vt:lpstr>
      <vt:lpstr>Jednotné metodické prostředí</vt:lpstr>
      <vt:lpstr>Jednotné metodické prostředí</vt:lpstr>
      <vt:lpstr>Platformy pro budoucí období</vt:lpstr>
      <vt:lpstr>Platformy pro budoucí období</vt:lpstr>
      <vt:lpstr>Snímek 12</vt:lpstr>
      <vt:lpstr>Snímek 13</vt:lpstr>
      <vt:lpstr>Snímek 14</vt:lpstr>
      <vt:lpstr>Snímek 15</vt:lpstr>
      <vt:lpstr>Snímek 16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Tippman</dc:creator>
  <cp:lastModifiedBy>David Škorňa</cp:lastModifiedBy>
  <cp:revision>493</cp:revision>
  <cp:lastPrinted>2012-10-08T05:49:44Z</cp:lastPrinted>
  <dcterms:created xsi:type="dcterms:W3CDTF">2012-04-02T09:55:48Z</dcterms:created>
  <dcterms:modified xsi:type="dcterms:W3CDTF">2013-05-24T13:20:23Z</dcterms:modified>
</cp:coreProperties>
</file>