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69" r:id="rId6"/>
    <p:sldMasterId id="2147484233" r:id="rId7"/>
    <p:sldMasterId id="2147483728" r:id="rId8"/>
    <p:sldMasterId id="2147483750" r:id="rId9"/>
    <p:sldMasterId id="2147483834" r:id="rId10"/>
    <p:sldMasterId id="2147483856" r:id="rId11"/>
    <p:sldMasterId id="2147483972" r:id="rId12"/>
    <p:sldMasterId id="2147483979" r:id="rId13"/>
    <p:sldMasterId id="2147483984" r:id="rId14"/>
    <p:sldMasterId id="2147484078" r:id="rId15"/>
    <p:sldMasterId id="2147484088" r:id="rId16"/>
    <p:sldMasterId id="2147484163" r:id="rId17"/>
    <p:sldMasterId id="2147484194" r:id="rId18"/>
    <p:sldMasterId id="2147484199" r:id="rId19"/>
  </p:sldMasterIdLst>
  <p:notesMasterIdLst>
    <p:notesMasterId r:id="rId28"/>
  </p:notesMasterIdLst>
  <p:handoutMasterIdLst>
    <p:handoutMasterId r:id="rId29"/>
  </p:handoutMasterIdLst>
  <p:sldIdLst>
    <p:sldId id="1271" r:id="rId20"/>
    <p:sldId id="1470" r:id="rId21"/>
    <p:sldId id="1512" r:id="rId22"/>
    <p:sldId id="1466" r:id="rId23"/>
    <p:sldId id="1485" r:id="rId24"/>
    <p:sldId id="1456" r:id="rId25"/>
    <p:sldId id="1513" r:id="rId26"/>
    <p:sldId id="1262" r:id="rId27"/>
  </p:sldIdLst>
  <p:sldSz cx="12190413" cy="7021513"/>
  <p:notesSz cx="6797675" cy="9926638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dřej Pergl" initials="OP" lastIdx="10" clrIdx="0"/>
  <p:cmAuthor id="1" name="Mazal Rostislav" initials="MR" lastIdx="5" clrIdx="1">
    <p:extLst>
      <p:ext uri="{19B8F6BF-5375-455C-9EA6-DF929625EA0E}">
        <p15:presenceInfo xmlns:p15="http://schemas.microsoft.com/office/powerpoint/2012/main" userId="S::rostislav.mazal@mmr.cz::41cffdb9-8294-4a48-a835-d370f562de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51E"/>
    <a:srgbClr val="034EA2"/>
    <a:srgbClr val="FB8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6231" autoAdjust="0"/>
  </p:normalViewPr>
  <p:slideViewPr>
    <p:cSldViewPr snapToGrid="0">
      <p:cViewPr varScale="1">
        <p:scale>
          <a:sx n="30" d="100"/>
          <a:sy n="30" d="100"/>
        </p:scale>
        <p:origin x="2032" y="28"/>
      </p:cViewPr>
      <p:guideLst>
        <p:guide orient="horz"/>
        <p:guide pos="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17513-8814-4B94-A455-602FD39DC429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DB345C81-0FE9-4B80-B1E9-1A59A72EB6F9}">
      <dgm:prSet phldrT="[Text]" custT="1"/>
      <dgm:spPr/>
      <dgm:t>
        <a:bodyPr/>
        <a:lstStyle/>
        <a:p>
          <a:r>
            <a:rPr lang="cs-CZ" sz="1700" b="1"/>
            <a:t>1.4.1.6</a:t>
          </a:r>
          <a:r>
            <a:rPr lang="cs-CZ" sz="1700"/>
            <a:t> </a:t>
          </a:r>
          <a:r>
            <a:rPr lang="cs-CZ" sz="1700" b="1" i="0" u="none"/>
            <a:t>Demonstrativní projekty rozvoje aplikací</a:t>
          </a:r>
          <a:r>
            <a:rPr lang="cs-CZ" sz="1700" b="0" i="0"/>
            <a:t>​</a:t>
          </a:r>
          <a:br>
            <a:rPr lang="cs-CZ" sz="1700" b="0" i="0"/>
          </a:br>
          <a:r>
            <a:rPr lang="cs-CZ" sz="1700" b="1" i="0" u="none"/>
            <a:t>pro města a průmyslové oblasti (např. 5G)</a:t>
          </a:r>
          <a:r>
            <a:rPr lang="cs-CZ" sz="1900" b="0" i="0"/>
            <a:t>​</a:t>
          </a:r>
          <a:endParaRPr lang="cs-CZ" sz="1900"/>
        </a:p>
      </dgm:t>
    </dgm:pt>
    <dgm:pt modelId="{25D66805-F591-43AF-9D86-9B0261233164}" type="parTrans" cxnId="{0CF43FE3-FF59-422A-B2B4-0DE0CBD3B051}">
      <dgm:prSet/>
      <dgm:spPr/>
      <dgm:t>
        <a:bodyPr/>
        <a:lstStyle/>
        <a:p>
          <a:endParaRPr lang="cs-CZ"/>
        </a:p>
      </dgm:t>
    </dgm:pt>
    <dgm:pt modelId="{4B6479F1-927A-41AB-A5D8-EBCDA74B471B}" type="sibTrans" cxnId="{0CF43FE3-FF59-422A-B2B4-0DE0CBD3B051}">
      <dgm:prSet/>
      <dgm:spPr/>
      <dgm:t>
        <a:bodyPr/>
        <a:lstStyle/>
        <a:p>
          <a:endParaRPr lang="cs-CZ"/>
        </a:p>
      </dgm:t>
    </dgm:pt>
    <dgm:pt modelId="{8871769E-F3E8-4E0A-BCD4-EC7956C39A8A}">
      <dgm:prSet phldrT="[Text]" custT="1"/>
      <dgm:spPr/>
      <dgm:t>
        <a:bodyPr/>
        <a:lstStyle/>
        <a:p>
          <a:pPr rtl="0"/>
          <a:r>
            <a:rPr lang="cs-CZ" sz="1400" b="0" i="0" u="none"/>
            <a:t>1. Vertikála Smart City (Smart </a:t>
          </a:r>
          <a:r>
            <a:rPr lang="cs-CZ" sz="1400" b="0" i="0" u="none" err="1"/>
            <a:t>Village</a:t>
          </a:r>
          <a:r>
            <a:rPr lang="cs-CZ" sz="1400" b="0" i="0" u="none"/>
            <a:t>/Region) </a:t>
          </a:r>
          <a:r>
            <a:rPr lang="en-US" sz="1400" b="0" i="0"/>
            <a:t>​</a:t>
          </a:r>
        </a:p>
      </dgm:t>
    </dgm:pt>
    <dgm:pt modelId="{2BABC3BE-5C74-4708-97F0-8A3783DFF9EF}" type="parTrans" cxnId="{B562D0CA-8329-42C2-8EF0-2C5DB33A55F8}">
      <dgm:prSet/>
      <dgm:spPr/>
      <dgm:t>
        <a:bodyPr/>
        <a:lstStyle/>
        <a:p>
          <a:endParaRPr lang="cs-CZ"/>
        </a:p>
      </dgm:t>
    </dgm:pt>
    <dgm:pt modelId="{D17523A6-4A69-43C6-A4F8-C2149664BE01}" type="sibTrans" cxnId="{B562D0CA-8329-42C2-8EF0-2C5DB33A55F8}">
      <dgm:prSet/>
      <dgm:spPr/>
      <dgm:t>
        <a:bodyPr/>
        <a:lstStyle/>
        <a:p>
          <a:endParaRPr lang="cs-CZ"/>
        </a:p>
      </dgm:t>
    </dgm:pt>
    <dgm:pt modelId="{C657466D-F618-41DB-9848-8D0DC7A91A6B}">
      <dgm:prSet phldrT="[Text]" custT="1"/>
      <dgm:spPr/>
      <dgm:t>
        <a:bodyPr/>
        <a:lstStyle/>
        <a:p>
          <a:pPr rtl="0"/>
          <a:r>
            <a:rPr lang="cs-CZ" sz="1400" b="0" i="0" u="none"/>
            <a:t>2. Vertikála Průmysl 4.0.</a:t>
          </a:r>
          <a:r>
            <a:rPr lang="en-US" sz="1400" b="0" i="0"/>
            <a:t>​</a:t>
          </a:r>
        </a:p>
      </dgm:t>
    </dgm:pt>
    <dgm:pt modelId="{5ED5FC31-7340-4D71-9EDF-3629DAA59F2E}" type="parTrans" cxnId="{DE7C6B7C-9BBF-4D8C-9419-5F4A6FFC17C3}">
      <dgm:prSet/>
      <dgm:spPr/>
      <dgm:t>
        <a:bodyPr/>
        <a:lstStyle/>
        <a:p>
          <a:endParaRPr lang="cs-CZ"/>
        </a:p>
      </dgm:t>
    </dgm:pt>
    <dgm:pt modelId="{3C493F5E-59D0-4B0C-AEAD-250FB971EE18}" type="sibTrans" cxnId="{DE7C6B7C-9BBF-4D8C-9419-5F4A6FFC17C3}">
      <dgm:prSet/>
      <dgm:spPr/>
      <dgm:t>
        <a:bodyPr/>
        <a:lstStyle/>
        <a:p>
          <a:endParaRPr lang="cs-CZ"/>
        </a:p>
      </dgm:t>
    </dgm:pt>
    <dgm:pt modelId="{9395CDC2-0719-4893-BFBD-1DBAFFD1606A}">
      <dgm:prSet phldrT="[Text]" custT="1"/>
      <dgm:spPr/>
      <dgm:t>
        <a:bodyPr/>
        <a:lstStyle/>
        <a:p>
          <a:r>
            <a:rPr lang="cs-CZ" sz="1700" b="1"/>
            <a:t>2.8 Regenerace území se starou stavební zátěží (brownfieldů)</a:t>
          </a:r>
        </a:p>
      </dgm:t>
    </dgm:pt>
    <dgm:pt modelId="{4F231172-C945-4905-A2D6-2B3ECC6D55D9}" type="parTrans" cxnId="{77210D0F-B7E1-4DF2-A61C-AC42E3B6D6D3}">
      <dgm:prSet/>
      <dgm:spPr/>
      <dgm:t>
        <a:bodyPr/>
        <a:lstStyle/>
        <a:p>
          <a:endParaRPr lang="cs-CZ"/>
        </a:p>
      </dgm:t>
    </dgm:pt>
    <dgm:pt modelId="{0E9DA450-EFB5-434E-8C4D-4AF0C0DFA144}" type="sibTrans" cxnId="{77210D0F-B7E1-4DF2-A61C-AC42E3B6D6D3}">
      <dgm:prSet/>
      <dgm:spPr/>
      <dgm:t>
        <a:bodyPr/>
        <a:lstStyle/>
        <a:p>
          <a:endParaRPr lang="cs-CZ"/>
        </a:p>
      </dgm:t>
    </dgm:pt>
    <dgm:pt modelId="{E35B6CF4-1253-4698-A13C-CBCBB6BD6ACF}">
      <dgm:prSet phldrT="[Text]" custT="1"/>
      <dgm:spPr/>
      <dgm:t>
        <a:bodyPr/>
        <a:lstStyle/>
        <a:p>
          <a:pPr rtl="0"/>
          <a:r>
            <a:rPr lang="cs-CZ" sz="1400" b="0" i="0"/>
            <a:t>1. Regenerace významných strategických brownfieldů (MMR/SFPI)</a:t>
          </a:r>
          <a:r>
            <a:rPr lang="en-US" sz="1400" b="0" i="0"/>
            <a:t>​</a:t>
          </a:r>
          <a:endParaRPr lang="cs-CZ" sz="1400"/>
        </a:p>
      </dgm:t>
    </dgm:pt>
    <dgm:pt modelId="{F66CC0AB-45F5-4FB5-9B06-D88DAA4E5AE0}" type="parTrans" cxnId="{79974E1E-45C4-4ECB-8852-266EF8DABC2E}">
      <dgm:prSet/>
      <dgm:spPr/>
      <dgm:t>
        <a:bodyPr/>
        <a:lstStyle/>
        <a:p>
          <a:endParaRPr lang="cs-CZ"/>
        </a:p>
      </dgm:t>
    </dgm:pt>
    <dgm:pt modelId="{BBB1400A-434D-4276-A64C-7FCE3125AA82}" type="sibTrans" cxnId="{79974E1E-45C4-4ECB-8852-266EF8DABC2E}">
      <dgm:prSet/>
      <dgm:spPr/>
      <dgm:t>
        <a:bodyPr/>
        <a:lstStyle/>
        <a:p>
          <a:endParaRPr lang="cs-CZ"/>
        </a:p>
      </dgm:t>
    </dgm:pt>
    <dgm:pt modelId="{2216A7C2-8AC1-4350-89A8-AE7D3D50F70A}">
      <dgm:prSet phldrT="[Text]" custT="1"/>
      <dgm:spPr/>
      <dgm:t>
        <a:bodyPr/>
        <a:lstStyle/>
        <a:p>
          <a:r>
            <a:rPr lang="cs-CZ" sz="1400" b="1"/>
            <a:t>3,3 mld. Kč</a:t>
          </a:r>
        </a:p>
      </dgm:t>
    </dgm:pt>
    <dgm:pt modelId="{95A18B8F-7AB4-414D-AD97-E9D0152D378E}" type="parTrans" cxnId="{01A5545A-BC6A-408E-AF23-742B8DEC9CC9}">
      <dgm:prSet/>
      <dgm:spPr/>
      <dgm:t>
        <a:bodyPr/>
        <a:lstStyle/>
        <a:p>
          <a:endParaRPr lang="cs-CZ"/>
        </a:p>
      </dgm:t>
    </dgm:pt>
    <dgm:pt modelId="{C1B4F650-3EED-451D-B486-B14DF6DC988C}" type="sibTrans" cxnId="{01A5545A-BC6A-408E-AF23-742B8DEC9CC9}">
      <dgm:prSet/>
      <dgm:spPr/>
      <dgm:t>
        <a:bodyPr/>
        <a:lstStyle/>
        <a:p>
          <a:endParaRPr lang="cs-CZ"/>
        </a:p>
      </dgm:t>
    </dgm:pt>
    <dgm:pt modelId="{75E250C5-F610-41C3-91DB-6473BA8D76B2}">
      <dgm:prSet phldrT="[Text]" custT="1"/>
      <dgm:spPr/>
      <dgm:t>
        <a:bodyPr/>
        <a:lstStyle/>
        <a:p>
          <a:r>
            <a:rPr lang="cs-CZ" sz="1700" b="1" i="0"/>
            <a:t>4.1. Systémová podpora veřejných investic</a:t>
          </a:r>
          <a:endParaRPr lang="cs-CZ" sz="1700"/>
        </a:p>
      </dgm:t>
    </dgm:pt>
    <dgm:pt modelId="{41DDC73A-8EB8-4F7E-AA3B-D2C7C9AB7D89}" type="parTrans" cxnId="{FB484186-9732-4570-B4CD-6FB36935BF87}">
      <dgm:prSet/>
      <dgm:spPr/>
      <dgm:t>
        <a:bodyPr/>
        <a:lstStyle/>
        <a:p>
          <a:endParaRPr lang="cs-CZ"/>
        </a:p>
      </dgm:t>
    </dgm:pt>
    <dgm:pt modelId="{5910BB1C-7465-449D-819E-5454C42CFA76}" type="sibTrans" cxnId="{FB484186-9732-4570-B4CD-6FB36935BF87}">
      <dgm:prSet/>
      <dgm:spPr/>
      <dgm:t>
        <a:bodyPr/>
        <a:lstStyle/>
        <a:p>
          <a:endParaRPr lang="cs-CZ"/>
        </a:p>
      </dgm:t>
    </dgm:pt>
    <dgm:pt modelId="{290D0E28-9DCB-48FB-B9A5-B20B2F0C47F1}">
      <dgm:prSet phldrT="[Text]" custT="1"/>
      <dgm:spPr/>
      <dgm:t>
        <a:bodyPr/>
        <a:lstStyle/>
        <a:p>
          <a:pPr rtl="0"/>
          <a:r>
            <a:rPr lang="cs-CZ" sz="1400" b="0" i="0"/>
            <a:t>Pilíř I: Podpora přípravy projektů</a:t>
          </a:r>
          <a:endParaRPr lang="cs-CZ" sz="1400"/>
        </a:p>
      </dgm:t>
    </dgm:pt>
    <dgm:pt modelId="{000117C9-CDCE-4C19-B59D-45C1DFFFE0CD}" type="parTrans" cxnId="{5B191030-309D-456F-940D-211AFC512134}">
      <dgm:prSet/>
      <dgm:spPr/>
      <dgm:t>
        <a:bodyPr/>
        <a:lstStyle/>
        <a:p>
          <a:endParaRPr lang="cs-CZ"/>
        </a:p>
      </dgm:t>
    </dgm:pt>
    <dgm:pt modelId="{DB7A4686-A44C-44C7-84C4-EFB90B0DA5E6}" type="sibTrans" cxnId="{5B191030-309D-456F-940D-211AFC512134}">
      <dgm:prSet/>
      <dgm:spPr/>
      <dgm:t>
        <a:bodyPr/>
        <a:lstStyle/>
        <a:p>
          <a:endParaRPr lang="cs-CZ"/>
        </a:p>
      </dgm:t>
    </dgm:pt>
    <dgm:pt modelId="{31717627-6CBF-4BB5-B4BE-FF14589D219C}">
      <dgm:prSet phldrT="[Text]" custT="1"/>
      <dgm:spPr/>
      <dgm:t>
        <a:bodyPr/>
        <a:lstStyle/>
        <a:p>
          <a:pPr rtl="0"/>
          <a:r>
            <a:rPr lang="cs-CZ" sz="1400" b="1"/>
            <a:t>1,1 mld. Kč</a:t>
          </a:r>
        </a:p>
      </dgm:t>
    </dgm:pt>
    <dgm:pt modelId="{3FDB74D1-1356-4DD0-92BD-75F6EEAD0DAF}" type="parTrans" cxnId="{30061A9C-D928-41B6-9CA9-B6251CC4374B}">
      <dgm:prSet/>
      <dgm:spPr/>
      <dgm:t>
        <a:bodyPr/>
        <a:lstStyle/>
        <a:p>
          <a:endParaRPr lang="cs-CZ"/>
        </a:p>
      </dgm:t>
    </dgm:pt>
    <dgm:pt modelId="{918AEFFE-A90D-447B-A9DE-044B88A7FE23}" type="sibTrans" cxnId="{30061A9C-D928-41B6-9CA9-B6251CC4374B}">
      <dgm:prSet/>
      <dgm:spPr/>
      <dgm:t>
        <a:bodyPr/>
        <a:lstStyle/>
        <a:p>
          <a:endParaRPr lang="cs-CZ"/>
        </a:p>
      </dgm:t>
    </dgm:pt>
    <dgm:pt modelId="{98F1EE89-E0E6-4B69-BED4-16709A686D1D}">
      <dgm:prSet custT="1"/>
      <dgm:spPr/>
      <dgm:t>
        <a:bodyPr/>
        <a:lstStyle/>
        <a:p>
          <a:pPr rtl="0"/>
          <a:r>
            <a:rPr lang="cs-CZ" sz="1400" b="0" i="0"/>
            <a:t>2. Regenerace brownfieldů ve vlastnictví obcí a krajů pro nepodnikatelské využití (MMR/SFPI)</a:t>
          </a:r>
          <a:r>
            <a:rPr lang="en-US" sz="1400" b="0" i="0"/>
            <a:t>​</a:t>
          </a:r>
        </a:p>
      </dgm:t>
    </dgm:pt>
    <dgm:pt modelId="{5A83E6E4-AD88-4DA9-AE84-87D70564EC4D}" type="parTrans" cxnId="{48AD3D08-2FDB-4533-AA79-90E17311CC1D}">
      <dgm:prSet/>
      <dgm:spPr/>
      <dgm:t>
        <a:bodyPr/>
        <a:lstStyle/>
        <a:p>
          <a:endParaRPr lang="cs-CZ"/>
        </a:p>
      </dgm:t>
    </dgm:pt>
    <dgm:pt modelId="{62E923BE-0415-4CD8-84E7-B2C6608D4239}" type="sibTrans" cxnId="{48AD3D08-2FDB-4533-AA79-90E17311CC1D}">
      <dgm:prSet/>
      <dgm:spPr/>
      <dgm:t>
        <a:bodyPr/>
        <a:lstStyle/>
        <a:p>
          <a:endParaRPr lang="cs-CZ"/>
        </a:p>
      </dgm:t>
    </dgm:pt>
    <dgm:pt modelId="{106C0376-57B4-4D73-95B7-EEE683C5951C}">
      <dgm:prSet custT="1"/>
      <dgm:spPr/>
      <dgm:t>
        <a:bodyPr/>
        <a:lstStyle/>
        <a:p>
          <a:pPr rtl="0"/>
          <a:r>
            <a:rPr lang="cs-CZ" sz="1400" b="0" i="0"/>
            <a:t>3. Regenerace brownfieldů ve vlastnictví obcí a krajů pro podnikatelské využití (MPO)</a:t>
          </a:r>
          <a:r>
            <a:rPr lang="en-US" sz="1400" b="0" i="0"/>
            <a:t>​</a:t>
          </a:r>
        </a:p>
      </dgm:t>
    </dgm:pt>
    <dgm:pt modelId="{D92387EC-3578-4ADF-8165-79D93320664F}" type="parTrans" cxnId="{BA82A8C1-13F9-4300-874A-711B1932A909}">
      <dgm:prSet/>
      <dgm:spPr/>
      <dgm:t>
        <a:bodyPr/>
        <a:lstStyle/>
        <a:p>
          <a:endParaRPr lang="cs-CZ"/>
        </a:p>
      </dgm:t>
    </dgm:pt>
    <dgm:pt modelId="{54ED9293-2024-4871-9FD4-D47DD34CF0F0}" type="sibTrans" cxnId="{BA82A8C1-13F9-4300-874A-711B1932A909}">
      <dgm:prSet/>
      <dgm:spPr/>
      <dgm:t>
        <a:bodyPr/>
        <a:lstStyle/>
        <a:p>
          <a:endParaRPr lang="cs-CZ"/>
        </a:p>
      </dgm:t>
    </dgm:pt>
    <dgm:pt modelId="{65B1C4CE-7761-4597-909F-20367341A1A9}">
      <dgm:prSet custT="1"/>
      <dgm:spPr/>
      <dgm:t>
        <a:bodyPr/>
        <a:lstStyle/>
        <a:p>
          <a:r>
            <a:rPr lang="cs-CZ" sz="1700" b="1" i="0" dirty="0"/>
            <a:t>1.6 Zrychlení a digitalizace stavebního řízení</a:t>
          </a:r>
          <a:endParaRPr lang="en-US" sz="1700" b="0" i="0" dirty="0"/>
        </a:p>
      </dgm:t>
    </dgm:pt>
    <dgm:pt modelId="{E791E513-52E7-462B-B0DD-EA385D214767}" type="parTrans" cxnId="{BCD3E56D-A1FB-4824-918F-C006B6B07F1F}">
      <dgm:prSet/>
      <dgm:spPr/>
      <dgm:t>
        <a:bodyPr/>
        <a:lstStyle/>
        <a:p>
          <a:endParaRPr lang="cs-CZ"/>
        </a:p>
      </dgm:t>
    </dgm:pt>
    <dgm:pt modelId="{04D15698-149F-4265-8FAA-842BB440C791}" type="sibTrans" cxnId="{BCD3E56D-A1FB-4824-918F-C006B6B07F1F}">
      <dgm:prSet/>
      <dgm:spPr/>
      <dgm:t>
        <a:bodyPr/>
        <a:lstStyle/>
        <a:p>
          <a:endParaRPr lang="cs-CZ"/>
        </a:p>
      </dgm:t>
    </dgm:pt>
    <dgm:pt modelId="{687C7049-BD20-4BBF-A989-777E2AEA6579}">
      <dgm:prSet custT="1"/>
      <dgm:spPr/>
      <dgm:t>
        <a:bodyPr/>
        <a:lstStyle/>
        <a:p>
          <a:pPr rtl="0"/>
          <a:r>
            <a:rPr lang="cs-CZ" sz="1300" b="0" i="0"/>
            <a:t>1. Vytvoření „</a:t>
          </a:r>
          <a:r>
            <a:rPr lang="cs-CZ" sz="1300" b="0" i="0" err="1"/>
            <a:t>Agendového</a:t>
          </a:r>
          <a:r>
            <a:rPr lang="cs-CZ" sz="1300" b="0" i="0"/>
            <a:t> informačního systému“</a:t>
          </a:r>
          <a:endParaRPr lang="en-US" sz="1300" b="0" i="0"/>
        </a:p>
      </dgm:t>
    </dgm:pt>
    <dgm:pt modelId="{45DA0872-F163-40B9-9E61-98A23A910B47}" type="parTrans" cxnId="{D58B2054-DFD8-466D-BFA8-160C0AF8F1B6}">
      <dgm:prSet/>
      <dgm:spPr/>
      <dgm:t>
        <a:bodyPr/>
        <a:lstStyle/>
        <a:p>
          <a:endParaRPr lang="cs-CZ"/>
        </a:p>
      </dgm:t>
    </dgm:pt>
    <dgm:pt modelId="{FB0CDCD6-D12B-431C-A1F7-EEBFD21CDAD5}" type="sibTrans" cxnId="{D58B2054-DFD8-466D-BFA8-160C0AF8F1B6}">
      <dgm:prSet/>
      <dgm:spPr/>
      <dgm:t>
        <a:bodyPr/>
        <a:lstStyle/>
        <a:p>
          <a:endParaRPr lang="cs-CZ"/>
        </a:p>
      </dgm:t>
    </dgm:pt>
    <dgm:pt modelId="{C426DB45-09B3-4879-9E9B-C534A977EA77}">
      <dgm:prSet custT="1"/>
      <dgm:spPr/>
      <dgm:t>
        <a:bodyPr/>
        <a:lstStyle/>
        <a:p>
          <a:pPr rtl="0"/>
          <a:r>
            <a:rPr lang="cs-CZ" sz="1300" b="0" i="0"/>
            <a:t>3. Plné využití přínosů digitalizace stavebního řízení </a:t>
          </a:r>
          <a:endParaRPr lang="en-US" sz="1300" b="0" i="0"/>
        </a:p>
      </dgm:t>
    </dgm:pt>
    <dgm:pt modelId="{64507EAA-788B-489E-B450-0BFA948B7170}" type="parTrans" cxnId="{61D89BDF-BE6D-4E72-A4E5-2802F6C1E701}">
      <dgm:prSet/>
      <dgm:spPr/>
      <dgm:t>
        <a:bodyPr/>
        <a:lstStyle/>
        <a:p>
          <a:endParaRPr lang="cs-CZ"/>
        </a:p>
      </dgm:t>
    </dgm:pt>
    <dgm:pt modelId="{0BAA7FFB-EB2B-43A6-833F-D7C7F266E752}" type="sibTrans" cxnId="{61D89BDF-BE6D-4E72-A4E5-2802F6C1E701}">
      <dgm:prSet/>
      <dgm:spPr/>
      <dgm:t>
        <a:bodyPr/>
        <a:lstStyle/>
        <a:p>
          <a:endParaRPr lang="cs-CZ"/>
        </a:p>
      </dgm:t>
    </dgm:pt>
    <dgm:pt modelId="{6BA18A7E-4AA0-43DC-AAD0-AFEC352A4C94}">
      <dgm:prSet custT="1"/>
      <dgm:spPr/>
      <dgm:t>
        <a:bodyPr/>
        <a:lstStyle/>
        <a:p>
          <a:pPr rtl="0"/>
          <a:r>
            <a:rPr lang="cs-CZ" sz="1300" b="0" i="0"/>
            <a:t>2. Rozvoj a využití datového fondu veřejné správy v územním plánování </a:t>
          </a:r>
          <a:r>
            <a:rPr lang="en-US" sz="1300" b="0" i="0"/>
            <a:t>​</a:t>
          </a:r>
        </a:p>
      </dgm:t>
    </dgm:pt>
    <dgm:pt modelId="{A51F04A6-FEBE-498B-955A-F93BCEE509A8}" type="parTrans" cxnId="{61C4C301-AE7D-4D79-B54F-13EFFB2FE84E}">
      <dgm:prSet/>
      <dgm:spPr/>
      <dgm:t>
        <a:bodyPr/>
        <a:lstStyle/>
        <a:p>
          <a:endParaRPr lang="cs-CZ"/>
        </a:p>
      </dgm:t>
    </dgm:pt>
    <dgm:pt modelId="{0FDD90EC-9338-494C-AA74-BA7B4A4F1CEA}" type="sibTrans" cxnId="{61C4C301-AE7D-4D79-B54F-13EFFB2FE84E}">
      <dgm:prSet/>
      <dgm:spPr/>
      <dgm:t>
        <a:bodyPr/>
        <a:lstStyle/>
        <a:p>
          <a:endParaRPr lang="cs-CZ"/>
        </a:p>
      </dgm:t>
    </dgm:pt>
    <dgm:pt modelId="{6EB3A6CC-0397-42E7-8493-F4427875EEB1}">
      <dgm:prSet custT="1"/>
      <dgm:spPr/>
      <dgm:t>
        <a:bodyPr/>
        <a:lstStyle/>
        <a:p>
          <a:pPr rtl="0"/>
          <a:r>
            <a:rPr lang="cs-CZ" sz="1300" b="0" i="0"/>
            <a:t>4. Zavedení rekodifikace stavebního práva do praxe </a:t>
          </a:r>
          <a:endParaRPr lang="en-US" sz="1300" b="0" i="0"/>
        </a:p>
      </dgm:t>
    </dgm:pt>
    <dgm:pt modelId="{C036A620-E20F-4647-9C52-9A912D61A327}" type="parTrans" cxnId="{5AA05D0F-AC24-4F55-B516-443732AFADBD}">
      <dgm:prSet/>
      <dgm:spPr/>
      <dgm:t>
        <a:bodyPr/>
        <a:lstStyle/>
        <a:p>
          <a:endParaRPr lang="cs-CZ"/>
        </a:p>
      </dgm:t>
    </dgm:pt>
    <dgm:pt modelId="{9E10A0E1-DD35-4B7D-9A98-73549043C1EF}" type="sibTrans" cxnId="{5AA05D0F-AC24-4F55-B516-443732AFADBD}">
      <dgm:prSet/>
      <dgm:spPr/>
      <dgm:t>
        <a:bodyPr/>
        <a:lstStyle/>
        <a:p>
          <a:endParaRPr lang="cs-CZ"/>
        </a:p>
      </dgm:t>
    </dgm:pt>
    <dgm:pt modelId="{64ECEC96-48B1-4F07-A74A-FD0F4F04158B}">
      <dgm:prSet custT="1"/>
      <dgm:spPr/>
      <dgm:t>
        <a:bodyPr/>
        <a:lstStyle/>
        <a:p>
          <a:pPr rtl="0"/>
          <a:r>
            <a:rPr lang="cs-CZ" sz="1400" b="1" i="0"/>
            <a:t>2,49 mld. Kč</a:t>
          </a:r>
          <a:endParaRPr lang="en-US" sz="1400" b="1" i="0"/>
        </a:p>
      </dgm:t>
    </dgm:pt>
    <dgm:pt modelId="{28BC4C56-1A65-4944-B707-ED94A3F85173}" type="parTrans" cxnId="{98E62476-132D-4A60-8847-90D489D47BD9}">
      <dgm:prSet/>
      <dgm:spPr/>
      <dgm:t>
        <a:bodyPr/>
        <a:lstStyle/>
        <a:p>
          <a:endParaRPr lang="cs-CZ"/>
        </a:p>
      </dgm:t>
    </dgm:pt>
    <dgm:pt modelId="{7168EBDB-C5FA-42DF-A599-164E8831A2FD}" type="sibTrans" cxnId="{98E62476-132D-4A60-8847-90D489D47BD9}">
      <dgm:prSet/>
      <dgm:spPr/>
      <dgm:t>
        <a:bodyPr/>
        <a:lstStyle/>
        <a:p>
          <a:endParaRPr lang="cs-CZ"/>
        </a:p>
      </dgm:t>
    </dgm:pt>
    <dgm:pt modelId="{92B06976-73FF-4DE5-84A3-8C09C45BBD83}">
      <dgm:prSet phldrT="[Text]" custT="1"/>
      <dgm:spPr/>
      <dgm:t>
        <a:bodyPr/>
        <a:lstStyle/>
        <a:p>
          <a:pPr rtl="0"/>
          <a:r>
            <a:rPr lang="cs-CZ" sz="1400" b="0" i="0"/>
            <a:t>Pilíř II: Technická, metodická a organizační podpora systému</a:t>
          </a:r>
          <a:endParaRPr lang="cs-CZ" sz="1400"/>
        </a:p>
      </dgm:t>
    </dgm:pt>
    <dgm:pt modelId="{59ACF29E-F219-4F39-9D3D-5A305C7401F1}" type="parTrans" cxnId="{6867C51F-1EC5-4BAF-9555-C24018019FEA}">
      <dgm:prSet/>
      <dgm:spPr/>
      <dgm:t>
        <a:bodyPr/>
        <a:lstStyle/>
        <a:p>
          <a:endParaRPr lang="cs-CZ"/>
        </a:p>
      </dgm:t>
    </dgm:pt>
    <dgm:pt modelId="{DFFA5B1C-A03B-4811-8C56-B51E06D07E96}" type="sibTrans" cxnId="{6867C51F-1EC5-4BAF-9555-C24018019FEA}">
      <dgm:prSet/>
      <dgm:spPr/>
      <dgm:t>
        <a:bodyPr/>
        <a:lstStyle/>
        <a:p>
          <a:endParaRPr lang="cs-CZ"/>
        </a:p>
      </dgm:t>
    </dgm:pt>
    <dgm:pt modelId="{6AA5E360-8979-49CE-A022-62405A29B87E}">
      <dgm:prSet custT="1"/>
      <dgm:spPr/>
      <dgm:t>
        <a:bodyPr/>
        <a:lstStyle/>
        <a:p>
          <a:pPr rtl="0"/>
          <a:r>
            <a:rPr lang="cs-CZ" sz="1300" b="1" i="0"/>
            <a:t>1,75 mld. Kč</a:t>
          </a:r>
          <a:endParaRPr lang="en-US" sz="1300" b="1" i="0"/>
        </a:p>
      </dgm:t>
    </dgm:pt>
    <dgm:pt modelId="{A7163F01-A57A-4FAA-8EFA-370F08D83117}" type="parTrans" cxnId="{812736C0-8127-4DB3-AAB9-16E793F0A699}">
      <dgm:prSet/>
      <dgm:spPr/>
      <dgm:t>
        <a:bodyPr/>
        <a:lstStyle/>
        <a:p>
          <a:endParaRPr lang="cs-CZ"/>
        </a:p>
      </dgm:t>
    </dgm:pt>
    <dgm:pt modelId="{C81850FF-C290-47DF-9EB0-1B86FC5A3094}" type="sibTrans" cxnId="{812736C0-8127-4DB3-AAB9-16E793F0A699}">
      <dgm:prSet/>
      <dgm:spPr/>
      <dgm:t>
        <a:bodyPr/>
        <a:lstStyle/>
        <a:p>
          <a:endParaRPr lang="cs-CZ"/>
        </a:p>
      </dgm:t>
    </dgm:pt>
    <dgm:pt modelId="{5E28C2BB-99C1-4DA1-8F32-8A7B3D405986}" type="pres">
      <dgm:prSet presAssocID="{4E917513-8814-4B94-A455-602FD39DC429}" presName="theList" presStyleCnt="0">
        <dgm:presLayoutVars>
          <dgm:dir/>
          <dgm:animLvl val="lvl"/>
          <dgm:resizeHandles val="exact"/>
        </dgm:presLayoutVars>
      </dgm:prSet>
      <dgm:spPr/>
    </dgm:pt>
    <dgm:pt modelId="{34B87614-B9D4-4104-B5B1-7F6E77B0E96B}" type="pres">
      <dgm:prSet presAssocID="{DB345C81-0FE9-4B80-B1E9-1A59A72EB6F9}" presName="compNode" presStyleCnt="0"/>
      <dgm:spPr/>
    </dgm:pt>
    <dgm:pt modelId="{7DEA1E18-FB26-492A-8D7A-F1462AD8CDCF}" type="pres">
      <dgm:prSet presAssocID="{DB345C81-0FE9-4B80-B1E9-1A59A72EB6F9}" presName="aNode" presStyleLbl="bgShp" presStyleIdx="0" presStyleCnt="4"/>
      <dgm:spPr/>
    </dgm:pt>
    <dgm:pt modelId="{F9590030-12EB-4759-B64D-E235BF6DF4B6}" type="pres">
      <dgm:prSet presAssocID="{DB345C81-0FE9-4B80-B1E9-1A59A72EB6F9}" presName="textNode" presStyleLbl="bgShp" presStyleIdx="0" presStyleCnt="4"/>
      <dgm:spPr/>
    </dgm:pt>
    <dgm:pt modelId="{703F8E93-B0D4-47B2-A44F-D72AB88B3693}" type="pres">
      <dgm:prSet presAssocID="{DB345C81-0FE9-4B80-B1E9-1A59A72EB6F9}" presName="compChildNode" presStyleCnt="0"/>
      <dgm:spPr/>
    </dgm:pt>
    <dgm:pt modelId="{FAA28163-14D9-4B5D-8F2F-5B47C796286F}" type="pres">
      <dgm:prSet presAssocID="{DB345C81-0FE9-4B80-B1E9-1A59A72EB6F9}" presName="theInnerList" presStyleCnt="0"/>
      <dgm:spPr/>
    </dgm:pt>
    <dgm:pt modelId="{A1F07688-6580-41AB-BE45-F743DD3111C5}" type="pres">
      <dgm:prSet presAssocID="{8871769E-F3E8-4E0A-BCD4-EC7956C39A8A}" presName="childNode" presStyleLbl="node1" presStyleIdx="0" presStyleCnt="15">
        <dgm:presLayoutVars>
          <dgm:bulletEnabled val="1"/>
        </dgm:presLayoutVars>
      </dgm:prSet>
      <dgm:spPr/>
    </dgm:pt>
    <dgm:pt modelId="{EE8CDA81-7C45-49D7-A7C7-53862641A076}" type="pres">
      <dgm:prSet presAssocID="{8871769E-F3E8-4E0A-BCD4-EC7956C39A8A}" presName="aSpace2" presStyleCnt="0"/>
      <dgm:spPr/>
    </dgm:pt>
    <dgm:pt modelId="{B4163B32-AEA0-486E-8501-A0F75F61AE8D}" type="pres">
      <dgm:prSet presAssocID="{C657466D-F618-41DB-9848-8D0DC7A91A6B}" presName="childNode" presStyleLbl="node1" presStyleIdx="1" presStyleCnt="15">
        <dgm:presLayoutVars>
          <dgm:bulletEnabled val="1"/>
        </dgm:presLayoutVars>
      </dgm:prSet>
      <dgm:spPr/>
    </dgm:pt>
    <dgm:pt modelId="{A7A6DEF6-9190-4566-834B-5B3FC2826199}" type="pres">
      <dgm:prSet presAssocID="{C657466D-F618-41DB-9848-8D0DC7A91A6B}" presName="aSpace2" presStyleCnt="0"/>
      <dgm:spPr/>
    </dgm:pt>
    <dgm:pt modelId="{D14D42AD-7C38-4A78-ADBD-F12C33D85E7A}" type="pres">
      <dgm:prSet presAssocID="{31717627-6CBF-4BB5-B4BE-FF14589D219C}" presName="childNode" presStyleLbl="node1" presStyleIdx="2" presStyleCnt="15">
        <dgm:presLayoutVars>
          <dgm:bulletEnabled val="1"/>
        </dgm:presLayoutVars>
      </dgm:prSet>
      <dgm:spPr/>
    </dgm:pt>
    <dgm:pt modelId="{72D3D13C-D2F3-4376-BD7D-B625247260E3}" type="pres">
      <dgm:prSet presAssocID="{DB345C81-0FE9-4B80-B1E9-1A59A72EB6F9}" presName="aSpace" presStyleCnt="0"/>
      <dgm:spPr/>
    </dgm:pt>
    <dgm:pt modelId="{947D80EF-BB1D-490F-BADF-45B8951009DE}" type="pres">
      <dgm:prSet presAssocID="{9395CDC2-0719-4893-BFBD-1DBAFFD1606A}" presName="compNode" presStyleCnt="0"/>
      <dgm:spPr/>
    </dgm:pt>
    <dgm:pt modelId="{85CB3714-4FE0-4DAD-A20F-53CB2D6BECA9}" type="pres">
      <dgm:prSet presAssocID="{9395CDC2-0719-4893-BFBD-1DBAFFD1606A}" presName="aNode" presStyleLbl="bgShp" presStyleIdx="1" presStyleCnt="4"/>
      <dgm:spPr/>
    </dgm:pt>
    <dgm:pt modelId="{2F4BA0BF-ACAD-47FA-A6EC-53FADAF7DA0F}" type="pres">
      <dgm:prSet presAssocID="{9395CDC2-0719-4893-BFBD-1DBAFFD1606A}" presName="textNode" presStyleLbl="bgShp" presStyleIdx="1" presStyleCnt="4"/>
      <dgm:spPr/>
    </dgm:pt>
    <dgm:pt modelId="{85D8092E-6C25-4252-9910-849224092342}" type="pres">
      <dgm:prSet presAssocID="{9395CDC2-0719-4893-BFBD-1DBAFFD1606A}" presName="compChildNode" presStyleCnt="0"/>
      <dgm:spPr/>
    </dgm:pt>
    <dgm:pt modelId="{41FE3EDB-32BD-458E-AF32-FAF59AA9C859}" type="pres">
      <dgm:prSet presAssocID="{9395CDC2-0719-4893-BFBD-1DBAFFD1606A}" presName="theInnerList" presStyleCnt="0"/>
      <dgm:spPr/>
    </dgm:pt>
    <dgm:pt modelId="{371EDD64-07BB-4ADB-B2A8-381733A52168}" type="pres">
      <dgm:prSet presAssocID="{E35B6CF4-1253-4698-A13C-CBCBB6BD6ACF}" presName="childNode" presStyleLbl="node1" presStyleIdx="3" presStyleCnt="15" custScaleX="118393" custScaleY="87726" custLinFactNeighborX="449" custLinFactNeighborY="-45492">
        <dgm:presLayoutVars>
          <dgm:bulletEnabled val="1"/>
        </dgm:presLayoutVars>
      </dgm:prSet>
      <dgm:spPr/>
    </dgm:pt>
    <dgm:pt modelId="{CCEE6521-1934-43FC-B84D-0055F60FBEF6}" type="pres">
      <dgm:prSet presAssocID="{E35B6CF4-1253-4698-A13C-CBCBB6BD6ACF}" presName="aSpace2" presStyleCnt="0"/>
      <dgm:spPr/>
    </dgm:pt>
    <dgm:pt modelId="{CE33025D-4F9F-4EE6-ADDE-A3CF13398BCF}" type="pres">
      <dgm:prSet presAssocID="{98F1EE89-E0E6-4B69-BED4-16709A686D1D}" presName="childNode" presStyleLbl="node1" presStyleIdx="4" presStyleCnt="15" custScaleX="118393" custScaleY="122466" custLinFactNeighborY="-32696">
        <dgm:presLayoutVars>
          <dgm:bulletEnabled val="1"/>
        </dgm:presLayoutVars>
      </dgm:prSet>
      <dgm:spPr/>
    </dgm:pt>
    <dgm:pt modelId="{35093178-91C1-4A11-979B-287788C645E6}" type="pres">
      <dgm:prSet presAssocID="{98F1EE89-E0E6-4B69-BED4-16709A686D1D}" presName="aSpace2" presStyleCnt="0"/>
      <dgm:spPr/>
    </dgm:pt>
    <dgm:pt modelId="{4FC5CEA0-F976-4B2E-8109-18282B117BDF}" type="pres">
      <dgm:prSet presAssocID="{106C0376-57B4-4D73-95B7-EEE683C5951C}" presName="childNode" presStyleLbl="node1" presStyleIdx="5" presStyleCnt="15" custScaleX="118393">
        <dgm:presLayoutVars>
          <dgm:bulletEnabled val="1"/>
        </dgm:presLayoutVars>
      </dgm:prSet>
      <dgm:spPr/>
    </dgm:pt>
    <dgm:pt modelId="{6A7B3F5C-EA9B-4C33-8D73-563520865BEA}" type="pres">
      <dgm:prSet presAssocID="{106C0376-57B4-4D73-95B7-EEE683C5951C}" presName="aSpace2" presStyleCnt="0"/>
      <dgm:spPr/>
    </dgm:pt>
    <dgm:pt modelId="{550691D0-D322-41FA-81A6-EE843B44D374}" type="pres">
      <dgm:prSet presAssocID="{2216A7C2-8AC1-4350-89A8-AE7D3D50F70A}" presName="childNode" presStyleLbl="node1" presStyleIdx="6" presStyleCnt="15" custScaleX="118393" custScaleY="49576">
        <dgm:presLayoutVars>
          <dgm:bulletEnabled val="1"/>
        </dgm:presLayoutVars>
      </dgm:prSet>
      <dgm:spPr/>
    </dgm:pt>
    <dgm:pt modelId="{6A75BD97-1E99-4DBF-B5B1-C55CCF143176}" type="pres">
      <dgm:prSet presAssocID="{9395CDC2-0719-4893-BFBD-1DBAFFD1606A}" presName="aSpace" presStyleCnt="0"/>
      <dgm:spPr/>
    </dgm:pt>
    <dgm:pt modelId="{2241A344-7428-4EAD-A800-C4D328CC3C39}" type="pres">
      <dgm:prSet presAssocID="{75E250C5-F610-41C3-91DB-6473BA8D76B2}" presName="compNode" presStyleCnt="0"/>
      <dgm:spPr/>
    </dgm:pt>
    <dgm:pt modelId="{2068BF08-C4C2-439A-9299-13B02B4DFCFD}" type="pres">
      <dgm:prSet presAssocID="{75E250C5-F610-41C3-91DB-6473BA8D76B2}" presName="aNode" presStyleLbl="bgShp" presStyleIdx="2" presStyleCnt="4"/>
      <dgm:spPr/>
    </dgm:pt>
    <dgm:pt modelId="{10E05275-A8B1-406E-A5F0-C63C9C4883CE}" type="pres">
      <dgm:prSet presAssocID="{75E250C5-F610-41C3-91DB-6473BA8D76B2}" presName="textNode" presStyleLbl="bgShp" presStyleIdx="2" presStyleCnt="4"/>
      <dgm:spPr/>
    </dgm:pt>
    <dgm:pt modelId="{16825678-1752-49AA-BAD4-E6F66ABDC890}" type="pres">
      <dgm:prSet presAssocID="{75E250C5-F610-41C3-91DB-6473BA8D76B2}" presName="compChildNode" presStyleCnt="0"/>
      <dgm:spPr/>
    </dgm:pt>
    <dgm:pt modelId="{083F38E9-2739-4139-A173-CC3CA8D0139B}" type="pres">
      <dgm:prSet presAssocID="{75E250C5-F610-41C3-91DB-6473BA8D76B2}" presName="theInnerList" presStyleCnt="0"/>
      <dgm:spPr/>
    </dgm:pt>
    <dgm:pt modelId="{21EF15F9-0E1C-4118-B289-693922A025A1}" type="pres">
      <dgm:prSet presAssocID="{290D0E28-9DCB-48FB-B9A5-B20B2F0C47F1}" presName="childNode" presStyleLbl="node1" presStyleIdx="7" presStyleCnt="15" custLinFactNeighborY="-6502">
        <dgm:presLayoutVars>
          <dgm:bulletEnabled val="1"/>
        </dgm:presLayoutVars>
      </dgm:prSet>
      <dgm:spPr/>
    </dgm:pt>
    <dgm:pt modelId="{31F8B60D-BE31-45DD-A965-52F65A7420D5}" type="pres">
      <dgm:prSet presAssocID="{290D0E28-9DCB-48FB-B9A5-B20B2F0C47F1}" presName="aSpace2" presStyleCnt="0"/>
      <dgm:spPr/>
    </dgm:pt>
    <dgm:pt modelId="{6768F448-084E-4AF1-AD99-199D6717F044}" type="pres">
      <dgm:prSet presAssocID="{92B06976-73FF-4DE5-84A3-8C09C45BBD83}" presName="childNode" presStyleLbl="node1" presStyleIdx="8" presStyleCnt="15">
        <dgm:presLayoutVars>
          <dgm:bulletEnabled val="1"/>
        </dgm:presLayoutVars>
      </dgm:prSet>
      <dgm:spPr/>
    </dgm:pt>
    <dgm:pt modelId="{C197EBBD-88E0-4613-9641-BE02759EF34D}" type="pres">
      <dgm:prSet presAssocID="{92B06976-73FF-4DE5-84A3-8C09C45BBD83}" presName="aSpace2" presStyleCnt="0"/>
      <dgm:spPr/>
    </dgm:pt>
    <dgm:pt modelId="{896AD822-318E-4ADA-9C04-22B5ED97D435}" type="pres">
      <dgm:prSet presAssocID="{64ECEC96-48B1-4F07-A74A-FD0F4F04158B}" presName="childNode" presStyleLbl="node1" presStyleIdx="9" presStyleCnt="15">
        <dgm:presLayoutVars>
          <dgm:bulletEnabled val="1"/>
        </dgm:presLayoutVars>
      </dgm:prSet>
      <dgm:spPr/>
    </dgm:pt>
    <dgm:pt modelId="{2EB73CE8-E5CF-43B8-8707-B67324CBF572}" type="pres">
      <dgm:prSet presAssocID="{75E250C5-F610-41C3-91DB-6473BA8D76B2}" presName="aSpace" presStyleCnt="0"/>
      <dgm:spPr/>
    </dgm:pt>
    <dgm:pt modelId="{8DB0C216-032C-4DEB-A7BF-88F3C21C4077}" type="pres">
      <dgm:prSet presAssocID="{65B1C4CE-7761-4597-909F-20367341A1A9}" presName="compNode" presStyleCnt="0"/>
      <dgm:spPr/>
    </dgm:pt>
    <dgm:pt modelId="{87D03E25-B283-4907-AFB6-9D857F95C0FF}" type="pres">
      <dgm:prSet presAssocID="{65B1C4CE-7761-4597-909F-20367341A1A9}" presName="aNode" presStyleLbl="bgShp" presStyleIdx="3" presStyleCnt="4"/>
      <dgm:spPr/>
    </dgm:pt>
    <dgm:pt modelId="{70E9E927-1E45-431E-8FFC-33A5D6FF121C}" type="pres">
      <dgm:prSet presAssocID="{65B1C4CE-7761-4597-909F-20367341A1A9}" presName="textNode" presStyleLbl="bgShp" presStyleIdx="3" presStyleCnt="4"/>
      <dgm:spPr/>
    </dgm:pt>
    <dgm:pt modelId="{229309CD-8C80-41F9-9E77-8651BEBC900E}" type="pres">
      <dgm:prSet presAssocID="{65B1C4CE-7761-4597-909F-20367341A1A9}" presName="compChildNode" presStyleCnt="0"/>
      <dgm:spPr/>
    </dgm:pt>
    <dgm:pt modelId="{7E1F7464-FC55-498C-8FEE-3A5F91957831}" type="pres">
      <dgm:prSet presAssocID="{65B1C4CE-7761-4597-909F-20367341A1A9}" presName="theInnerList" presStyleCnt="0"/>
      <dgm:spPr/>
    </dgm:pt>
    <dgm:pt modelId="{97511D10-EA58-412E-AFAA-6AB3111CAB4E}" type="pres">
      <dgm:prSet presAssocID="{687C7049-BD20-4BBF-A989-777E2AEA6579}" presName="childNode" presStyleLbl="node1" presStyleIdx="10" presStyleCnt="15" custScaleX="113057">
        <dgm:presLayoutVars>
          <dgm:bulletEnabled val="1"/>
        </dgm:presLayoutVars>
      </dgm:prSet>
      <dgm:spPr/>
    </dgm:pt>
    <dgm:pt modelId="{F0EC3C1E-2A4A-45F5-B535-F9EDAABE95D3}" type="pres">
      <dgm:prSet presAssocID="{687C7049-BD20-4BBF-A989-777E2AEA6579}" presName="aSpace2" presStyleCnt="0"/>
      <dgm:spPr/>
    </dgm:pt>
    <dgm:pt modelId="{95D03A1C-B90C-43A0-BF13-BE9450E05C37}" type="pres">
      <dgm:prSet presAssocID="{6BA18A7E-4AA0-43DC-AAD0-AFEC352A4C94}" presName="childNode" presStyleLbl="node1" presStyleIdx="11" presStyleCnt="15" custScaleX="113057">
        <dgm:presLayoutVars>
          <dgm:bulletEnabled val="1"/>
        </dgm:presLayoutVars>
      </dgm:prSet>
      <dgm:spPr/>
    </dgm:pt>
    <dgm:pt modelId="{6DCBC0D4-0A5B-42B4-9B08-CEF5502240D5}" type="pres">
      <dgm:prSet presAssocID="{6BA18A7E-4AA0-43DC-AAD0-AFEC352A4C94}" presName="aSpace2" presStyleCnt="0"/>
      <dgm:spPr/>
    </dgm:pt>
    <dgm:pt modelId="{B937F93B-EBCF-4172-9F8E-D70052A207B8}" type="pres">
      <dgm:prSet presAssocID="{C426DB45-09B3-4879-9E9B-C534A977EA77}" presName="childNode" presStyleLbl="node1" presStyleIdx="12" presStyleCnt="15" custScaleX="113057">
        <dgm:presLayoutVars>
          <dgm:bulletEnabled val="1"/>
        </dgm:presLayoutVars>
      </dgm:prSet>
      <dgm:spPr/>
    </dgm:pt>
    <dgm:pt modelId="{3799895D-9D9A-4895-BCAA-C14BD0840954}" type="pres">
      <dgm:prSet presAssocID="{C426DB45-09B3-4879-9E9B-C534A977EA77}" presName="aSpace2" presStyleCnt="0"/>
      <dgm:spPr/>
    </dgm:pt>
    <dgm:pt modelId="{1B2EC024-F549-4D00-A4BE-57D0708342CA}" type="pres">
      <dgm:prSet presAssocID="{6EB3A6CC-0397-42E7-8493-F4427875EEB1}" presName="childNode" presStyleLbl="node1" presStyleIdx="13" presStyleCnt="15" custScaleX="113057">
        <dgm:presLayoutVars>
          <dgm:bulletEnabled val="1"/>
        </dgm:presLayoutVars>
      </dgm:prSet>
      <dgm:spPr/>
    </dgm:pt>
    <dgm:pt modelId="{29467928-8AF2-4D23-AFCC-ADF0B6F077E0}" type="pres">
      <dgm:prSet presAssocID="{6EB3A6CC-0397-42E7-8493-F4427875EEB1}" presName="aSpace2" presStyleCnt="0"/>
      <dgm:spPr/>
    </dgm:pt>
    <dgm:pt modelId="{BC9396BC-25D1-4A25-805A-EDA4C45C67EC}" type="pres">
      <dgm:prSet presAssocID="{6AA5E360-8979-49CE-A022-62405A29B87E}" presName="childNode" presStyleLbl="node1" presStyleIdx="14" presStyleCnt="15" custScaleX="113057" custScaleY="60019">
        <dgm:presLayoutVars>
          <dgm:bulletEnabled val="1"/>
        </dgm:presLayoutVars>
      </dgm:prSet>
      <dgm:spPr/>
    </dgm:pt>
  </dgm:ptLst>
  <dgm:cxnLst>
    <dgm:cxn modelId="{61C4C301-AE7D-4D79-B54F-13EFFB2FE84E}" srcId="{65B1C4CE-7761-4597-909F-20367341A1A9}" destId="{6BA18A7E-4AA0-43DC-AAD0-AFEC352A4C94}" srcOrd="1" destOrd="0" parTransId="{A51F04A6-FEBE-498B-955A-F93BCEE509A8}" sibTransId="{0FDD90EC-9338-494C-AA74-BA7B4A4F1CEA}"/>
    <dgm:cxn modelId="{CA50CE02-FF0F-404C-9AAA-8E50C545EBAF}" type="presOf" srcId="{106C0376-57B4-4D73-95B7-EEE683C5951C}" destId="{4FC5CEA0-F976-4B2E-8109-18282B117BDF}" srcOrd="0" destOrd="0" presId="urn:microsoft.com/office/officeart/2005/8/layout/lProcess2"/>
    <dgm:cxn modelId="{48AD3D08-2FDB-4533-AA79-90E17311CC1D}" srcId="{9395CDC2-0719-4893-BFBD-1DBAFFD1606A}" destId="{98F1EE89-E0E6-4B69-BED4-16709A686D1D}" srcOrd="1" destOrd="0" parTransId="{5A83E6E4-AD88-4DA9-AE84-87D70564EC4D}" sibTransId="{62E923BE-0415-4CD8-84E7-B2C6608D4239}"/>
    <dgm:cxn modelId="{77210D0F-B7E1-4DF2-A61C-AC42E3B6D6D3}" srcId="{4E917513-8814-4B94-A455-602FD39DC429}" destId="{9395CDC2-0719-4893-BFBD-1DBAFFD1606A}" srcOrd="1" destOrd="0" parTransId="{4F231172-C945-4905-A2D6-2B3ECC6D55D9}" sibTransId="{0E9DA450-EFB5-434E-8C4D-4AF0C0DFA144}"/>
    <dgm:cxn modelId="{5AA05D0F-AC24-4F55-B516-443732AFADBD}" srcId="{65B1C4CE-7761-4597-909F-20367341A1A9}" destId="{6EB3A6CC-0397-42E7-8493-F4427875EEB1}" srcOrd="3" destOrd="0" parTransId="{C036A620-E20F-4647-9C52-9A912D61A327}" sibTransId="{9E10A0E1-DD35-4B7D-9A98-73549043C1EF}"/>
    <dgm:cxn modelId="{79974E1E-45C4-4ECB-8852-266EF8DABC2E}" srcId="{9395CDC2-0719-4893-BFBD-1DBAFFD1606A}" destId="{E35B6CF4-1253-4698-A13C-CBCBB6BD6ACF}" srcOrd="0" destOrd="0" parTransId="{F66CC0AB-45F5-4FB5-9B06-D88DAA4E5AE0}" sibTransId="{BBB1400A-434D-4276-A64C-7FCE3125AA82}"/>
    <dgm:cxn modelId="{6867C51F-1EC5-4BAF-9555-C24018019FEA}" srcId="{75E250C5-F610-41C3-91DB-6473BA8D76B2}" destId="{92B06976-73FF-4DE5-84A3-8C09C45BBD83}" srcOrd="1" destOrd="0" parTransId="{59ACF29E-F219-4F39-9D3D-5A305C7401F1}" sibTransId="{DFFA5B1C-A03B-4811-8C56-B51E06D07E96}"/>
    <dgm:cxn modelId="{6B4C2825-84C2-43E9-ACA0-B223C8931590}" type="presOf" srcId="{687C7049-BD20-4BBF-A989-777E2AEA6579}" destId="{97511D10-EA58-412E-AFAA-6AB3111CAB4E}" srcOrd="0" destOrd="0" presId="urn:microsoft.com/office/officeart/2005/8/layout/lProcess2"/>
    <dgm:cxn modelId="{06047025-E846-427C-BB7D-0806F0300520}" type="presOf" srcId="{9395CDC2-0719-4893-BFBD-1DBAFFD1606A}" destId="{85CB3714-4FE0-4DAD-A20F-53CB2D6BECA9}" srcOrd="0" destOrd="0" presId="urn:microsoft.com/office/officeart/2005/8/layout/lProcess2"/>
    <dgm:cxn modelId="{82A2B626-0DFC-49E2-9919-EF5A6F991E5E}" type="presOf" srcId="{6BA18A7E-4AA0-43DC-AAD0-AFEC352A4C94}" destId="{95D03A1C-B90C-43A0-BF13-BE9450E05C37}" srcOrd="0" destOrd="0" presId="urn:microsoft.com/office/officeart/2005/8/layout/lProcess2"/>
    <dgm:cxn modelId="{A9002B2E-98E1-4331-9175-DD3561983C92}" type="presOf" srcId="{C426DB45-09B3-4879-9E9B-C534A977EA77}" destId="{B937F93B-EBCF-4172-9F8E-D70052A207B8}" srcOrd="0" destOrd="0" presId="urn:microsoft.com/office/officeart/2005/8/layout/lProcess2"/>
    <dgm:cxn modelId="{5B191030-309D-456F-940D-211AFC512134}" srcId="{75E250C5-F610-41C3-91DB-6473BA8D76B2}" destId="{290D0E28-9DCB-48FB-B9A5-B20B2F0C47F1}" srcOrd="0" destOrd="0" parTransId="{000117C9-CDCE-4C19-B59D-45C1DFFFE0CD}" sibTransId="{DB7A4686-A44C-44C7-84C4-EFB90B0DA5E6}"/>
    <dgm:cxn modelId="{E0A64C5C-8764-4A58-8AD5-EDD51129768A}" type="presOf" srcId="{4E917513-8814-4B94-A455-602FD39DC429}" destId="{5E28C2BB-99C1-4DA1-8F32-8A7B3D405986}" srcOrd="0" destOrd="0" presId="urn:microsoft.com/office/officeart/2005/8/layout/lProcess2"/>
    <dgm:cxn modelId="{D76F735F-A04C-4821-8B38-34D3F4DEAEC9}" type="presOf" srcId="{64ECEC96-48B1-4F07-A74A-FD0F4F04158B}" destId="{896AD822-318E-4ADA-9C04-22B5ED97D435}" srcOrd="0" destOrd="0" presId="urn:microsoft.com/office/officeart/2005/8/layout/lProcess2"/>
    <dgm:cxn modelId="{4D8C545F-ED81-4871-9E8D-9D8FFC6DD427}" type="presOf" srcId="{75E250C5-F610-41C3-91DB-6473BA8D76B2}" destId="{10E05275-A8B1-406E-A5F0-C63C9C4883CE}" srcOrd="1" destOrd="0" presId="urn:microsoft.com/office/officeart/2005/8/layout/lProcess2"/>
    <dgm:cxn modelId="{55758F43-23E2-4890-AB58-02EFCA66F9EA}" type="presOf" srcId="{65B1C4CE-7761-4597-909F-20367341A1A9}" destId="{87D03E25-B283-4907-AFB6-9D857F95C0FF}" srcOrd="0" destOrd="0" presId="urn:microsoft.com/office/officeart/2005/8/layout/lProcess2"/>
    <dgm:cxn modelId="{8CB13F68-C1F5-4A11-BD54-2F0B73B5A7B6}" type="presOf" srcId="{92B06976-73FF-4DE5-84A3-8C09C45BBD83}" destId="{6768F448-084E-4AF1-AD99-199D6717F044}" srcOrd="0" destOrd="0" presId="urn:microsoft.com/office/officeart/2005/8/layout/lProcess2"/>
    <dgm:cxn modelId="{63800B6C-AE58-4B03-A3A9-E08DAC375021}" type="presOf" srcId="{65B1C4CE-7761-4597-909F-20367341A1A9}" destId="{70E9E927-1E45-431E-8FFC-33A5D6FF121C}" srcOrd="1" destOrd="0" presId="urn:microsoft.com/office/officeart/2005/8/layout/lProcess2"/>
    <dgm:cxn modelId="{BCD3E56D-A1FB-4824-918F-C006B6B07F1F}" srcId="{4E917513-8814-4B94-A455-602FD39DC429}" destId="{65B1C4CE-7761-4597-909F-20367341A1A9}" srcOrd="3" destOrd="0" parTransId="{E791E513-52E7-462B-B0DD-EA385D214767}" sibTransId="{04D15698-149F-4265-8FAA-842BB440C791}"/>
    <dgm:cxn modelId="{D58B2054-DFD8-466D-BFA8-160C0AF8F1B6}" srcId="{65B1C4CE-7761-4597-909F-20367341A1A9}" destId="{687C7049-BD20-4BBF-A989-777E2AEA6579}" srcOrd="0" destOrd="0" parTransId="{45DA0872-F163-40B9-9E61-98A23A910B47}" sibTransId="{FB0CDCD6-D12B-431C-A1F7-EEBFD21CDAD5}"/>
    <dgm:cxn modelId="{98E62476-132D-4A60-8847-90D489D47BD9}" srcId="{75E250C5-F610-41C3-91DB-6473BA8D76B2}" destId="{64ECEC96-48B1-4F07-A74A-FD0F4F04158B}" srcOrd="2" destOrd="0" parTransId="{28BC4C56-1A65-4944-B707-ED94A3F85173}" sibTransId="{7168EBDB-C5FA-42DF-A599-164E8831A2FD}"/>
    <dgm:cxn modelId="{22C3AD57-2B44-47E3-BF02-C49CB8F3A4AF}" type="presOf" srcId="{290D0E28-9DCB-48FB-B9A5-B20B2F0C47F1}" destId="{21EF15F9-0E1C-4118-B289-693922A025A1}" srcOrd="0" destOrd="0" presId="urn:microsoft.com/office/officeart/2005/8/layout/lProcess2"/>
    <dgm:cxn modelId="{90416E78-E1B1-4AD3-959F-9B6CAE805FC5}" type="presOf" srcId="{6EB3A6CC-0397-42E7-8493-F4427875EEB1}" destId="{1B2EC024-F549-4D00-A4BE-57D0708342CA}" srcOrd="0" destOrd="0" presId="urn:microsoft.com/office/officeart/2005/8/layout/lProcess2"/>
    <dgm:cxn modelId="{01A5545A-BC6A-408E-AF23-742B8DEC9CC9}" srcId="{9395CDC2-0719-4893-BFBD-1DBAFFD1606A}" destId="{2216A7C2-8AC1-4350-89A8-AE7D3D50F70A}" srcOrd="3" destOrd="0" parTransId="{95A18B8F-7AB4-414D-AD97-E9D0152D378E}" sibTransId="{C1B4F650-3EED-451D-B486-B14DF6DC988C}"/>
    <dgm:cxn modelId="{16809D7B-A112-4472-AADA-4967C69983CC}" type="presOf" srcId="{9395CDC2-0719-4893-BFBD-1DBAFFD1606A}" destId="{2F4BA0BF-ACAD-47FA-A6EC-53FADAF7DA0F}" srcOrd="1" destOrd="0" presId="urn:microsoft.com/office/officeart/2005/8/layout/lProcess2"/>
    <dgm:cxn modelId="{DE7C6B7C-9BBF-4D8C-9419-5F4A6FFC17C3}" srcId="{DB345C81-0FE9-4B80-B1E9-1A59A72EB6F9}" destId="{C657466D-F618-41DB-9848-8D0DC7A91A6B}" srcOrd="1" destOrd="0" parTransId="{5ED5FC31-7340-4D71-9EDF-3629DAA59F2E}" sibTransId="{3C493F5E-59D0-4B0C-AEAD-250FB971EE18}"/>
    <dgm:cxn modelId="{FB484186-9732-4570-B4CD-6FB36935BF87}" srcId="{4E917513-8814-4B94-A455-602FD39DC429}" destId="{75E250C5-F610-41C3-91DB-6473BA8D76B2}" srcOrd="2" destOrd="0" parTransId="{41DDC73A-8EB8-4F7E-AA3B-D2C7C9AB7D89}" sibTransId="{5910BB1C-7465-449D-819E-5454C42CFA76}"/>
    <dgm:cxn modelId="{BE91D18A-90DD-46B7-A5D5-084F46AD3229}" type="presOf" srcId="{E35B6CF4-1253-4698-A13C-CBCBB6BD6ACF}" destId="{371EDD64-07BB-4ADB-B2A8-381733A52168}" srcOrd="0" destOrd="0" presId="urn:microsoft.com/office/officeart/2005/8/layout/lProcess2"/>
    <dgm:cxn modelId="{E9229091-C0EF-487D-9E36-9C42F01AC881}" type="presOf" srcId="{31717627-6CBF-4BB5-B4BE-FF14589D219C}" destId="{D14D42AD-7C38-4A78-ADBD-F12C33D85E7A}" srcOrd="0" destOrd="0" presId="urn:microsoft.com/office/officeart/2005/8/layout/lProcess2"/>
    <dgm:cxn modelId="{33B71C9A-17D1-469C-9C07-B576F8DFC822}" type="presOf" srcId="{98F1EE89-E0E6-4B69-BED4-16709A686D1D}" destId="{CE33025D-4F9F-4EE6-ADDE-A3CF13398BCF}" srcOrd="0" destOrd="0" presId="urn:microsoft.com/office/officeart/2005/8/layout/lProcess2"/>
    <dgm:cxn modelId="{30061A9C-D928-41B6-9CA9-B6251CC4374B}" srcId="{DB345C81-0FE9-4B80-B1E9-1A59A72EB6F9}" destId="{31717627-6CBF-4BB5-B4BE-FF14589D219C}" srcOrd="2" destOrd="0" parTransId="{3FDB74D1-1356-4DD0-92BD-75F6EEAD0DAF}" sibTransId="{918AEFFE-A90D-447B-A9DE-044B88A7FE23}"/>
    <dgm:cxn modelId="{77E5F4B5-CD97-49A5-9157-672563272127}" type="presOf" srcId="{2216A7C2-8AC1-4350-89A8-AE7D3D50F70A}" destId="{550691D0-D322-41FA-81A6-EE843B44D374}" srcOrd="0" destOrd="0" presId="urn:microsoft.com/office/officeart/2005/8/layout/lProcess2"/>
    <dgm:cxn modelId="{6A553EBA-F9B2-471A-80E0-D53D954A862F}" type="presOf" srcId="{75E250C5-F610-41C3-91DB-6473BA8D76B2}" destId="{2068BF08-C4C2-439A-9299-13B02B4DFCFD}" srcOrd="0" destOrd="0" presId="urn:microsoft.com/office/officeart/2005/8/layout/lProcess2"/>
    <dgm:cxn modelId="{812736C0-8127-4DB3-AAB9-16E793F0A699}" srcId="{65B1C4CE-7761-4597-909F-20367341A1A9}" destId="{6AA5E360-8979-49CE-A022-62405A29B87E}" srcOrd="4" destOrd="0" parTransId="{A7163F01-A57A-4FAA-8EFA-370F08D83117}" sibTransId="{C81850FF-C290-47DF-9EB0-1B86FC5A3094}"/>
    <dgm:cxn modelId="{BA82A8C1-13F9-4300-874A-711B1932A909}" srcId="{9395CDC2-0719-4893-BFBD-1DBAFFD1606A}" destId="{106C0376-57B4-4D73-95B7-EEE683C5951C}" srcOrd="2" destOrd="0" parTransId="{D92387EC-3578-4ADF-8165-79D93320664F}" sibTransId="{54ED9293-2024-4871-9FD4-D47DD34CF0F0}"/>
    <dgm:cxn modelId="{B562D0CA-8329-42C2-8EF0-2C5DB33A55F8}" srcId="{DB345C81-0FE9-4B80-B1E9-1A59A72EB6F9}" destId="{8871769E-F3E8-4E0A-BCD4-EC7956C39A8A}" srcOrd="0" destOrd="0" parTransId="{2BABC3BE-5C74-4708-97F0-8A3783DFF9EF}" sibTransId="{D17523A6-4A69-43C6-A4F8-C2149664BE01}"/>
    <dgm:cxn modelId="{66F148DF-68EB-4827-AB01-C21ADFD4C34C}" type="presOf" srcId="{DB345C81-0FE9-4B80-B1E9-1A59A72EB6F9}" destId="{7DEA1E18-FB26-492A-8D7A-F1462AD8CDCF}" srcOrd="0" destOrd="0" presId="urn:microsoft.com/office/officeart/2005/8/layout/lProcess2"/>
    <dgm:cxn modelId="{61D89BDF-BE6D-4E72-A4E5-2802F6C1E701}" srcId="{65B1C4CE-7761-4597-909F-20367341A1A9}" destId="{C426DB45-09B3-4879-9E9B-C534A977EA77}" srcOrd="2" destOrd="0" parTransId="{64507EAA-788B-489E-B450-0BFA948B7170}" sibTransId="{0BAA7FFB-EB2B-43A6-833F-D7C7F266E752}"/>
    <dgm:cxn modelId="{0CF43FE3-FF59-422A-B2B4-0DE0CBD3B051}" srcId="{4E917513-8814-4B94-A455-602FD39DC429}" destId="{DB345C81-0FE9-4B80-B1E9-1A59A72EB6F9}" srcOrd="0" destOrd="0" parTransId="{25D66805-F591-43AF-9D86-9B0261233164}" sibTransId="{4B6479F1-927A-41AB-A5D8-EBCDA74B471B}"/>
    <dgm:cxn modelId="{BEF3E9EB-BF78-4366-A02F-4DAF0D2D7321}" type="presOf" srcId="{C657466D-F618-41DB-9848-8D0DC7A91A6B}" destId="{B4163B32-AEA0-486E-8501-A0F75F61AE8D}" srcOrd="0" destOrd="0" presId="urn:microsoft.com/office/officeart/2005/8/layout/lProcess2"/>
    <dgm:cxn modelId="{911263EC-E566-4C61-9E69-23EADA427634}" type="presOf" srcId="{6AA5E360-8979-49CE-A022-62405A29B87E}" destId="{BC9396BC-25D1-4A25-805A-EDA4C45C67EC}" srcOrd="0" destOrd="0" presId="urn:microsoft.com/office/officeart/2005/8/layout/lProcess2"/>
    <dgm:cxn modelId="{C106A1EF-F0DF-4D04-AC90-A0DC54791898}" type="presOf" srcId="{8871769E-F3E8-4E0A-BCD4-EC7956C39A8A}" destId="{A1F07688-6580-41AB-BE45-F743DD3111C5}" srcOrd="0" destOrd="0" presId="urn:microsoft.com/office/officeart/2005/8/layout/lProcess2"/>
    <dgm:cxn modelId="{F0893DFB-F546-4B50-B3EB-F2FAB0190D14}" type="presOf" srcId="{DB345C81-0FE9-4B80-B1E9-1A59A72EB6F9}" destId="{F9590030-12EB-4759-B64D-E235BF6DF4B6}" srcOrd="1" destOrd="0" presId="urn:microsoft.com/office/officeart/2005/8/layout/lProcess2"/>
    <dgm:cxn modelId="{F4EEE8DF-CCE8-4E59-A0C4-F7CE2C65031F}" type="presParOf" srcId="{5E28C2BB-99C1-4DA1-8F32-8A7B3D405986}" destId="{34B87614-B9D4-4104-B5B1-7F6E77B0E96B}" srcOrd="0" destOrd="0" presId="urn:microsoft.com/office/officeart/2005/8/layout/lProcess2"/>
    <dgm:cxn modelId="{11AE38BF-300B-4B8E-AC72-37017C28C4AF}" type="presParOf" srcId="{34B87614-B9D4-4104-B5B1-7F6E77B0E96B}" destId="{7DEA1E18-FB26-492A-8D7A-F1462AD8CDCF}" srcOrd="0" destOrd="0" presId="urn:microsoft.com/office/officeart/2005/8/layout/lProcess2"/>
    <dgm:cxn modelId="{84EEFAD2-A32F-4A93-8732-599EADD67C91}" type="presParOf" srcId="{34B87614-B9D4-4104-B5B1-7F6E77B0E96B}" destId="{F9590030-12EB-4759-B64D-E235BF6DF4B6}" srcOrd="1" destOrd="0" presId="urn:microsoft.com/office/officeart/2005/8/layout/lProcess2"/>
    <dgm:cxn modelId="{FE9CC9C9-6553-4C7C-95A8-E03D79A05CEA}" type="presParOf" srcId="{34B87614-B9D4-4104-B5B1-7F6E77B0E96B}" destId="{703F8E93-B0D4-47B2-A44F-D72AB88B3693}" srcOrd="2" destOrd="0" presId="urn:microsoft.com/office/officeart/2005/8/layout/lProcess2"/>
    <dgm:cxn modelId="{63C06E40-DD57-4AE4-9272-4228DC8C8F29}" type="presParOf" srcId="{703F8E93-B0D4-47B2-A44F-D72AB88B3693}" destId="{FAA28163-14D9-4B5D-8F2F-5B47C796286F}" srcOrd="0" destOrd="0" presId="urn:microsoft.com/office/officeart/2005/8/layout/lProcess2"/>
    <dgm:cxn modelId="{A27786BF-6883-4393-8331-6E3FB00D8C04}" type="presParOf" srcId="{FAA28163-14D9-4B5D-8F2F-5B47C796286F}" destId="{A1F07688-6580-41AB-BE45-F743DD3111C5}" srcOrd="0" destOrd="0" presId="urn:microsoft.com/office/officeart/2005/8/layout/lProcess2"/>
    <dgm:cxn modelId="{5FA69D78-C6D7-4253-B288-95AFE4D3D6C7}" type="presParOf" srcId="{FAA28163-14D9-4B5D-8F2F-5B47C796286F}" destId="{EE8CDA81-7C45-49D7-A7C7-53862641A076}" srcOrd="1" destOrd="0" presId="urn:microsoft.com/office/officeart/2005/8/layout/lProcess2"/>
    <dgm:cxn modelId="{F626BB4A-F695-4780-AE09-508AB17E4617}" type="presParOf" srcId="{FAA28163-14D9-4B5D-8F2F-5B47C796286F}" destId="{B4163B32-AEA0-486E-8501-A0F75F61AE8D}" srcOrd="2" destOrd="0" presId="urn:microsoft.com/office/officeart/2005/8/layout/lProcess2"/>
    <dgm:cxn modelId="{C33F9C96-5F81-4389-8955-04EB4EC6F438}" type="presParOf" srcId="{FAA28163-14D9-4B5D-8F2F-5B47C796286F}" destId="{A7A6DEF6-9190-4566-834B-5B3FC2826199}" srcOrd="3" destOrd="0" presId="urn:microsoft.com/office/officeart/2005/8/layout/lProcess2"/>
    <dgm:cxn modelId="{04629601-2FCB-4238-A3C8-7EDF6E2D8ADC}" type="presParOf" srcId="{FAA28163-14D9-4B5D-8F2F-5B47C796286F}" destId="{D14D42AD-7C38-4A78-ADBD-F12C33D85E7A}" srcOrd="4" destOrd="0" presId="urn:microsoft.com/office/officeart/2005/8/layout/lProcess2"/>
    <dgm:cxn modelId="{0A62AAB3-0946-4889-9BFC-C9950C1241EA}" type="presParOf" srcId="{5E28C2BB-99C1-4DA1-8F32-8A7B3D405986}" destId="{72D3D13C-D2F3-4376-BD7D-B625247260E3}" srcOrd="1" destOrd="0" presId="urn:microsoft.com/office/officeart/2005/8/layout/lProcess2"/>
    <dgm:cxn modelId="{8B7121BD-9753-4F6E-A17A-8D2424805745}" type="presParOf" srcId="{5E28C2BB-99C1-4DA1-8F32-8A7B3D405986}" destId="{947D80EF-BB1D-490F-BADF-45B8951009DE}" srcOrd="2" destOrd="0" presId="urn:microsoft.com/office/officeart/2005/8/layout/lProcess2"/>
    <dgm:cxn modelId="{D3A584BE-649D-4EA5-98A6-F20102FF5675}" type="presParOf" srcId="{947D80EF-BB1D-490F-BADF-45B8951009DE}" destId="{85CB3714-4FE0-4DAD-A20F-53CB2D6BECA9}" srcOrd="0" destOrd="0" presId="urn:microsoft.com/office/officeart/2005/8/layout/lProcess2"/>
    <dgm:cxn modelId="{37CCD015-898E-4E18-9813-5AD4145EA6A2}" type="presParOf" srcId="{947D80EF-BB1D-490F-BADF-45B8951009DE}" destId="{2F4BA0BF-ACAD-47FA-A6EC-53FADAF7DA0F}" srcOrd="1" destOrd="0" presId="urn:microsoft.com/office/officeart/2005/8/layout/lProcess2"/>
    <dgm:cxn modelId="{8336CAE1-8A7F-4D31-91C5-7EAD03A04C06}" type="presParOf" srcId="{947D80EF-BB1D-490F-BADF-45B8951009DE}" destId="{85D8092E-6C25-4252-9910-849224092342}" srcOrd="2" destOrd="0" presId="urn:microsoft.com/office/officeart/2005/8/layout/lProcess2"/>
    <dgm:cxn modelId="{AD9DA051-3698-43A5-8523-36554097005A}" type="presParOf" srcId="{85D8092E-6C25-4252-9910-849224092342}" destId="{41FE3EDB-32BD-458E-AF32-FAF59AA9C859}" srcOrd="0" destOrd="0" presId="urn:microsoft.com/office/officeart/2005/8/layout/lProcess2"/>
    <dgm:cxn modelId="{4387BB92-C6FF-4DA9-8030-3EE76E1BC1B2}" type="presParOf" srcId="{41FE3EDB-32BD-458E-AF32-FAF59AA9C859}" destId="{371EDD64-07BB-4ADB-B2A8-381733A52168}" srcOrd="0" destOrd="0" presId="urn:microsoft.com/office/officeart/2005/8/layout/lProcess2"/>
    <dgm:cxn modelId="{65B31B33-D62A-4B14-BA8D-B5CEB7E3B573}" type="presParOf" srcId="{41FE3EDB-32BD-458E-AF32-FAF59AA9C859}" destId="{CCEE6521-1934-43FC-B84D-0055F60FBEF6}" srcOrd="1" destOrd="0" presId="urn:microsoft.com/office/officeart/2005/8/layout/lProcess2"/>
    <dgm:cxn modelId="{67B749D9-53E8-45AD-8F5D-BDF0839401A8}" type="presParOf" srcId="{41FE3EDB-32BD-458E-AF32-FAF59AA9C859}" destId="{CE33025D-4F9F-4EE6-ADDE-A3CF13398BCF}" srcOrd="2" destOrd="0" presId="urn:microsoft.com/office/officeart/2005/8/layout/lProcess2"/>
    <dgm:cxn modelId="{B56AC04E-A996-40D9-9AEA-4FBB2FBA440F}" type="presParOf" srcId="{41FE3EDB-32BD-458E-AF32-FAF59AA9C859}" destId="{35093178-91C1-4A11-979B-287788C645E6}" srcOrd="3" destOrd="0" presId="urn:microsoft.com/office/officeart/2005/8/layout/lProcess2"/>
    <dgm:cxn modelId="{20753557-51E1-410D-8656-E6089CBB2599}" type="presParOf" srcId="{41FE3EDB-32BD-458E-AF32-FAF59AA9C859}" destId="{4FC5CEA0-F976-4B2E-8109-18282B117BDF}" srcOrd="4" destOrd="0" presId="urn:microsoft.com/office/officeart/2005/8/layout/lProcess2"/>
    <dgm:cxn modelId="{91A7FE32-CE91-458D-BF24-C3FB1B468F9F}" type="presParOf" srcId="{41FE3EDB-32BD-458E-AF32-FAF59AA9C859}" destId="{6A7B3F5C-EA9B-4C33-8D73-563520865BEA}" srcOrd="5" destOrd="0" presId="urn:microsoft.com/office/officeart/2005/8/layout/lProcess2"/>
    <dgm:cxn modelId="{75558EDF-EDE0-429A-BB71-899EE2D4880C}" type="presParOf" srcId="{41FE3EDB-32BD-458E-AF32-FAF59AA9C859}" destId="{550691D0-D322-41FA-81A6-EE843B44D374}" srcOrd="6" destOrd="0" presId="urn:microsoft.com/office/officeart/2005/8/layout/lProcess2"/>
    <dgm:cxn modelId="{6B0848A1-212F-4B24-8932-AAB27EC3EE32}" type="presParOf" srcId="{5E28C2BB-99C1-4DA1-8F32-8A7B3D405986}" destId="{6A75BD97-1E99-4DBF-B5B1-C55CCF143176}" srcOrd="3" destOrd="0" presId="urn:microsoft.com/office/officeart/2005/8/layout/lProcess2"/>
    <dgm:cxn modelId="{93F6A8FD-7A0A-4897-9170-18FA24084F7C}" type="presParOf" srcId="{5E28C2BB-99C1-4DA1-8F32-8A7B3D405986}" destId="{2241A344-7428-4EAD-A800-C4D328CC3C39}" srcOrd="4" destOrd="0" presId="urn:microsoft.com/office/officeart/2005/8/layout/lProcess2"/>
    <dgm:cxn modelId="{8D0A25B4-A538-47C9-B735-84D3F6934D0E}" type="presParOf" srcId="{2241A344-7428-4EAD-A800-C4D328CC3C39}" destId="{2068BF08-C4C2-439A-9299-13B02B4DFCFD}" srcOrd="0" destOrd="0" presId="urn:microsoft.com/office/officeart/2005/8/layout/lProcess2"/>
    <dgm:cxn modelId="{94A2F22A-6920-44DB-9C21-AA44D81186DC}" type="presParOf" srcId="{2241A344-7428-4EAD-A800-C4D328CC3C39}" destId="{10E05275-A8B1-406E-A5F0-C63C9C4883CE}" srcOrd="1" destOrd="0" presId="urn:microsoft.com/office/officeart/2005/8/layout/lProcess2"/>
    <dgm:cxn modelId="{54CA3C28-ABC5-4D39-91CE-3DE1CB164BE8}" type="presParOf" srcId="{2241A344-7428-4EAD-A800-C4D328CC3C39}" destId="{16825678-1752-49AA-BAD4-E6F66ABDC890}" srcOrd="2" destOrd="0" presId="urn:microsoft.com/office/officeart/2005/8/layout/lProcess2"/>
    <dgm:cxn modelId="{886CAD23-3AE2-472F-8A3F-EF92DA7F25BD}" type="presParOf" srcId="{16825678-1752-49AA-BAD4-E6F66ABDC890}" destId="{083F38E9-2739-4139-A173-CC3CA8D0139B}" srcOrd="0" destOrd="0" presId="urn:microsoft.com/office/officeart/2005/8/layout/lProcess2"/>
    <dgm:cxn modelId="{436276E1-D92B-4D25-82BC-47FE8A944ABC}" type="presParOf" srcId="{083F38E9-2739-4139-A173-CC3CA8D0139B}" destId="{21EF15F9-0E1C-4118-B289-693922A025A1}" srcOrd="0" destOrd="0" presId="urn:microsoft.com/office/officeart/2005/8/layout/lProcess2"/>
    <dgm:cxn modelId="{777CF00C-5359-42BF-BBD0-11AA92F8DBB9}" type="presParOf" srcId="{083F38E9-2739-4139-A173-CC3CA8D0139B}" destId="{31F8B60D-BE31-45DD-A965-52F65A7420D5}" srcOrd="1" destOrd="0" presId="urn:microsoft.com/office/officeart/2005/8/layout/lProcess2"/>
    <dgm:cxn modelId="{DADA3DF6-DBE8-4F9C-9D77-A9B13FBDD06D}" type="presParOf" srcId="{083F38E9-2739-4139-A173-CC3CA8D0139B}" destId="{6768F448-084E-4AF1-AD99-199D6717F044}" srcOrd="2" destOrd="0" presId="urn:microsoft.com/office/officeart/2005/8/layout/lProcess2"/>
    <dgm:cxn modelId="{844F0F34-A0F1-47E1-AEED-6BDDD1DDFAEA}" type="presParOf" srcId="{083F38E9-2739-4139-A173-CC3CA8D0139B}" destId="{C197EBBD-88E0-4613-9641-BE02759EF34D}" srcOrd="3" destOrd="0" presId="urn:microsoft.com/office/officeart/2005/8/layout/lProcess2"/>
    <dgm:cxn modelId="{0E8F5D61-473A-456C-A7D0-F1E2CC2E18A3}" type="presParOf" srcId="{083F38E9-2739-4139-A173-CC3CA8D0139B}" destId="{896AD822-318E-4ADA-9C04-22B5ED97D435}" srcOrd="4" destOrd="0" presId="urn:microsoft.com/office/officeart/2005/8/layout/lProcess2"/>
    <dgm:cxn modelId="{E368038F-860A-4FA1-9BE5-ECD4FA642538}" type="presParOf" srcId="{5E28C2BB-99C1-4DA1-8F32-8A7B3D405986}" destId="{2EB73CE8-E5CF-43B8-8707-B67324CBF572}" srcOrd="5" destOrd="0" presId="urn:microsoft.com/office/officeart/2005/8/layout/lProcess2"/>
    <dgm:cxn modelId="{B745D972-5898-489C-9ADC-5DCBBC0ACCBC}" type="presParOf" srcId="{5E28C2BB-99C1-4DA1-8F32-8A7B3D405986}" destId="{8DB0C216-032C-4DEB-A7BF-88F3C21C4077}" srcOrd="6" destOrd="0" presId="urn:microsoft.com/office/officeart/2005/8/layout/lProcess2"/>
    <dgm:cxn modelId="{15541C4F-89A6-49D4-9E77-02773273758F}" type="presParOf" srcId="{8DB0C216-032C-4DEB-A7BF-88F3C21C4077}" destId="{87D03E25-B283-4907-AFB6-9D857F95C0FF}" srcOrd="0" destOrd="0" presId="urn:microsoft.com/office/officeart/2005/8/layout/lProcess2"/>
    <dgm:cxn modelId="{9A687E68-C1E0-462A-A13E-0F6046CE3B50}" type="presParOf" srcId="{8DB0C216-032C-4DEB-A7BF-88F3C21C4077}" destId="{70E9E927-1E45-431E-8FFC-33A5D6FF121C}" srcOrd="1" destOrd="0" presId="urn:microsoft.com/office/officeart/2005/8/layout/lProcess2"/>
    <dgm:cxn modelId="{F2A1AC72-170D-4EC6-99FD-63B930E1C163}" type="presParOf" srcId="{8DB0C216-032C-4DEB-A7BF-88F3C21C4077}" destId="{229309CD-8C80-41F9-9E77-8651BEBC900E}" srcOrd="2" destOrd="0" presId="urn:microsoft.com/office/officeart/2005/8/layout/lProcess2"/>
    <dgm:cxn modelId="{79950F99-CCCB-49B6-8FBC-A952AA205C17}" type="presParOf" srcId="{229309CD-8C80-41F9-9E77-8651BEBC900E}" destId="{7E1F7464-FC55-498C-8FEE-3A5F91957831}" srcOrd="0" destOrd="0" presId="urn:microsoft.com/office/officeart/2005/8/layout/lProcess2"/>
    <dgm:cxn modelId="{E3E4DD2B-80D3-4B80-B3B2-EFAC35467F1D}" type="presParOf" srcId="{7E1F7464-FC55-498C-8FEE-3A5F91957831}" destId="{97511D10-EA58-412E-AFAA-6AB3111CAB4E}" srcOrd="0" destOrd="0" presId="urn:microsoft.com/office/officeart/2005/8/layout/lProcess2"/>
    <dgm:cxn modelId="{1D378E88-82EC-4A2B-8C8D-0F1F5B8A00C8}" type="presParOf" srcId="{7E1F7464-FC55-498C-8FEE-3A5F91957831}" destId="{F0EC3C1E-2A4A-45F5-B535-F9EDAABE95D3}" srcOrd="1" destOrd="0" presId="urn:microsoft.com/office/officeart/2005/8/layout/lProcess2"/>
    <dgm:cxn modelId="{E681F4B2-705D-4E01-889B-48BB9C0DF53A}" type="presParOf" srcId="{7E1F7464-FC55-498C-8FEE-3A5F91957831}" destId="{95D03A1C-B90C-43A0-BF13-BE9450E05C37}" srcOrd="2" destOrd="0" presId="urn:microsoft.com/office/officeart/2005/8/layout/lProcess2"/>
    <dgm:cxn modelId="{DC4C0403-5546-444F-B092-52CCFD722C0D}" type="presParOf" srcId="{7E1F7464-FC55-498C-8FEE-3A5F91957831}" destId="{6DCBC0D4-0A5B-42B4-9B08-CEF5502240D5}" srcOrd="3" destOrd="0" presId="urn:microsoft.com/office/officeart/2005/8/layout/lProcess2"/>
    <dgm:cxn modelId="{F9EE1D96-1508-4F6D-AFFB-89C8100F59DC}" type="presParOf" srcId="{7E1F7464-FC55-498C-8FEE-3A5F91957831}" destId="{B937F93B-EBCF-4172-9F8E-D70052A207B8}" srcOrd="4" destOrd="0" presId="urn:microsoft.com/office/officeart/2005/8/layout/lProcess2"/>
    <dgm:cxn modelId="{EFB6705D-5A8F-4B40-B25E-8CB7FF25AD69}" type="presParOf" srcId="{7E1F7464-FC55-498C-8FEE-3A5F91957831}" destId="{3799895D-9D9A-4895-BCAA-C14BD0840954}" srcOrd="5" destOrd="0" presId="urn:microsoft.com/office/officeart/2005/8/layout/lProcess2"/>
    <dgm:cxn modelId="{B05EBE28-EB32-4AD9-BE5B-EB285DA32CA2}" type="presParOf" srcId="{7E1F7464-FC55-498C-8FEE-3A5F91957831}" destId="{1B2EC024-F549-4D00-A4BE-57D0708342CA}" srcOrd="6" destOrd="0" presId="urn:microsoft.com/office/officeart/2005/8/layout/lProcess2"/>
    <dgm:cxn modelId="{758B501F-68C1-462D-A0C4-F71EEDF2107C}" type="presParOf" srcId="{7E1F7464-FC55-498C-8FEE-3A5F91957831}" destId="{29467928-8AF2-4D23-AFCC-ADF0B6F077E0}" srcOrd="7" destOrd="0" presId="urn:microsoft.com/office/officeart/2005/8/layout/lProcess2"/>
    <dgm:cxn modelId="{08D75237-3DA0-43C7-B1C6-80DDA744EEA3}" type="presParOf" srcId="{7E1F7464-FC55-498C-8FEE-3A5F91957831}" destId="{BC9396BC-25D1-4A25-805A-EDA4C45C67EC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9C67E-B66D-4526-B316-D3720F1C6D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E49AA7-A6B1-41E5-8E9B-B1DA436B3AB5}">
      <dgm:prSet phldrT="[Text]"/>
      <dgm:spPr/>
      <dgm:t>
        <a:bodyPr/>
        <a:lstStyle/>
        <a:p>
          <a:r>
            <a:rPr lang="cs-CZ"/>
            <a:t>1. Regenerace významných </a:t>
          </a:r>
          <a:r>
            <a:rPr lang="cs-CZ" b="1"/>
            <a:t>strategických brownfieldů </a:t>
          </a:r>
          <a:r>
            <a:rPr lang="cs-CZ"/>
            <a:t>(MMR/SFPI)</a:t>
          </a:r>
        </a:p>
      </dgm:t>
    </dgm:pt>
    <dgm:pt modelId="{20FFBAB0-C7B2-4C0C-81A0-DD76ED3C2BC6}" type="parTrans" cxnId="{740093EC-6DB1-477F-B5F6-F02E9197FAC2}">
      <dgm:prSet/>
      <dgm:spPr/>
      <dgm:t>
        <a:bodyPr/>
        <a:lstStyle/>
        <a:p>
          <a:endParaRPr lang="cs-CZ"/>
        </a:p>
      </dgm:t>
    </dgm:pt>
    <dgm:pt modelId="{65FF969D-F32F-499B-B432-3C0B81620903}" type="sibTrans" cxnId="{740093EC-6DB1-477F-B5F6-F02E9197FAC2}">
      <dgm:prSet/>
      <dgm:spPr/>
      <dgm:t>
        <a:bodyPr/>
        <a:lstStyle/>
        <a:p>
          <a:endParaRPr lang="cs-CZ"/>
        </a:p>
      </dgm:t>
    </dgm:pt>
    <dgm:pt modelId="{C13BE225-F80A-4A76-B8E5-9E23AF87CD5E}">
      <dgm:prSet/>
      <dgm:spPr/>
      <dgm:t>
        <a:bodyPr/>
        <a:lstStyle/>
        <a:p>
          <a:r>
            <a:rPr lang="cs-CZ"/>
            <a:t>3. Regenerace brownfieldů ve vlastnictví obcí a krajů pro </a:t>
          </a:r>
          <a:r>
            <a:rPr lang="cs-CZ" b="1"/>
            <a:t>podnikatelské</a:t>
          </a:r>
          <a:r>
            <a:rPr lang="cs-CZ"/>
            <a:t> využití (MPO)</a:t>
          </a:r>
        </a:p>
      </dgm:t>
    </dgm:pt>
    <dgm:pt modelId="{5E5E7FB1-5303-4569-B387-4515A71DB7DA}" type="parTrans" cxnId="{4D654886-B0E7-464F-871C-528EABB975EF}">
      <dgm:prSet/>
      <dgm:spPr/>
      <dgm:t>
        <a:bodyPr/>
        <a:lstStyle/>
        <a:p>
          <a:endParaRPr lang="cs-CZ"/>
        </a:p>
      </dgm:t>
    </dgm:pt>
    <dgm:pt modelId="{7E2B6443-27ED-4A12-9D70-802D3C59AD05}" type="sibTrans" cxnId="{4D654886-B0E7-464F-871C-528EABB975EF}">
      <dgm:prSet/>
      <dgm:spPr/>
      <dgm:t>
        <a:bodyPr/>
        <a:lstStyle/>
        <a:p>
          <a:endParaRPr lang="cs-CZ"/>
        </a:p>
      </dgm:t>
    </dgm:pt>
    <dgm:pt modelId="{7FCAD1F4-AE8A-4742-8EB6-8157A6F281B3}">
      <dgm:prSet/>
      <dgm:spPr/>
      <dgm:t>
        <a:bodyPr/>
        <a:lstStyle/>
        <a:p>
          <a:r>
            <a:rPr lang="cs-CZ"/>
            <a:t>2. Regenerace brownfieldů ve vlastnictví obcí a krajů pro </a:t>
          </a:r>
          <a:r>
            <a:rPr lang="cs-CZ" b="1"/>
            <a:t>nepodnikatelské</a:t>
          </a:r>
          <a:r>
            <a:rPr lang="cs-CZ"/>
            <a:t> využití (MMR/SFPI)</a:t>
          </a:r>
        </a:p>
      </dgm:t>
    </dgm:pt>
    <dgm:pt modelId="{2422AABE-4EF6-4E06-B5EB-7EB0CF958C6F}" type="parTrans" cxnId="{04FEFA29-7BBD-4C60-89B7-68D4E0EDA7A1}">
      <dgm:prSet/>
      <dgm:spPr/>
      <dgm:t>
        <a:bodyPr/>
        <a:lstStyle/>
        <a:p>
          <a:endParaRPr lang="cs-CZ"/>
        </a:p>
      </dgm:t>
    </dgm:pt>
    <dgm:pt modelId="{7E5EE050-387D-4CBB-A005-DBFE8929AE45}" type="sibTrans" cxnId="{04FEFA29-7BBD-4C60-89B7-68D4E0EDA7A1}">
      <dgm:prSet/>
      <dgm:spPr/>
      <dgm:t>
        <a:bodyPr/>
        <a:lstStyle/>
        <a:p>
          <a:endParaRPr lang="cs-CZ"/>
        </a:p>
      </dgm:t>
    </dgm:pt>
    <dgm:pt modelId="{76D63CDF-5AC1-47A9-BA25-5EEB8B0210B9}" type="pres">
      <dgm:prSet presAssocID="{2149C67E-B66D-4526-B316-D3720F1C6D23}" presName="Name0" presStyleCnt="0">
        <dgm:presLayoutVars>
          <dgm:chMax val="7"/>
          <dgm:chPref val="7"/>
          <dgm:dir/>
        </dgm:presLayoutVars>
      </dgm:prSet>
      <dgm:spPr/>
    </dgm:pt>
    <dgm:pt modelId="{1529CDF3-CD5F-4CEA-88CB-351227EAAD65}" type="pres">
      <dgm:prSet presAssocID="{2149C67E-B66D-4526-B316-D3720F1C6D23}" presName="Name1" presStyleCnt="0"/>
      <dgm:spPr/>
    </dgm:pt>
    <dgm:pt modelId="{64F9B2A6-1A3B-4785-B32B-05A7162B9B73}" type="pres">
      <dgm:prSet presAssocID="{2149C67E-B66D-4526-B316-D3720F1C6D23}" presName="cycle" presStyleCnt="0"/>
      <dgm:spPr/>
    </dgm:pt>
    <dgm:pt modelId="{F381E527-D9A8-4434-BA00-FECFF44EA04D}" type="pres">
      <dgm:prSet presAssocID="{2149C67E-B66D-4526-B316-D3720F1C6D23}" presName="srcNode" presStyleLbl="node1" presStyleIdx="0" presStyleCnt="3"/>
      <dgm:spPr/>
    </dgm:pt>
    <dgm:pt modelId="{639CE8A1-7D0A-43E6-BFD8-4480823BFDBD}" type="pres">
      <dgm:prSet presAssocID="{2149C67E-B66D-4526-B316-D3720F1C6D23}" presName="conn" presStyleLbl="parChTrans1D2" presStyleIdx="0" presStyleCnt="1"/>
      <dgm:spPr/>
    </dgm:pt>
    <dgm:pt modelId="{F43151D8-BC93-44B7-901D-C90F79F731F0}" type="pres">
      <dgm:prSet presAssocID="{2149C67E-B66D-4526-B316-D3720F1C6D23}" presName="extraNode" presStyleLbl="node1" presStyleIdx="0" presStyleCnt="3"/>
      <dgm:spPr/>
    </dgm:pt>
    <dgm:pt modelId="{82A21D3F-5356-4796-BED2-551E323D68D5}" type="pres">
      <dgm:prSet presAssocID="{2149C67E-B66D-4526-B316-D3720F1C6D23}" presName="dstNode" presStyleLbl="node1" presStyleIdx="0" presStyleCnt="3"/>
      <dgm:spPr/>
    </dgm:pt>
    <dgm:pt modelId="{4DFC68B1-2CAC-4732-A1D7-959F5786C93E}" type="pres">
      <dgm:prSet presAssocID="{2DE49AA7-A6B1-41E5-8E9B-B1DA436B3AB5}" presName="text_1" presStyleLbl="node1" presStyleIdx="0" presStyleCnt="3">
        <dgm:presLayoutVars>
          <dgm:bulletEnabled val="1"/>
        </dgm:presLayoutVars>
      </dgm:prSet>
      <dgm:spPr/>
    </dgm:pt>
    <dgm:pt modelId="{E556984D-9BE1-4FF4-B051-D3267A405676}" type="pres">
      <dgm:prSet presAssocID="{2DE49AA7-A6B1-41E5-8E9B-B1DA436B3AB5}" presName="accent_1" presStyleCnt="0"/>
      <dgm:spPr/>
    </dgm:pt>
    <dgm:pt modelId="{8AD308A3-DE53-4048-8ACE-99C1CC37701C}" type="pres">
      <dgm:prSet presAssocID="{2DE49AA7-A6B1-41E5-8E9B-B1DA436B3AB5}" presName="accentRepeatNode" presStyleLbl="solidFgAcc1" presStyleIdx="0" presStyleCnt="3"/>
      <dgm:spPr/>
    </dgm:pt>
    <dgm:pt modelId="{2E8A9CFB-2811-4BAC-A571-D1C4B010EA53}" type="pres">
      <dgm:prSet presAssocID="{7FCAD1F4-AE8A-4742-8EB6-8157A6F281B3}" presName="text_2" presStyleLbl="node1" presStyleIdx="1" presStyleCnt="3">
        <dgm:presLayoutVars>
          <dgm:bulletEnabled val="1"/>
        </dgm:presLayoutVars>
      </dgm:prSet>
      <dgm:spPr/>
    </dgm:pt>
    <dgm:pt modelId="{456EEA10-DEEC-4648-ADD5-311DE1E92572}" type="pres">
      <dgm:prSet presAssocID="{7FCAD1F4-AE8A-4742-8EB6-8157A6F281B3}" presName="accent_2" presStyleCnt="0"/>
      <dgm:spPr/>
    </dgm:pt>
    <dgm:pt modelId="{7675685C-46B6-4B64-9AC3-1FA4962BAF1F}" type="pres">
      <dgm:prSet presAssocID="{7FCAD1F4-AE8A-4742-8EB6-8157A6F281B3}" presName="accentRepeatNode" presStyleLbl="solidFgAcc1" presStyleIdx="1" presStyleCnt="3"/>
      <dgm:spPr/>
    </dgm:pt>
    <dgm:pt modelId="{9C275BEE-6366-4FE2-B823-98EAA417DD4D}" type="pres">
      <dgm:prSet presAssocID="{C13BE225-F80A-4A76-B8E5-9E23AF87CD5E}" presName="text_3" presStyleLbl="node1" presStyleIdx="2" presStyleCnt="3">
        <dgm:presLayoutVars>
          <dgm:bulletEnabled val="1"/>
        </dgm:presLayoutVars>
      </dgm:prSet>
      <dgm:spPr/>
    </dgm:pt>
    <dgm:pt modelId="{A2339FFC-7BF3-449B-BCE0-7ECDEF678209}" type="pres">
      <dgm:prSet presAssocID="{C13BE225-F80A-4A76-B8E5-9E23AF87CD5E}" presName="accent_3" presStyleCnt="0"/>
      <dgm:spPr/>
    </dgm:pt>
    <dgm:pt modelId="{ABD03245-46DB-41E2-B645-DC5ACAD6D29B}" type="pres">
      <dgm:prSet presAssocID="{C13BE225-F80A-4A76-B8E5-9E23AF87CD5E}" presName="accentRepeatNode" presStyleLbl="solidFgAcc1" presStyleIdx="2" presStyleCnt="3"/>
      <dgm:spPr/>
    </dgm:pt>
  </dgm:ptLst>
  <dgm:cxnLst>
    <dgm:cxn modelId="{1080FA23-D67D-4523-A3D5-9881DED9EA00}" type="presOf" srcId="{65FF969D-F32F-499B-B432-3C0B81620903}" destId="{639CE8A1-7D0A-43E6-BFD8-4480823BFDBD}" srcOrd="0" destOrd="0" presId="urn:microsoft.com/office/officeart/2008/layout/VerticalCurvedList"/>
    <dgm:cxn modelId="{F7A86827-9CC3-4896-B431-73047A81F360}" type="presOf" srcId="{7FCAD1F4-AE8A-4742-8EB6-8157A6F281B3}" destId="{2E8A9CFB-2811-4BAC-A571-D1C4B010EA53}" srcOrd="0" destOrd="0" presId="urn:microsoft.com/office/officeart/2008/layout/VerticalCurvedList"/>
    <dgm:cxn modelId="{04FEFA29-7BBD-4C60-89B7-68D4E0EDA7A1}" srcId="{2149C67E-B66D-4526-B316-D3720F1C6D23}" destId="{7FCAD1F4-AE8A-4742-8EB6-8157A6F281B3}" srcOrd="1" destOrd="0" parTransId="{2422AABE-4EF6-4E06-B5EB-7EB0CF958C6F}" sibTransId="{7E5EE050-387D-4CBB-A005-DBFE8929AE45}"/>
    <dgm:cxn modelId="{55A9C560-C164-418F-9075-61A5154B8837}" type="presOf" srcId="{C13BE225-F80A-4A76-B8E5-9E23AF87CD5E}" destId="{9C275BEE-6366-4FE2-B823-98EAA417DD4D}" srcOrd="0" destOrd="0" presId="urn:microsoft.com/office/officeart/2008/layout/VerticalCurvedList"/>
    <dgm:cxn modelId="{4D654886-B0E7-464F-871C-528EABB975EF}" srcId="{2149C67E-B66D-4526-B316-D3720F1C6D23}" destId="{C13BE225-F80A-4A76-B8E5-9E23AF87CD5E}" srcOrd="2" destOrd="0" parTransId="{5E5E7FB1-5303-4569-B387-4515A71DB7DA}" sibTransId="{7E2B6443-27ED-4A12-9D70-802D3C59AD05}"/>
    <dgm:cxn modelId="{638DF687-7540-43E6-9027-E0BEFAB58F7D}" type="presOf" srcId="{2149C67E-B66D-4526-B316-D3720F1C6D23}" destId="{76D63CDF-5AC1-47A9-BA25-5EEB8B0210B9}" srcOrd="0" destOrd="0" presId="urn:microsoft.com/office/officeart/2008/layout/VerticalCurvedList"/>
    <dgm:cxn modelId="{3C949BE2-D525-4E1C-8809-90319F6D064A}" type="presOf" srcId="{2DE49AA7-A6B1-41E5-8E9B-B1DA436B3AB5}" destId="{4DFC68B1-2CAC-4732-A1D7-959F5786C93E}" srcOrd="0" destOrd="0" presId="urn:microsoft.com/office/officeart/2008/layout/VerticalCurvedList"/>
    <dgm:cxn modelId="{740093EC-6DB1-477F-B5F6-F02E9197FAC2}" srcId="{2149C67E-B66D-4526-B316-D3720F1C6D23}" destId="{2DE49AA7-A6B1-41E5-8E9B-B1DA436B3AB5}" srcOrd="0" destOrd="0" parTransId="{20FFBAB0-C7B2-4C0C-81A0-DD76ED3C2BC6}" sibTransId="{65FF969D-F32F-499B-B432-3C0B81620903}"/>
    <dgm:cxn modelId="{B127D893-2EC1-48A5-9BFA-0DBF6DC3B90A}" type="presParOf" srcId="{76D63CDF-5AC1-47A9-BA25-5EEB8B0210B9}" destId="{1529CDF3-CD5F-4CEA-88CB-351227EAAD65}" srcOrd="0" destOrd="0" presId="urn:microsoft.com/office/officeart/2008/layout/VerticalCurvedList"/>
    <dgm:cxn modelId="{E3A139FC-6E8B-4B35-8824-C909180F5477}" type="presParOf" srcId="{1529CDF3-CD5F-4CEA-88CB-351227EAAD65}" destId="{64F9B2A6-1A3B-4785-B32B-05A7162B9B73}" srcOrd="0" destOrd="0" presId="urn:microsoft.com/office/officeart/2008/layout/VerticalCurvedList"/>
    <dgm:cxn modelId="{73EC1EC8-68B2-4440-88B3-BEABD3063CFD}" type="presParOf" srcId="{64F9B2A6-1A3B-4785-B32B-05A7162B9B73}" destId="{F381E527-D9A8-4434-BA00-FECFF44EA04D}" srcOrd="0" destOrd="0" presId="urn:microsoft.com/office/officeart/2008/layout/VerticalCurvedList"/>
    <dgm:cxn modelId="{5A26219E-0C67-40D8-A5EE-F84D13007B46}" type="presParOf" srcId="{64F9B2A6-1A3B-4785-B32B-05A7162B9B73}" destId="{639CE8A1-7D0A-43E6-BFD8-4480823BFDBD}" srcOrd="1" destOrd="0" presId="urn:microsoft.com/office/officeart/2008/layout/VerticalCurvedList"/>
    <dgm:cxn modelId="{A00A9CC2-1E91-4191-83AA-AEE9130F4C56}" type="presParOf" srcId="{64F9B2A6-1A3B-4785-B32B-05A7162B9B73}" destId="{F43151D8-BC93-44B7-901D-C90F79F731F0}" srcOrd="2" destOrd="0" presId="urn:microsoft.com/office/officeart/2008/layout/VerticalCurvedList"/>
    <dgm:cxn modelId="{6398C9BD-B1A6-43E1-A593-E818F7ECA72F}" type="presParOf" srcId="{64F9B2A6-1A3B-4785-B32B-05A7162B9B73}" destId="{82A21D3F-5356-4796-BED2-551E323D68D5}" srcOrd="3" destOrd="0" presId="urn:microsoft.com/office/officeart/2008/layout/VerticalCurvedList"/>
    <dgm:cxn modelId="{4F365D70-687F-4FAC-A0AC-447F7C12FA65}" type="presParOf" srcId="{1529CDF3-CD5F-4CEA-88CB-351227EAAD65}" destId="{4DFC68B1-2CAC-4732-A1D7-959F5786C93E}" srcOrd="1" destOrd="0" presId="urn:microsoft.com/office/officeart/2008/layout/VerticalCurvedList"/>
    <dgm:cxn modelId="{B513B2E9-848D-4646-8D38-C2BA2C054727}" type="presParOf" srcId="{1529CDF3-CD5F-4CEA-88CB-351227EAAD65}" destId="{E556984D-9BE1-4FF4-B051-D3267A405676}" srcOrd="2" destOrd="0" presId="urn:microsoft.com/office/officeart/2008/layout/VerticalCurvedList"/>
    <dgm:cxn modelId="{F1D8117B-8961-4FC7-A08B-17D16E2F9624}" type="presParOf" srcId="{E556984D-9BE1-4FF4-B051-D3267A405676}" destId="{8AD308A3-DE53-4048-8ACE-99C1CC37701C}" srcOrd="0" destOrd="0" presId="urn:microsoft.com/office/officeart/2008/layout/VerticalCurvedList"/>
    <dgm:cxn modelId="{D9DF7E30-E3DA-4884-A644-9597D00C634D}" type="presParOf" srcId="{1529CDF3-CD5F-4CEA-88CB-351227EAAD65}" destId="{2E8A9CFB-2811-4BAC-A571-D1C4B010EA53}" srcOrd="3" destOrd="0" presId="urn:microsoft.com/office/officeart/2008/layout/VerticalCurvedList"/>
    <dgm:cxn modelId="{18EACC19-413B-445D-8D3A-456F3B37885C}" type="presParOf" srcId="{1529CDF3-CD5F-4CEA-88CB-351227EAAD65}" destId="{456EEA10-DEEC-4648-ADD5-311DE1E92572}" srcOrd="4" destOrd="0" presId="urn:microsoft.com/office/officeart/2008/layout/VerticalCurvedList"/>
    <dgm:cxn modelId="{93CD395A-93B6-4AAC-A73E-D335C9E7395C}" type="presParOf" srcId="{456EEA10-DEEC-4648-ADD5-311DE1E92572}" destId="{7675685C-46B6-4B64-9AC3-1FA4962BAF1F}" srcOrd="0" destOrd="0" presId="urn:microsoft.com/office/officeart/2008/layout/VerticalCurvedList"/>
    <dgm:cxn modelId="{F124B73E-A67B-4DB2-B2DD-620465A5A135}" type="presParOf" srcId="{1529CDF3-CD5F-4CEA-88CB-351227EAAD65}" destId="{9C275BEE-6366-4FE2-B823-98EAA417DD4D}" srcOrd="5" destOrd="0" presId="urn:microsoft.com/office/officeart/2008/layout/VerticalCurvedList"/>
    <dgm:cxn modelId="{F3E8145C-0872-45C9-B448-30AEC85DCD79}" type="presParOf" srcId="{1529CDF3-CD5F-4CEA-88CB-351227EAAD65}" destId="{A2339FFC-7BF3-449B-BCE0-7ECDEF678209}" srcOrd="6" destOrd="0" presId="urn:microsoft.com/office/officeart/2008/layout/VerticalCurvedList"/>
    <dgm:cxn modelId="{D5653742-E776-42AA-9CA5-DB67F37514DC}" type="presParOf" srcId="{A2339FFC-7BF3-449B-BCE0-7ECDEF678209}" destId="{ABD03245-46DB-41E2-B645-DC5ACAD6D2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59164-92E7-420D-BE94-0FD8796C65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0F21D34-0F78-42BC-B51A-08230CAEF19E}">
      <dgm:prSet phldrT="[Text]" phldr="0"/>
      <dgm:spPr/>
      <dgm:t>
        <a:bodyPr/>
        <a:lstStyle/>
        <a:p>
          <a:pPr rtl="0"/>
          <a:r>
            <a:rPr lang="cs-CZ">
              <a:latin typeface="Calibri"/>
            </a:rPr>
            <a:t>Pilíř I: Podpora přípravy projektů (2 334 mil. Kč)</a:t>
          </a:r>
          <a:endParaRPr lang="cs-CZ"/>
        </a:p>
      </dgm:t>
    </dgm:pt>
    <dgm:pt modelId="{73D59285-6433-4061-83F0-4C79E95C197F}" type="parTrans" cxnId="{202ACC4F-9F0B-4041-A63A-0CB51B6BB2E9}">
      <dgm:prSet/>
      <dgm:spPr/>
      <dgm:t>
        <a:bodyPr/>
        <a:lstStyle/>
        <a:p>
          <a:endParaRPr lang="cs-CZ"/>
        </a:p>
      </dgm:t>
    </dgm:pt>
    <dgm:pt modelId="{D96516F1-5ECF-455D-B7EF-121FC98BAF9C}" type="sibTrans" cxnId="{202ACC4F-9F0B-4041-A63A-0CB51B6BB2E9}">
      <dgm:prSet/>
      <dgm:spPr/>
      <dgm:t>
        <a:bodyPr/>
        <a:lstStyle/>
        <a:p>
          <a:endParaRPr lang="cs-CZ"/>
        </a:p>
      </dgm:t>
    </dgm:pt>
    <dgm:pt modelId="{5B633194-8218-4371-896A-F6F12491B20D}">
      <dgm:prSet phldrT="[Text]" phldr="0"/>
      <dgm:spPr/>
      <dgm:t>
        <a:bodyPr/>
        <a:lstStyle/>
        <a:p>
          <a:pPr rtl="0"/>
          <a:r>
            <a:rPr lang="cs-CZ">
              <a:latin typeface="Calibri"/>
            </a:rPr>
            <a:t>Podpora přípravy 150 velkých, chytrých, zelených, </a:t>
          </a:r>
          <a:r>
            <a:rPr lang="cs-CZ" b="1">
              <a:latin typeface="Calibri"/>
            </a:rPr>
            <a:t>digitálních projekt</a:t>
          </a:r>
          <a:r>
            <a:rPr lang="cs-CZ">
              <a:latin typeface="Calibri"/>
            </a:rPr>
            <a:t>ů (min. 50 mil. Kč)</a:t>
          </a:r>
        </a:p>
      </dgm:t>
    </dgm:pt>
    <dgm:pt modelId="{358C77F6-8D25-44AF-8569-8D8EFC85B50C}" type="parTrans" cxnId="{B0D585D6-5BD7-46DD-91D4-AE6DF8BD6A47}">
      <dgm:prSet/>
      <dgm:spPr/>
      <dgm:t>
        <a:bodyPr/>
        <a:lstStyle/>
        <a:p>
          <a:endParaRPr lang="cs-CZ"/>
        </a:p>
      </dgm:t>
    </dgm:pt>
    <dgm:pt modelId="{916E4F3B-EE26-4647-BAA0-2F15FBE12F67}" type="sibTrans" cxnId="{B0D585D6-5BD7-46DD-91D4-AE6DF8BD6A47}">
      <dgm:prSet/>
      <dgm:spPr/>
      <dgm:t>
        <a:bodyPr/>
        <a:lstStyle/>
        <a:p>
          <a:endParaRPr lang="cs-CZ"/>
        </a:p>
      </dgm:t>
    </dgm:pt>
    <dgm:pt modelId="{C891A1B7-56EE-457B-BB4F-A2BF55B20DA5}">
      <dgm:prSet phldrT="[Text]" phldr="0"/>
      <dgm:spPr/>
      <dgm:t>
        <a:bodyPr/>
        <a:lstStyle/>
        <a:p>
          <a:pPr rtl="0"/>
          <a:r>
            <a:rPr lang="cs-CZ">
              <a:latin typeface="Calibri"/>
            </a:rPr>
            <a:t>Podpora 30 PPP projektů (min. 250 mil. Kč)</a:t>
          </a:r>
          <a:endParaRPr lang="cs-CZ"/>
        </a:p>
      </dgm:t>
    </dgm:pt>
    <dgm:pt modelId="{D22F132A-E65D-4028-9BD5-0C6582CAA83F}" type="parTrans" cxnId="{CE1B4189-297B-4C55-A232-8193119A68E9}">
      <dgm:prSet/>
      <dgm:spPr/>
      <dgm:t>
        <a:bodyPr/>
        <a:lstStyle/>
        <a:p>
          <a:endParaRPr lang="cs-CZ"/>
        </a:p>
      </dgm:t>
    </dgm:pt>
    <dgm:pt modelId="{8814F708-69D7-4426-A346-071550359CD0}" type="sibTrans" cxnId="{CE1B4189-297B-4C55-A232-8193119A68E9}">
      <dgm:prSet/>
      <dgm:spPr/>
      <dgm:t>
        <a:bodyPr/>
        <a:lstStyle/>
        <a:p>
          <a:endParaRPr lang="cs-CZ"/>
        </a:p>
      </dgm:t>
    </dgm:pt>
    <dgm:pt modelId="{9BA06E52-38B9-4B62-B08C-C76E3619329B}">
      <dgm:prSet phldrT="[Text]" phldr="0"/>
      <dgm:spPr/>
      <dgm:t>
        <a:bodyPr/>
        <a:lstStyle/>
        <a:p>
          <a:pPr rtl="0"/>
          <a:r>
            <a:rPr lang="cs-CZ">
              <a:latin typeface="Calibri"/>
            </a:rPr>
            <a:t>Pilíř II: Technická, metodická a organizační podpora systému (166 mil. Kč)</a:t>
          </a:r>
          <a:endParaRPr lang="cs-CZ"/>
        </a:p>
      </dgm:t>
    </dgm:pt>
    <dgm:pt modelId="{1F89D894-515F-4216-B302-3010BA9D946C}" type="parTrans" cxnId="{58BF3486-1C45-4AE1-83B1-089991E7E4D4}">
      <dgm:prSet/>
      <dgm:spPr/>
      <dgm:t>
        <a:bodyPr/>
        <a:lstStyle/>
        <a:p>
          <a:endParaRPr lang="cs-CZ"/>
        </a:p>
      </dgm:t>
    </dgm:pt>
    <dgm:pt modelId="{2EC4FBAD-7103-49A8-BA28-383F0D1A51AF}" type="sibTrans" cxnId="{58BF3486-1C45-4AE1-83B1-089991E7E4D4}">
      <dgm:prSet/>
      <dgm:spPr/>
      <dgm:t>
        <a:bodyPr/>
        <a:lstStyle/>
        <a:p>
          <a:endParaRPr lang="cs-CZ"/>
        </a:p>
      </dgm:t>
    </dgm:pt>
    <dgm:pt modelId="{3F5F38D3-CCC1-4695-863B-29D1AFD58425}">
      <dgm:prSet phldrT="[Text]" phldr="0"/>
      <dgm:spPr/>
      <dgm:t>
        <a:bodyPr/>
        <a:lstStyle/>
        <a:p>
          <a:pPr rtl="0"/>
          <a:r>
            <a:rPr lang="cs-CZ">
              <a:latin typeface="Calibri"/>
            </a:rPr>
            <a:t>Analytický SW navazující na ISPZ</a:t>
          </a:r>
          <a:endParaRPr lang="cs-CZ"/>
        </a:p>
      </dgm:t>
    </dgm:pt>
    <dgm:pt modelId="{320EA78B-4EE6-4146-996D-222B3FDBDCC0}" type="parTrans" cxnId="{EEB2FF6E-E885-4247-AB2A-DE8D4A6131D6}">
      <dgm:prSet/>
      <dgm:spPr/>
      <dgm:t>
        <a:bodyPr/>
        <a:lstStyle/>
        <a:p>
          <a:endParaRPr lang="cs-CZ"/>
        </a:p>
      </dgm:t>
    </dgm:pt>
    <dgm:pt modelId="{B9E8A7AB-AEA3-4E8B-8A11-630154FAF53A}" type="sibTrans" cxnId="{EEB2FF6E-E885-4247-AB2A-DE8D4A6131D6}">
      <dgm:prSet/>
      <dgm:spPr/>
      <dgm:t>
        <a:bodyPr/>
        <a:lstStyle/>
        <a:p>
          <a:endParaRPr lang="cs-CZ"/>
        </a:p>
      </dgm:t>
    </dgm:pt>
    <dgm:pt modelId="{8458437F-447B-40E5-88F8-1F76422F139D}">
      <dgm:prSet phldrT="[Text]" phldr="0"/>
      <dgm:spPr/>
      <dgm:t>
        <a:bodyPr/>
        <a:lstStyle/>
        <a:p>
          <a:pPr rtl="0"/>
          <a:r>
            <a:rPr lang="cs-CZ">
              <a:latin typeface="Calibri"/>
            </a:rPr>
            <a:t>Metodické a školící aktivity</a:t>
          </a:r>
          <a:endParaRPr lang="cs-CZ"/>
        </a:p>
      </dgm:t>
    </dgm:pt>
    <dgm:pt modelId="{9D3E12AA-FEF8-429F-AF50-B1A715998D9C}" type="parTrans" cxnId="{3B0C5347-681B-4C01-B0BD-6FDBFA4BE810}">
      <dgm:prSet/>
      <dgm:spPr/>
      <dgm:t>
        <a:bodyPr/>
        <a:lstStyle/>
        <a:p>
          <a:endParaRPr lang="cs-CZ"/>
        </a:p>
      </dgm:t>
    </dgm:pt>
    <dgm:pt modelId="{3D9846E0-D25D-4FA4-BADC-94940856ED0F}" type="sibTrans" cxnId="{3B0C5347-681B-4C01-B0BD-6FDBFA4BE810}">
      <dgm:prSet/>
      <dgm:spPr/>
      <dgm:t>
        <a:bodyPr/>
        <a:lstStyle/>
        <a:p>
          <a:endParaRPr lang="cs-CZ"/>
        </a:p>
      </dgm:t>
    </dgm:pt>
    <dgm:pt modelId="{6940F10B-420D-4BF3-8408-8F8CDF18C560}">
      <dgm:prSet phldr="0"/>
      <dgm:spPr/>
      <dgm:t>
        <a:bodyPr/>
        <a:lstStyle/>
        <a:p>
          <a:pPr rtl="0"/>
          <a:r>
            <a:rPr lang="cs-CZ">
              <a:latin typeface="Calibri"/>
            </a:rPr>
            <a:t>Koordinační jednotka</a:t>
          </a:r>
        </a:p>
      </dgm:t>
    </dgm:pt>
    <dgm:pt modelId="{8AE4A397-FE51-4A2D-A510-313DABF8DEB5}" type="parTrans" cxnId="{AF0EAE57-49AA-405A-8721-9A33222F2CA6}">
      <dgm:prSet/>
      <dgm:spPr/>
      <dgm:t>
        <a:bodyPr/>
        <a:lstStyle/>
        <a:p>
          <a:endParaRPr lang="cs-CZ"/>
        </a:p>
      </dgm:t>
    </dgm:pt>
    <dgm:pt modelId="{CFF54357-1803-4371-8489-57098DDF2C23}" type="sibTrans" cxnId="{AF0EAE57-49AA-405A-8721-9A33222F2CA6}">
      <dgm:prSet/>
      <dgm:spPr/>
      <dgm:t>
        <a:bodyPr/>
        <a:lstStyle/>
        <a:p>
          <a:endParaRPr lang="cs-CZ"/>
        </a:p>
      </dgm:t>
    </dgm:pt>
    <dgm:pt modelId="{FFC71B36-FCB9-40C8-975A-EF9A994B84B6}" type="pres">
      <dgm:prSet presAssocID="{3A159164-92E7-420D-BE94-0FD8796C65EE}" presName="linear" presStyleCnt="0">
        <dgm:presLayoutVars>
          <dgm:dir/>
          <dgm:animLvl val="lvl"/>
          <dgm:resizeHandles val="exact"/>
        </dgm:presLayoutVars>
      </dgm:prSet>
      <dgm:spPr/>
    </dgm:pt>
    <dgm:pt modelId="{A878DB93-363F-40B2-9103-69A95718260E}" type="pres">
      <dgm:prSet presAssocID="{A0F21D34-0F78-42BC-B51A-08230CAEF19E}" presName="parentLin" presStyleCnt="0"/>
      <dgm:spPr/>
    </dgm:pt>
    <dgm:pt modelId="{8CF69ABE-6741-4092-9C71-91215C6123F9}" type="pres">
      <dgm:prSet presAssocID="{A0F21D34-0F78-42BC-B51A-08230CAEF19E}" presName="parentLeftMargin" presStyleLbl="node1" presStyleIdx="0" presStyleCnt="2"/>
      <dgm:spPr/>
    </dgm:pt>
    <dgm:pt modelId="{E1A79BC0-4C3E-4A35-A4C3-3E485302DA14}" type="pres">
      <dgm:prSet presAssocID="{A0F21D34-0F78-42BC-B51A-08230CAEF1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704DCA-F8FE-468F-BA1F-40040F951F77}" type="pres">
      <dgm:prSet presAssocID="{A0F21D34-0F78-42BC-B51A-08230CAEF19E}" presName="negativeSpace" presStyleCnt="0"/>
      <dgm:spPr/>
    </dgm:pt>
    <dgm:pt modelId="{4E491408-F6BE-4DFC-A753-2B7D00454557}" type="pres">
      <dgm:prSet presAssocID="{A0F21D34-0F78-42BC-B51A-08230CAEF19E}" presName="childText" presStyleLbl="conFgAcc1" presStyleIdx="0" presStyleCnt="2">
        <dgm:presLayoutVars>
          <dgm:bulletEnabled val="1"/>
        </dgm:presLayoutVars>
      </dgm:prSet>
      <dgm:spPr/>
    </dgm:pt>
    <dgm:pt modelId="{3B33CEDD-A2C0-41E1-BB30-03BB2BB3AB73}" type="pres">
      <dgm:prSet presAssocID="{D96516F1-5ECF-455D-B7EF-121FC98BAF9C}" presName="spaceBetweenRectangles" presStyleCnt="0"/>
      <dgm:spPr/>
    </dgm:pt>
    <dgm:pt modelId="{8E9471F9-829B-4EF2-BC90-0EBD774E9081}" type="pres">
      <dgm:prSet presAssocID="{9BA06E52-38B9-4B62-B08C-C76E3619329B}" presName="parentLin" presStyleCnt="0"/>
      <dgm:spPr/>
    </dgm:pt>
    <dgm:pt modelId="{BDBEA150-E670-4FCC-80E7-F4E97C120B1C}" type="pres">
      <dgm:prSet presAssocID="{9BA06E52-38B9-4B62-B08C-C76E3619329B}" presName="parentLeftMargin" presStyleLbl="node1" presStyleIdx="0" presStyleCnt="2"/>
      <dgm:spPr/>
    </dgm:pt>
    <dgm:pt modelId="{EFD544D3-835B-46CD-BF1D-27EB82F0898D}" type="pres">
      <dgm:prSet presAssocID="{9BA06E52-38B9-4B62-B08C-C76E361932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378DCCB-AD2D-4E20-89BC-D57819DA58D9}" type="pres">
      <dgm:prSet presAssocID="{9BA06E52-38B9-4B62-B08C-C76E3619329B}" presName="negativeSpace" presStyleCnt="0"/>
      <dgm:spPr/>
    </dgm:pt>
    <dgm:pt modelId="{2C416D7E-A307-44DC-89CD-A8C1410CD6EC}" type="pres">
      <dgm:prSet presAssocID="{9BA06E52-38B9-4B62-B08C-C76E361932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0C5347-681B-4C01-B0BD-6FDBFA4BE810}" srcId="{9BA06E52-38B9-4B62-B08C-C76E3619329B}" destId="{8458437F-447B-40E5-88F8-1F76422F139D}" srcOrd="1" destOrd="0" parTransId="{9D3E12AA-FEF8-429F-AF50-B1A715998D9C}" sibTransId="{3D9846E0-D25D-4FA4-BADC-94940856ED0F}"/>
    <dgm:cxn modelId="{4114864B-14C7-4E10-9B8A-C53BD76A0115}" type="presOf" srcId="{A0F21D34-0F78-42BC-B51A-08230CAEF19E}" destId="{E1A79BC0-4C3E-4A35-A4C3-3E485302DA14}" srcOrd="1" destOrd="0" presId="urn:microsoft.com/office/officeart/2005/8/layout/list1"/>
    <dgm:cxn modelId="{4168624D-7A1D-4EC4-862C-C49D38298225}" type="presOf" srcId="{3F5F38D3-CCC1-4695-863B-29D1AFD58425}" destId="{2C416D7E-A307-44DC-89CD-A8C1410CD6EC}" srcOrd="0" destOrd="0" presId="urn:microsoft.com/office/officeart/2005/8/layout/list1"/>
    <dgm:cxn modelId="{EEB2FF6E-E885-4247-AB2A-DE8D4A6131D6}" srcId="{9BA06E52-38B9-4B62-B08C-C76E3619329B}" destId="{3F5F38D3-CCC1-4695-863B-29D1AFD58425}" srcOrd="0" destOrd="0" parTransId="{320EA78B-4EE6-4146-996D-222B3FDBDCC0}" sibTransId="{B9E8A7AB-AEA3-4E8B-8A11-630154FAF53A}"/>
    <dgm:cxn modelId="{202ACC4F-9F0B-4041-A63A-0CB51B6BB2E9}" srcId="{3A159164-92E7-420D-BE94-0FD8796C65EE}" destId="{A0F21D34-0F78-42BC-B51A-08230CAEF19E}" srcOrd="0" destOrd="0" parTransId="{73D59285-6433-4061-83F0-4C79E95C197F}" sibTransId="{D96516F1-5ECF-455D-B7EF-121FC98BAF9C}"/>
    <dgm:cxn modelId="{AF0EAE57-49AA-405A-8721-9A33222F2CA6}" srcId="{9BA06E52-38B9-4B62-B08C-C76E3619329B}" destId="{6940F10B-420D-4BF3-8408-8F8CDF18C560}" srcOrd="2" destOrd="0" parTransId="{8AE4A397-FE51-4A2D-A510-313DABF8DEB5}" sibTransId="{CFF54357-1803-4371-8489-57098DDF2C23}"/>
    <dgm:cxn modelId="{7214E878-6023-4349-A26D-553F257F452E}" type="presOf" srcId="{C891A1B7-56EE-457B-BB4F-A2BF55B20DA5}" destId="{4E491408-F6BE-4DFC-A753-2B7D00454557}" srcOrd="0" destOrd="1" presId="urn:microsoft.com/office/officeart/2005/8/layout/list1"/>
    <dgm:cxn modelId="{58BF3486-1C45-4AE1-83B1-089991E7E4D4}" srcId="{3A159164-92E7-420D-BE94-0FD8796C65EE}" destId="{9BA06E52-38B9-4B62-B08C-C76E3619329B}" srcOrd="1" destOrd="0" parTransId="{1F89D894-515F-4216-B302-3010BA9D946C}" sibTransId="{2EC4FBAD-7103-49A8-BA28-383F0D1A51AF}"/>
    <dgm:cxn modelId="{D9E42189-C204-4B1C-87E2-CF70F64E3D13}" type="presOf" srcId="{9BA06E52-38B9-4B62-B08C-C76E3619329B}" destId="{BDBEA150-E670-4FCC-80E7-F4E97C120B1C}" srcOrd="0" destOrd="0" presId="urn:microsoft.com/office/officeart/2005/8/layout/list1"/>
    <dgm:cxn modelId="{CE1B4189-297B-4C55-A232-8193119A68E9}" srcId="{A0F21D34-0F78-42BC-B51A-08230CAEF19E}" destId="{C891A1B7-56EE-457B-BB4F-A2BF55B20DA5}" srcOrd="1" destOrd="0" parTransId="{D22F132A-E65D-4028-9BD5-0C6582CAA83F}" sibTransId="{8814F708-69D7-4426-A346-071550359CD0}"/>
    <dgm:cxn modelId="{411EF889-8C6F-49AE-97AD-1DAECE802B25}" type="presOf" srcId="{A0F21D34-0F78-42BC-B51A-08230CAEF19E}" destId="{8CF69ABE-6741-4092-9C71-91215C6123F9}" srcOrd="0" destOrd="0" presId="urn:microsoft.com/office/officeart/2005/8/layout/list1"/>
    <dgm:cxn modelId="{358C46AE-524C-4A65-A237-6B4313E2B304}" type="presOf" srcId="{5B633194-8218-4371-896A-F6F12491B20D}" destId="{4E491408-F6BE-4DFC-A753-2B7D00454557}" srcOrd="0" destOrd="0" presId="urn:microsoft.com/office/officeart/2005/8/layout/list1"/>
    <dgm:cxn modelId="{0DD3EBB5-9203-4BF0-ABB7-6EF22085FB52}" type="presOf" srcId="{8458437F-447B-40E5-88F8-1F76422F139D}" destId="{2C416D7E-A307-44DC-89CD-A8C1410CD6EC}" srcOrd="0" destOrd="1" presId="urn:microsoft.com/office/officeart/2005/8/layout/list1"/>
    <dgm:cxn modelId="{B0D585D6-5BD7-46DD-91D4-AE6DF8BD6A47}" srcId="{A0F21D34-0F78-42BC-B51A-08230CAEF19E}" destId="{5B633194-8218-4371-896A-F6F12491B20D}" srcOrd="0" destOrd="0" parTransId="{358C77F6-8D25-44AF-8569-8D8EFC85B50C}" sibTransId="{916E4F3B-EE26-4647-BAA0-2F15FBE12F67}"/>
    <dgm:cxn modelId="{50F8F9DF-E162-4814-BA75-5351C8ECE557}" type="presOf" srcId="{3A159164-92E7-420D-BE94-0FD8796C65EE}" destId="{FFC71B36-FCB9-40C8-975A-EF9A994B84B6}" srcOrd="0" destOrd="0" presId="urn:microsoft.com/office/officeart/2005/8/layout/list1"/>
    <dgm:cxn modelId="{05080BE2-C227-45AB-AA6D-B4D64DD9C94E}" type="presOf" srcId="{6940F10B-420D-4BF3-8408-8F8CDF18C560}" destId="{2C416D7E-A307-44DC-89CD-A8C1410CD6EC}" srcOrd="0" destOrd="2" presId="urn:microsoft.com/office/officeart/2005/8/layout/list1"/>
    <dgm:cxn modelId="{AB1F2FFD-E0A0-43B0-9E79-C3705F15CDAB}" type="presOf" srcId="{9BA06E52-38B9-4B62-B08C-C76E3619329B}" destId="{EFD544D3-835B-46CD-BF1D-27EB82F0898D}" srcOrd="1" destOrd="0" presId="urn:microsoft.com/office/officeart/2005/8/layout/list1"/>
    <dgm:cxn modelId="{4B16D552-BD52-4F3D-B064-A915412FA68E}" type="presParOf" srcId="{FFC71B36-FCB9-40C8-975A-EF9A994B84B6}" destId="{A878DB93-363F-40B2-9103-69A95718260E}" srcOrd="0" destOrd="0" presId="urn:microsoft.com/office/officeart/2005/8/layout/list1"/>
    <dgm:cxn modelId="{9EA8C3B0-B4D2-4121-9BC6-863CE24DC93D}" type="presParOf" srcId="{A878DB93-363F-40B2-9103-69A95718260E}" destId="{8CF69ABE-6741-4092-9C71-91215C6123F9}" srcOrd="0" destOrd="0" presId="urn:microsoft.com/office/officeart/2005/8/layout/list1"/>
    <dgm:cxn modelId="{28E27E9C-0B15-4C6E-8FFD-2347946F030C}" type="presParOf" srcId="{A878DB93-363F-40B2-9103-69A95718260E}" destId="{E1A79BC0-4C3E-4A35-A4C3-3E485302DA14}" srcOrd="1" destOrd="0" presId="urn:microsoft.com/office/officeart/2005/8/layout/list1"/>
    <dgm:cxn modelId="{9686E5D0-70A8-4134-BDE4-DA4CEAE52196}" type="presParOf" srcId="{FFC71B36-FCB9-40C8-975A-EF9A994B84B6}" destId="{08704DCA-F8FE-468F-BA1F-40040F951F77}" srcOrd="1" destOrd="0" presId="urn:microsoft.com/office/officeart/2005/8/layout/list1"/>
    <dgm:cxn modelId="{263A201F-3103-4878-B84C-F1CF5E05F68F}" type="presParOf" srcId="{FFC71B36-FCB9-40C8-975A-EF9A994B84B6}" destId="{4E491408-F6BE-4DFC-A753-2B7D00454557}" srcOrd="2" destOrd="0" presId="urn:microsoft.com/office/officeart/2005/8/layout/list1"/>
    <dgm:cxn modelId="{A2097191-5BFA-43CC-A596-7115769C404D}" type="presParOf" srcId="{FFC71B36-FCB9-40C8-975A-EF9A994B84B6}" destId="{3B33CEDD-A2C0-41E1-BB30-03BB2BB3AB73}" srcOrd="3" destOrd="0" presId="urn:microsoft.com/office/officeart/2005/8/layout/list1"/>
    <dgm:cxn modelId="{D4063C85-1B13-4D6E-963E-FBFF9280466A}" type="presParOf" srcId="{FFC71B36-FCB9-40C8-975A-EF9A994B84B6}" destId="{8E9471F9-829B-4EF2-BC90-0EBD774E9081}" srcOrd="4" destOrd="0" presId="urn:microsoft.com/office/officeart/2005/8/layout/list1"/>
    <dgm:cxn modelId="{DADF1F56-DC86-42B2-A245-69654564A20D}" type="presParOf" srcId="{8E9471F9-829B-4EF2-BC90-0EBD774E9081}" destId="{BDBEA150-E670-4FCC-80E7-F4E97C120B1C}" srcOrd="0" destOrd="0" presId="urn:microsoft.com/office/officeart/2005/8/layout/list1"/>
    <dgm:cxn modelId="{2AE72E6F-BF75-4DFE-A5AE-EB0EFA9AB2CB}" type="presParOf" srcId="{8E9471F9-829B-4EF2-BC90-0EBD774E9081}" destId="{EFD544D3-835B-46CD-BF1D-27EB82F0898D}" srcOrd="1" destOrd="0" presId="urn:microsoft.com/office/officeart/2005/8/layout/list1"/>
    <dgm:cxn modelId="{BDB6A902-5127-4BAB-B659-5FDE76571124}" type="presParOf" srcId="{FFC71B36-FCB9-40C8-975A-EF9A994B84B6}" destId="{4378DCCB-AD2D-4E20-89BC-D57819DA58D9}" srcOrd="5" destOrd="0" presId="urn:microsoft.com/office/officeart/2005/8/layout/list1"/>
    <dgm:cxn modelId="{64DD2F1A-5EFB-4191-9F99-20EDAA1A5213}" type="presParOf" srcId="{FFC71B36-FCB9-40C8-975A-EF9A994B84B6}" destId="{2C416D7E-A307-44DC-89CD-A8C1410CD6E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A1E18-FB26-492A-8D7A-F1462AD8CDCF}">
      <dsp:nvSpPr>
        <dsp:cNvPr id="0" name=""/>
        <dsp:cNvSpPr/>
      </dsp:nvSpPr>
      <dsp:spPr>
        <a:xfrm>
          <a:off x="2645" y="0"/>
          <a:ext cx="2595484" cy="48464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1.4.1.6</a:t>
          </a:r>
          <a:r>
            <a:rPr lang="cs-CZ" sz="1700" kern="1200"/>
            <a:t> </a:t>
          </a:r>
          <a:r>
            <a:rPr lang="cs-CZ" sz="1700" b="1" i="0" u="none" kern="1200"/>
            <a:t>Demonstrativní projekty rozvoje aplikací</a:t>
          </a:r>
          <a:r>
            <a:rPr lang="cs-CZ" sz="1700" b="0" i="0" kern="1200"/>
            <a:t>​</a:t>
          </a:r>
          <a:br>
            <a:rPr lang="cs-CZ" sz="1700" b="0" i="0" kern="1200"/>
          </a:br>
          <a:r>
            <a:rPr lang="cs-CZ" sz="1700" b="1" i="0" u="none" kern="1200"/>
            <a:t>pro města a průmyslové oblasti (např. 5G)</a:t>
          </a:r>
          <a:r>
            <a:rPr lang="cs-CZ" sz="1900" b="0" i="0" kern="1200"/>
            <a:t>​</a:t>
          </a:r>
          <a:endParaRPr lang="cs-CZ" sz="1900" kern="1200"/>
        </a:p>
      </dsp:txBody>
      <dsp:txXfrm>
        <a:off x="2645" y="0"/>
        <a:ext cx="2595484" cy="1453942"/>
      </dsp:txXfrm>
    </dsp:sp>
    <dsp:sp modelId="{A1F07688-6580-41AB-BE45-F743DD3111C5}">
      <dsp:nvSpPr>
        <dsp:cNvPr id="0" name=""/>
        <dsp:cNvSpPr/>
      </dsp:nvSpPr>
      <dsp:spPr>
        <a:xfrm>
          <a:off x="262193" y="1454356"/>
          <a:ext cx="2076387" cy="952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u="none" kern="1200"/>
            <a:t>1. Vertikála Smart City (Smart </a:t>
          </a:r>
          <a:r>
            <a:rPr lang="cs-CZ" sz="1400" b="0" i="0" u="none" kern="1200" err="1"/>
            <a:t>Village</a:t>
          </a:r>
          <a:r>
            <a:rPr lang="cs-CZ" sz="1400" b="0" i="0" u="none" kern="1200"/>
            <a:t>/Region) </a:t>
          </a:r>
          <a:r>
            <a:rPr lang="en-US" sz="1400" b="0" i="0" kern="1200"/>
            <a:t>​</a:t>
          </a:r>
        </a:p>
      </dsp:txBody>
      <dsp:txXfrm>
        <a:off x="290080" y="1482243"/>
        <a:ext cx="2020613" cy="896364"/>
      </dsp:txXfrm>
    </dsp:sp>
    <dsp:sp modelId="{B4163B32-AEA0-486E-8501-A0F75F61AE8D}">
      <dsp:nvSpPr>
        <dsp:cNvPr id="0" name=""/>
        <dsp:cNvSpPr/>
      </dsp:nvSpPr>
      <dsp:spPr>
        <a:xfrm>
          <a:off x="262193" y="2552977"/>
          <a:ext cx="2076387" cy="952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u="none" kern="1200"/>
            <a:t>2. Vertikála Průmysl 4.0.</a:t>
          </a:r>
          <a:r>
            <a:rPr lang="en-US" sz="1400" b="0" i="0" kern="1200"/>
            <a:t>​</a:t>
          </a:r>
        </a:p>
      </dsp:txBody>
      <dsp:txXfrm>
        <a:off x="290080" y="2580864"/>
        <a:ext cx="2020613" cy="896364"/>
      </dsp:txXfrm>
    </dsp:sp>
    <dsp:sp modelId="{D14D42AD-7C38-4A78-ADBD-F12C33D85E7A}">
      <dsp:nvSpPr>
        <dsp:cNvPr id="0" name=""/>
        <dsp:cNvSpPr/>
      </dsp:nvSpPr>
      <dsp:spPr>
        <a:xfrm>
          <a:off x="262193" y="3651598"/>
          <a:ext cx="2076387" cy="952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1,1 mld. Kč</a:t>
          </a:r>
        </a:p>
      </dsp:txBody>
      <dsp:txXfrm>
        <a:off x="290080" y="3679485"/>
        <a:ext cx="2020613" cy="896364"/>
      </dsp:txXfrm>
    </dsp:sp>
    <dsp:sp modelId="{85CB3714-4FE0-4DAD-A20F-53CB2D6BECA9}">
      <dsp:nvSpPr>
        <dsp:cNvPr id="0" name=""/>
        <dsp:cNvSpPr/>
      </dsp:nvSpPr>
      <dsp:spPr>
        <a:xfrm>
          <a:off x="2792791" y="0"/>
          <a:ext cx="2595484" cy="48464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2.8 Regenerace území se starou stavební zátěží (brownfieldů)</a:t>
          </a:r>
        </a:p>
      </dsp:txBody>
      <dsp:txXfrm>
        <a:off x="2792791" y="0"/>
        <a:ext cx="2595484" cy="1453942"/>
      </dsp:txXfrm>
    </dsp:sp>
    <dsp:sp modelId="{371EDD64-07BB-4ADB-B2A8-381733A52168}">
      <dsp:nvSpPr>
        <dsp:cNvPr id="0" name=""/>
        <dsp:cNvSpPr/>
      </dsp:nvSpPr>
      <dsp:spPr>
        <a:xfrm>
          <a:off x="2870707" y="1399726"/>
          <a:ext cx="2458297" cy="680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1. Regenerace významných strategických brownfieldů (MMR/SFPI)</a:t>
          </a:r>
          <a:r>
            <a:rPr lang="en-US" sz="1400" b="0" i="0" kern="1200"/>
            <a:t>​</a:t>
          </a:r>
          <a:endParaRPr lang="cs-CZ" sz="1400" kern="1200"/>
        </a:p>
      </dsp:txBody>
      <dsp:txXfrm>
        <a:off x="2890646" y="1419665"/>
        <a:ext cx="2418419" cy="640889"/>
      </dsp:txXfrm>
    </dsp:sp>
    <dsp:sp modelId="{CE33025D-4F9F-4EE6-ADDE-A3CF13398BCF}">
      <dsp:nvSpPr>
        <dsp:cNvPr id="0" name=""/>
        <dsp:cNvSpPr/>
      </dsp:nvSpPr>
      <dsp:spPr>
        <a:xfrm>
          <a:off x="2861384" y="2215157"/>
          <a:ext cx="2458297" cy="950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2. Regenerace brownfieldů ve vlastnictví obcí a krajů pro nepodnikatelské využití (MMR/SFPI)</a:t>
          </a:r>
          <a:r>
            <a:rPr lang="en-US" sz="1400" b="0" i="0" kern="1200"/>
            <a:t>​</a:t>
          </a:r>
        </a:p>
      </dsp:txBody>
      <dsp:txXfrm>
        <a:off x="2889219" y="2242992"/>
        <a:ext cx="2402627" cy="894685"/>
      </dsp:txXfrm>
    </dsp:sp>
    <dsp:sp modelId="{4FC5CEA0-F976-4B2E-8109-18282B117BDF}">
      <dsp:nvSpPr>
        <dsp:cNvPr id="0" name=""/>
        <dsp:cNvSpPr/>
      </dsp:nvSpPr>
      <dsp:spPr>
        <a:xfrm>
          <a:off x="2861384" y="3323934"/>
          <a:ext cx="2458297" cy="7760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3. Regenerace brownfieldů ve vlastnictví obcí a krajů pro podnikatelské využití (MPO)</a:t>
          </a:r>
          <a:r>
            <a:rPr lang="en-US" sz="1400" b="0" i="0" kern="1200"/>
            <a:t>​</a:t>
          </a:r>
        </a:p>
      </dsp:txBody>
      <dsp:txXfrm>
        <a:off x="2884113" y="3346663"/>
        <a:ext cx="2412839" cy="730557"/>
      </dsp:txXfrm>
    </dsp:sp>
    <dsp:sp modelId="{550691D0-D322-41FA-81A6-EE843B44D374}">
      <dsp:nvSpPr>
        <dsp:cNvPr id="0" name=""/>
        <dsp:cNvSpPr/>
      </dsp:nvSpPr>
      <dsp:spPr>
        <a:xfrm>
          <a:off x="2861384" y="4219337"/>
          <a:ext cx="2458297" cy="3847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3,3 mld. Kč</a:t>
          </a:r>
        </a:p>
      </dsp:txBody>
      <dsp:txXfrm>
        <a:off x="2872652" y="4230605"/>
        <a:ext cx="2435761" cy="362181"/>
      </dsp:txXfrm>
    </dsp:sp>
    <dsp:sp modelId="{2068BF08-C4C2-439A-9299-13B02B4DFCFD}">
      <dsp:nvSpPr>
        <dsp:cNvPr id="0" name=""/>
        <dsp:cNvSpPr/>
      </dsp:nvSpPr>
      <dsp:spPr>
        <a:xfrm>
          <a:off x="5582937" y="0"/>
          <a:ext cx="2595484" cy="48464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/>
            <a:t>4.1. Systémová podpora veřejných investic</a:t>
          </a:r>
          <a:endParaRPr lang="cs-CZ" sz="1700" kern="1200"/>
        </a:p>
      </dsp:txBody>
      <dsp:txXfrm>
        <a:off x="5582937" y="0"/>
        <a:ext cx="2595484" cy="1453942"/>
      </dsp:txXfrm>
    </dsp:sp>
    <dsp:sp modelId="{21EF15F9-0E1C-4118-B289-693922A025A1}">
      <dsp:nvSpPr>
        <dsp:cNvPr id="0" name=""/>
        <dsp:cNvSpPr/>
      </dsp:nvSpPr>
      <dsp:spPr>
        <a:xfrm>
          <a:off x="5842485" y="1444832"/>
          <a:ext cx="2076387" cy="952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Pilíř I: Podpora přípravy projektů</a:t>
          </a:r>
          <a:endParaRPr lang="cs-CZ" sz="1400" kern="1200"/>
        </a:p>
      </dsp:txBody>
      <dsp:txXfrm>
        <a:off x="5870372" y="1472719"/>
        <a:ext cx="2020613" cy="896364"/>
      </dsp:txXfrm>
    </dsp:sp>
    <dsp:sp modelId="{6768F448-084E-4AF1-AD99-199D6717F044}">
      <dsp:nvSpPr>
        <dsp:cNvPr id="0" name=""/>
        <dsp:cNvSpPr/>
      </dsp:nvSpPr>
      <dsp:spPr>
        <a:xfrm>
          <a:off x="5842485" y="2552977"/>
          <a:ext cx="2076387" cy="952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Pilíř II: Technická, metodická a organizační podpora systému</a:t>
          </a:r>
          <a:endParaRPr lang="cs-CZ" sz="1400" kern="1200"/>
        </a:p>
      </dsp:txBody>
      <dsp:txXfrm>
        <a:off x="5870372" y="2580864"/>
        <a:ext cx="2020613" cy="896364"/>
      </dsp:txXfrm>
    </dsp:sp>
    <dsp:sp modelId="{896AD822-318E-4ADA-9C04-22B5ED97D435}">
      <dsp:nvSpPr>
        <dsp:cNvPr id="0" name=""/>
        <dsp:cNvSpPr/>
      </dsp:nvSpPr>
      <dsp:spPr>
        <a:xfrm>
          <a:off x="5842485" y="3651598"/>
          <a:ext cx="2076387" cy="952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kern="1200"/>
            <a:t>2,49 mld. Kč</a:t>
          </a:r>
          <a:endParaRPr lang="en-US" sz="1400" b="1" i="0" kern="1200"/>
        </a:p>
      </dsp:txBody>
      <dsp:txXfrm>
        <a:off x="5870372" y="3679485"/>
        <a:ext cx="2020613" cy="896364"/>
      </dsp:txXfrm>
    </dsp:sp>
    <dsp:sp modelId="{87D03E25-B283-4907-AFB6-9D857F95C0FF}">
      <dsp:nvSpPr>
        <dsp:cNvPr id="0" name=""/>
        <dsp:cNvSpPr/>
      </dsp:nvSpPr>
      <dsp:spPr>
        <a:xfrm>
          <a:off x="8373083" y="0"/>
          <a:ext cx="2595484" cy="48464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/>
            <a:t>1.6 Zrychlení a digitalizace stavebního řízení</a:t>
          </a:r>
          <a:endParaRPr lang="en-US" sz="1700" b="0" i="0" kern="1200" dirty="0"/>
        </a:p>
      </dsp:txBody>
      <dsp:txXfrm>
        <a:off x="8373083" y="0"/>
        <a:ext cx="2595484" cy="1453942"/>
      </dsp:txXfrm>
    </dsp:sp>
    <dsp:sp modelId="{97511D10-EA58-412E-AFAA-6AB3111CAB4E}">
      <dsp:nvSpPr>
        <dsp:cNvPr id="0" name=""/>
        <dsp:cNvSpPr/>
      </dsp:nvSpPr>
      <dsp:spPr>
        <a:xfrm>
          <a:off x="8497074" y="1454624"/>
          <a:ext cx="2347501" cy="603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/>
            <a:t>1. Vytvoření „</a:t>
          </a:r>
          <a:r>
            <a:rPr lang="cs-CZ" sz="1300" b="0" i="0" kern="1200" err="1"/>
            <a:t>Agendového</a:t>
          </a:r>
          <a:r>
            <a:rPr lang="cs-CZ" sz="1300" b="0" i="0" kern="1200"/>
            <a:t> informačního systému“</a:t>
          </a:r>
          <a:endParaRPr lang="en-US" sz="1300" b="0" i="0" kern="1200"/>
        </a:p>
      </dsp:txBody>
      <dsp:txXfrm>
        <a:off x="8514757" y="1472307"/>
        <a:ext cx="2312135" cy="568372"/>
      </dsp:txXfrm>
    </dsp:sp>
    <dsp:sp modelId="{95D03A1C-B90C-43A0-BF13-BE9450E05C37}">
      <dsp:nvSpPr>
        <dsp:cNvPr id="0" name=""/>
        <dsp:cNvSpPr/>
      </dsp:nvSpPr>
      <dsp:spPr>
        <a:xfrm>
          <a:off x="8497074" y="2151245"/>
          <a:ext cx="2347501" cy="603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/>
            <a:t>2. Rozvoj a využití datového fondu veřejné správy v územním plánování </a:t>
          </a:r>
          <a:r>
            <a:rPr lang="en-US" sz="1300" b="0" i="0" kern="1200"/>
            <a:t>​</a:t>
          </a:r>
        </a:p>
      </dsp:txBody>
      <dsp:txXfrm>
        <a:off x="8514757" y="2168928"/>
        <a:ext cx="2312135" cy="568372"/>
      </dsp:txXfrm>
    </dsp:sp>
    <dsp:sp modelId="{B937F93B-EBCF-4172-9F8E-D70052A207B8}">
      <dsp:nvSpPr>
        <dsp:cNvPr id="0" name=""/>
        <dsp:cNvSpPr/>
      </dsp:nvSpPr>
      <dsp:spPr>
        <a:xfrm>
          <a:off x="8497074" y="2847867"/>
          <a:ext cx="2347501" cy="603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/>
            <a:t>3. Plné využití přínosů digitalizace stavebního řízení </a:t>
          </a:r>
          <a:endParaRPr lang="en-US" sz="1300" b="0" i="0" kern="1200"/>
        </a:p>
      </dsp:txBody>
      <dsp:txXfrm>
        <a:off x="8514757" y="2865550"/>
        <a:ext cx="2312135" cy="568372"/>
      </dsp:txXfrm>
    </dsp:sp>
    <dsp:sp modelId="{1B2EC024-F549-4D00-A4BE-57D0708342CA}">
      <dsp:nvSpPr>
        <dsp:cNvPr id="0" name=""/>
        <dsp:cNvSpPr/>
      </dsp:nvSpPr>
      <dsp:spPr>
        <a:xfrm>
          <a:off x="8497074" y="3544488"/>
          <a:ext cx="2347501" cy="603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/>
            <a:t>4. Zavedení rekodifikace stavebního práva do praxe </a:t>
          </a:r>
          <a:endParaRPr lang="en-US" sz="1300" b="0" i="0" kern="1200"/>
        </a:p>
      </dsp:txBody>
      <dsp:txXfrm>
        <a:off x="8514757" y="3562171"/>
        <a:ext cx="2312135" cy="568372"/>
      </dsp:txXfrm>
    </dsp:sp>
    <dsp:sp modelId="{BC9396BC-25D1-4A25-805A-EDA4C45C67EC}">
      <dsp:nvSpPr>
        <dsp:cNvPr id="0" name=""/>
        <dsp:cNvSpPr/>
      </dsp:nvSpPr>
      <dsp:spPr>
        <a:xfrm>
          <a:off x="8497074" y="4241110"/>
          <a:ext cx="2347501" cy="362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i="0" kern="1200"/>
            <a:t>1,75 mld. Kč</a:t>
          </a:r>
          <a:endParaRPr lang="en-US" sz="1300" b="1" i="0" kern="1200"/>
        </a:p>
      </dsp:txBody>
      <dsp:txXfrm>
        <a:off x="8507687" y="4251723"/>
        <a:ext cx="2326275" cy="341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CE8A1-7D0A-43E6-BFD8-4480823BFDBD}">
      <dsp:nvSpPr>
        <dsp:cNvPr id="0" name=""/>
        <dsp:cNvSpPr/>
      </dsp:nvSpPr>
      <dsp:spPr>
        <a:xfrm>
          <a:off x="-5453132" y="-835061"/>
          <a:ext cx="6493738" cy="6493738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8B1-2CAC-4732-A1D7-959F5786C93E}">
      <dsp:nvSpPr>
        <dsp:cNvPr id="0" name=""/>
        <dsp:cNvSpPr/>
      </dsp:nvSpPr>
      <dsp:spPr>
        <a:xfrm>
          <a:off x="669517" y="482361"/>
          <a:ext cx="7096154" cy="96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74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1. Regenerace významných </a:t>
          </a:r>
          <a:r>
            <a:rPr lang="cs-CZ" sz="2400" b="1" kern="1200"/>
            <a:t>strategických brownfieldů </a:t>
          </a:r>
          <a:r>
            <a:rPr lang="cs-CZ" sz="2400" kern="1200"/>
            <a:t>(MMR/SFPI)</a:t>
          </a:r>
        </a:p>
      </dsp:txBody>
      <dsp:txXfrm>
        <a:off x="669517" y="482361"/>
        <a:ext cx="7096154" cy="964723"/>
      </dsp:txXfrm>
    </dsp:sp>
    <dsp:sp modelId="{8AD308A3-DE53-4048-8ACE-99C1CC37701C}">
      <dsp:nvSpPr>
        <dsp:cNvPr id="0" name=""/>
        <dsp:cNvSpPr/>
      </dsp:nvSpPr>
      <dsp:spPr>
        <a:xfrm>
          <a:off x="66565" y="361771"/>
          <a:ext cx="1205903" cy="1205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A9CFB-2811-4BAC-A571-D1C4B010EA53}">
      <dsp:nvSpPr>
        <dsp:cNvPr id="0" name=""/>
        <dsp:cNvSpPr/>
      </dsp:nvSpPr>
      <dsp:spPr>
        <a:xfrm>
          <a:off x="1020194" y="1929446"/>
          <a:ext cx="6745477" cy="96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74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2. Regenerace brownfieldů ve vlastnictví obcí a krajů pro </a:t>
          </a:r>
          <a:r>
            <a:rPr lang="cs-CZ" sz="2400" b="1" kern="1200"/>
            <a:t>nepodnikatelské</a:t>
          </a:r>
          <a:r>
            <a:rPr lang="cs-CZ" sz="2400" kern="1200"/>
            <a:t> využití (MMR/SFPI)</a:t>
          </a:r>
        </a:p>
      </dsp:txBody>
      <dsp:txXfrm>
        <a:off x="1020194" y="1929446"/>
        <a:ext cx="6745477" cy="964723"/>
      </dsp:txXfrm>
    </dsp:sp>
    <dsp:sp modelId="{7675685C-46B6-4B64-9AC3-1FA4962BAF1F}">
      <dsp:nvSpPr>
        <dsp:cNvPr id="0" name=""/>
        <dsp:cNvSpPr/>
      </dsp:nvSpPr>
      <dsp:spPr>
        <a:xfrm>
          <a:off x="417242" y="1808855"/>
          <a:ext cx="1205903" cy="1205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75BEE-6366-4FE2-B823-98EAA417DD4D}">
      <dsp:nvSpPr>
        <dsp:cNvPr id="0" name=""/>
        <dsp:cNvSpPr/>
      </dsp:nvSpPr>
      <dsp:spPr>
        <a:xfrm>
          <a:off x="669517" y="3376530"/>
          <a:ext cx="7096154" cy="96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74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3. Regenerace brownfieldů ve vlastnictví obcí a krajů pro </a:t>
          </a:r>
          <a:r>
            <a:rPr lang="cs-CZ" sz="2400" b="1" kern="1200"/>
            <a:t>podnikatelské</a:t>
          </a:r>
          <a:r>
            <a:rPr lang="cs-CZ" sz="2400" kern="1200"/>
            <a:t> využití (MPO)</a:t>
          </a:r>
        </a:p>
      </dsp:txBody>
      <dsp:txXfrm>
        <a:off x="669517" y="3376530"/>
        <a:ext cx="7096154" cy="964723"/>
      </dsp:txXfrm>
    </dsp:sp>
    <dsp:sp modelId="{ABD03245-46DB-41E2-B645-DC5ACAD6D29B}">
      <dsp:nvSpPr>
        <dsp:cNvPr id="0" name=""/>
        <dsp:cNvSpPr/>
      </dsp:nvSpPr>
      <dsp:spPr>
        <a:xfrm>
          <a:off x="66565" y="3255940"/>
          <a:ext cx="1205903" cy="1205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91408-F6BE-4DFC-A753-2B7D00454557}">
      <dsp:nvSpPr>
        <dsp:cNvPr id="0" name=""/>
        <dsp:cNvSpPr/>
      </dsp:nvSpPr>
      <dsp:spPr>
        <a:xfrm>
          <a:off x="0" y="1133212"/>
          <a:ext cx="11143656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872" tIns="395732" rIns="864872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>
              <a:latin typeface="Calibri"/>
            </a:rPr>
            <a:t>Podpora přípravy 150 velkých, chytrých, zelených, </a:t>
          </a:r>
          <a:r>
            <a:rPr lang="cs-CZ" sz="1900" b="1" kern="1200">
              <a:latin typeface="Calibri"/>
            </a:rPr>
            <a:t>digitálních projekt</a:t>
          </a:r>
          <a:r>
            <a:rPr lang="cs-CZ" sz="1900" kern="1200">
              <a:latin typeface="Calibri"/>
            </a:rPr>
            <a:t>ů (min. 50 mil. Kč)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>
              <a:latin typeface="Calibri"/>
            </a:rPr>
            <a:t>Podpora 30 PPP projektů (min. 250 mil. Kč)</a:t>
          </a:r>
          <a:endParaRPr lang="cs-CZ" sz="1900" kern="1200"/>
        </a:p>
      </dsp:txBody>
      <dsp:txXfrm>
        <a:off x="0" y="1133212"/>
        <a:ext cx="11143656" cy="1107225"/>
      </dsp:txXfrm>
    </dsp:sp>
    <dsp:sp modelId="{E1A79BC0-4C3E-4A35-A4C3-3E485302DA14}">
      <dsp:nvSpPr>
        <dsp:cNvPr id="0" name=""/>
        <dsp:cNvSpPr/>
      </dsp:nvSpPr>
      <dsp:spPr>
        <a:xfrm>
          <a:off x="557182" y="852772"/>
          <a:ext cx="780055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43" tIns="0" rIns="294843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Calibri"/>
            </a:rPr>
            <a:t>Pilíř I: Podpora přípravy projektů (2 334 mil. Kč)</a:t>
          </a:r>
          <a:endParaRPr lang="cs-CZ" sz="1900" kern="1200"/>
        </a:p>
      </dsp:txBody>
      <dsp:txXfrm>
        <a:off x="584562" y="880152"/>
        <a:ext cx="7745799" cy="506120"/>
      </dsp:txXfrm>
    </dsp:sp>
    <dsp:sp modelId="{2C416D7E-A307-44DC-89CD-A8C1410CD6EC}">
      <dsp:nvSpPr>
        <dsp:cNvPr id="0" name=""/>
        <dsp:cNvSpPr/>
      </dsp:nvSpPr>
      <dsp:spPr>
        <a:xfrm>
          <a:off x="0" y="2623477"/>
          <a:ext cx="11143656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872" tIns="395732" rIns="864872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>
              <a:latin typeface="Calibri"/>
            </a:rPr>
            <a:t>Analytický SW navazující na ISPZ</a:t>
          </a:r>
          <a:endParaRPr lang="cs-CZ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>
              <a:latin typeface="Calibri"/>
            </a:rPr>
            <a:t>Metodické a školící aktivity</a:t>
          </a:r>
          <a:endParaRPr lang="cs-CZ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>
              <a:latin typeface="Calibri"/>
            </a:rPr>
            <a:t>Koordinační jednotka</a:t>
          </a:r>
        </a:p>
      </dsp:txBody>
      <dsp:txXfrm>
        <a:off x="0" y="2623477"/>
        <a:ext cx="11143656" cy="1436400"/>
      </dsp:txXfrm>
    </dsp:sp>
    <dsp:sp modelId="{EFD544D3-835B-46CD-BF1D-27EB82F0898D}">
      <dsp:nvSpPr>
        <dsp:cNvPr id="0" name=""/>
        <dsp:cNvSpPr/>
      </dsp:nvSpPr>
      <dsp:spPr>
        <a:xfrm>
          <a:off x="557182" y="2343037"/>
          <a:ext cx="780055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43" tIns="0" rIns="294843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Calibri"/>
            </a:rPr>
            <a:t>Pilíř II: Technická, metodická a organizační podpora systému (166 mil. Kč)</a:t>
          </a:r>
          <a:endParaRPr lang="cs-CZ" sz="1900" kern="1200"/>
        </a:p>
      </dsp:txBody>
      <dsp:txXfrm>
        <a:off x="584562" y="2370417"/>
        <a:ext cx="774579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8D45ECD3-898F-4938-8F91-316EBF799E1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66A3EE80-65DB-4D20-8862-FEC13CF549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54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7605558-CA49-4C57-A7DA-C61CC902B740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1241425"/>
            <a:ext cx="5813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3499E54A-1AF1-4500-BC1C-579C8999CF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479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E54A-1AF1-4500-BC1C-579C8999CFF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 NPO se MMR snaží udržet investiční aktivitu krajů, měst a obcí, z čehož by samozřejmě měla profitovat místní, resp. regionální ekonomika.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MMR i nadále počítá s úzkou spoluprací se samosprávami, proto MMR o tomto tématu hovoří na půdě RSK, s městy (nositeli integrovaných nástrojů) apod.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MMR bude „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vypákovat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další prostředky do rozvoje regionů, tedy nejen ty dotační. Proto bude MMR spolupracovat se soukromým sektorem a podpora PPP projektů, brownfieldů apod. Přitom bychom už neměli zapomínat na zelenou a digitální tranzici.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b="1" noProof="0" dirty="0">
              <a:cs typeface="Calibri"/>
            </a:endParaRPr>
          </a:p>
          <a:p>
            <a:r>
              <a:rPr lang="cs-CZ" b="1" noProof="0" dirty="0">
                <a:cs typeface="Calibri"/>
              </a:rPr>
              <a:t>Územní dimenze</a:t>
            </a:r>
          </a:p>
          <a:p>
            <a:endParaRPr lang="cs-CZ" noProof="0" dirty="0">
              <a:cs typeface="Calibri"/>
            </a:endParaRPr>
          </a:p>
          <a:p>
            <a:r>
              <a:rPr lang="cs-CZ" noProof="0" dirty="0">
                <a:cs typeface="Calibri"/>
              </a:rPr>
              <a:t>"Co s tím hodláme dál dělat</a:t>
            </a:r>
            <a:r>
              <a:rPr lang="cs-CZ" dirty="0">
                <a:cs typeface="Calibri"/>
              </a:rPr>
              <a:t>?</a:t>
            </a:r>
            <a:r>
              <a:rPr lang="en-US" dirty="0">
                <a:cs typeface="Calibri"/>
              </a:rPr>
              <a:t>": </a:t>
            </a:r>
            <a:r>
              <a:rPr lang="cs-CZ" noProof="0" dirty="0">
                <a:cs typeface="Calibri"/>
              </a:rPr>
              <a:t>Pokud je někde územní dimenze, je to z pohledu MMR-ORP (SRR, AP SRR) pozitivní. V průběhu implementace je podstatné monitorovat, nakolik je územní nastavení komponenty reálně aplikováno při rozdělování finančních prostředků. Prosazení územního nastavení komponenty tedy bylo pouze prvním krokem, na který je potřeba v průběhu implementace NPO navázat. </a:t>
            </a:r>
          </a:p>
          <a:p>
            <a:endParaRPr lang="en-US" dirty="0">
              <a:cs typeface="Calibri"/>
            </a:endParaRPr>
          </a:p>
          <a:p>
            <a:r>
              <a:rPr lang="cs-CZ" b="1" noProof="0" dirty="0">
                <a:cs typeface="Calibri"/>
              </a:rPr>
              <a:t>V kolonce územní je uvedeno "ano", pokud komponenta splňuje alespoň jeden z následujících parametrů</a:t>
            </a:r>
            <a:r>
              <a:rPr lang="cs-CZ" noProof="0" dirty="0">
                <a:cs typeface="Calibri"/>
              </a:rPr>
              <a:t>:</a:t>
            </a:r>
            <a:endParaRPr lang="cs-CZ" noProof="0" dirty="0"/>
          </a:p>
          <a:p>
            <a:endParaRPr lang="en-US" dirty="0">
              <a:cs typeface="Calibri"/>
            </a:endParaRPr>
          </a:p>
          <a:p>
            <a:r>
              <a:rPr lang="cs-CZ" b="1" noProof="0" dirty="0"/>
              <a:t>1) </a:t>
            </a:r>
            <a:r>
              <a:rPr lang="cs-CZ" noProof="0" dirty="0"/>
              <a:t>Takové nastavení komponenty, které více </a:t>
            </a:r>
            <a:r>
              <a:rPr lang="cs-CZ" b="1" noProof="0" dirty="0"/>
              <a:t>reflektuje silné a slabé stránky vybraných území</a:t>
            </a:r>
            <a:r>
              <a:rPr lang="cs-CZ" noProof="0" dirty="0"/>
              <a:t>, neboť je realizace komponenty v takovém území více relevantní a potřebná:</a:t>
            </a:r>
            <a:endParaRPr lang="cs-CZ" noProof="0" dirty="0">
              <a:cs typeface="Calibri" panose="020F0502020204030204"/>
            </a:endParaRPr>
          </a:p>
          <a:p>
            <a:pPr marL="1284961" lvl="1" indent="-350444">
              <a:buFont typeface="Arial"/>
              <a:buChar char="•"/>
            </a:pPr>
            <a:r>
              <a:rPr lang="cs-CZ" noProof="0" dirty="0"/>
              <a:t>Proto, že jsou pro to </a:t>
            </a:r>
            <a:r>
              <a:rPr lang="cs-CZ" u="sng" noProof="0" dirty="0"/>
              <a:t>v daném území lepší předpoklady</a:t>
            </a:r>
            <a:r>
              <a:rPr lang="cs-CZ" noProof="0" dirty="0"/>
              <a:t>: např. výzkum a vývoj ve velkých městech, kde existují předpoklady pro rozvoj této oblasti ve smyslu infrastruktury a kvalifikované pracovní síly </a:t>
            </a:r>
          </a:p>
          <a:p>
            <a:pPr marL="1284961" lvl="1" indent="-350444">
              <a:buFont typeface="Arial"/>
              <a:buChar char="•"/>
            </a:pPr>
            <a:r>
              <a:rPr lang="cs-CZ" noProof="0" dirty="0"/>
              <a:t>Proto, že </a:t>
            </a:r>
            <a:r>
              <a:rPr lang="cs-CZ" u="sng" noProof="0" dirty="0"/>
              <a:t>dané území zaostává</a:t>
            </a:r>
            <a:r>
              <a:rPr lang="cs-CZ" noProof="0" dirty="0"/>
              <a:t> a z pohledu státu je žádoucí ho alespoň dotáhnout na národní úroveň: např. vysokorychlostní internet a nutnost pokrytí „bílých míst“</a:t>
            </a:r>
          </a:p>
          <a:p>
            <a:r>
              <a:rPr lang="en-US" b="1" dirty="0"/>
              <a:t>2) </a:t>
            </a:r>
            <a:r>
              <a:rPr lang="cs-CZ" noProof="0" dirty="0"/>
              <a:t>Takové nastavení komponenty, které pracuje s územím tak, </a:t>
            </a:r>
            <a:r>
              <a:rPr lang="cs-CZ" b="1" noProof="0" dirty="0"/>
              <a:t>že různým územím nabízí různě designované nás</a:t>
            </a:r>
            <a:r>
              <a:rPr lang="en-US" b="1" dirty="0" err="1"/>
              <a:t>troje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aby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reflektována</a:t>
            </a:r>
            <a:r>
              <a:rPr lang="en-US" dirty="0"/>
              <a:t> </a:t>
            </a:r>
            <a:r>
              <a:rPr lang="en-US" dirty="0" err="1"/>
              <a:t>místní</a:t>
            </a:r>
            <a:r>
              <a:rPr lang="en-US" dirty="0"/>
              <a:t> </a:t>
            </a:r>
            <a:r>
              <a:rPr lang="en-US" dirty="0" err="1"/>
              <a:t>specifika</a:t>
            </a:r>
            <a:r>
              <a:rPr lang="en-US" dirty="0"/>
              <a:t> a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místního</a:t>
            </a:r>
            <a:r>
              <a:rPr lang="en-US" dirty="0"/>
              <a:t> </a:t>
            </a:r>
            <a:r>
              <a:rPr lang="en-US" dirty="0" err="1"/>
              <a:t>potenciálu</a:t>
            </a:r>
            <a:r>
              <a:rPr lang="en-US" dirty="0"/>
              <a:t> nap</a:t>
            </a:r>
            <a:r>
              <a:rPr lang="cs-CZ" dirty="0"/>
              <a:t>ř.</a:t>
            </a:r>
            <a:r>
              <a:rPr lang="en-US" dirty="0"/>
              <a:t> s </a:t>
            </a:r>
            <a:r>
              <a:rPr lang="en-US" dirty="0" err="1"/>
              <a:t>ohledem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nastartování</a:t>
            </a:r>
            <a:r>
              <a:rPr lang="en-US" dirty="0"/>
              <a:t> </a:t>
            </a:r>
            <a:r>
              <a:rPr lang="en-US" dirty="0" err="1"/>
              <a:t>ekonomiky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cs-CZ" noProof="0" dirty="0"/>
              <a:t>realizace větší (třeba i pilotní) investice.</a:t>
            </a:r>
            <a:r>
              <a:rPr lang="en-US" dirty="0"/>
              <a:t> </a:t>
            </a:r>
            <a:endParaRPr lang="en-US" dirty="0">
              <a:cs typeface="Calibri" panose="020F0502020204030204"/>
            </a:endParaRPr>
          </a:p>
          <a:p>
            <a:pPr marL="1284961" lvl="1" indent="-350444">
              <a:buFont typeface="Arial"/>
              <a:buChar char="•"/>
            </a:pPr>
            <a:r>
              <a:rPr lang="cs-CZ" noProof="0" dirty="0"/>
              <a:t>Např. komponenta „Systémová podpora veřejných investic“ a diskuze o tom, že je potřeba zohledňovat aktuální schopnost (např. krajů) připravovat kvalitní investice.</a:t>
            </a:r>
          </a:p>
          <a:p>
            <a:r>
              <a:rPr lang="en-US" b="1" dirty="0"/>
              <a:t>3) </a:t>
            </a:r>
            <a:r>
              <a:rPr lang="cs-CZ" noProof="0" dirty="0"/>
              <a:t>Takové nastavení komponenty, které </a:t>
            </a:r>
            <a:r>
              <a:rPr lang="cs-CZ" b="1" noProof="0" dirty="0"/>
              <a:t>svěřuje určité kompetence do rukou aktérů v území</a:t>
            </a:r>
            <a:r>
              <a:rPr lang="cs-CZ" noProof="0" dirty="0"/>
              <a:t>. </a:t>
            </a:r>
            <a:endParaRPr lang="cs-CZ" noProof="0" dirty="0">
              <a:cs typeface="Calibri" panose="020F0502020204030204"/>
            </a:endParaRPr>
          </a:p>
          <a:p>
            <a:pPr marL="1284961" lvl="1" indent="-350444">
              <a:buFont typeface="Arial"/>
              <a:buChar char="•"/>
            </a:pPr>
            <a:r>
              <a:rPr lang="en-US" dirty="0" err="1"/>
              <a:t>Analogií</a:t>
            </a:r>
            <a:r>
              <a:rPr lang="en-US" dirty="0"/>
              <a:t> v </a:t>
            </a:r>
            <a:r>
              <a:rPr lang="en-US" dirty="0" err="1"/>
              <a:t>prostředí</a:t>
            </a:r>
            <a:r>
              <a:rPr lang="en-US" dirty="0"/>
              <a:t> EU </a:t>
            </a:r>
            <a:r>
              <a:rPr lang="en-US" dirty="0" err="1"/>
              <a:t>fondů</a:t>
            </a:r>
            <a:r>
              <a:rPr lang="en-US" dirty="0"/>
              <a:t> by </a:t>
            </a:r>
            <a:r>
              <a:rPr lang="en-US" dirty="0" err="1"/>
              <a:t>byl</a:t>
            </a:r>
            <a:r>
              <a:rPr lang="en-US" dirty="0"/>
              <a:t> nap</a:t>
            </a:r>
            <a:r>
              <a:rPr lang="cs-CZ" dirty="0"/>
              <a:t>ř. RAP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u="sng" dirty="0" err="1"/>
              <a:t>území</a:t>
            </a:r>
            <a:r>
              <a:rPr lang="en-US" u="sng" dirty="0"/>
              <a:t> </a:t>
            </a:r>
            <a:r>
              <a:rPr lang="en-US" u="sng" dirty="0" err="1"/>
              <a:t>kraje</a:t>
            </a:r>
            <a:r>
              <a:rPr lang="en-US" u="sng" dirty="0"/>
              <a:t> </a:t>
            </a:r>
            <a:r>
              <a:rPr lang="en-US" u="sng" dirty="0" err="1"/>
              <a:t>svěřena</a:t>
            </a:r>
            <a:r>
              <a:rPr lang="en-US" u="sng" dirty="0"/>
              <a:t> </a:t>
            </a:r>
            <a:r>
              <a:rPr lang="en-US" u="sng" dirty="0" err="1"/>
              <a:t>určitá</a:t>
            </a:r>
            <a:r>
              <a:rPr lang="en-US" u="sng" dirty="0"/>
              <a:t> </a:t>
            </a:r>
            <a:r>
              <a:rPr lang="en-US" u="sng" dirty="0" err="1"/>
              <a:t>alokace</a:t>
            </a:r>
            <a:r>
              <a:rPr lang="en-US" u="sng" dirty="0"/>
              <a:t> a</a:t>
            </a:r>
            <a:r>
              <a:rPr lang="cs-CZ" u="sng" dirty="0"/>
              <a:t> RSK</a:t>
            </a:r>
            <a:r>
              <a:rPr lang="en-US" u="sng" dirty="0"/>
              <a:t> </a:t>
            </a:r>
            <a:r>
              <a:rPr lang="en-US" u="sng" dirty="0" err="1"/>
              <a:t>může</a:t>
            </a:r>
            <a:r>
              <a:rPr lang="en-US" u="sng" dirty="0"/>
              <a:t> </a:t>
            </a:r>
            <a:r>
              <a:rPr lang="en-US" u="sng" dirty="0" err="1"/>
              <a:t>doporučit</a:t>
            </a:r>
            <a:r>
              <a:rPr lang="en-US" u="sng" dirty="0"/>
              <a:t> </a:t>
            </a:r>
            <a:r>
              <a:rPr lang="en-US" u="sng" dirty="0" err="1"/>
              <a:t>projekty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podpořeny</a:t>
            </a:r>
            <a:r>
              <a:rPr lang="en-US" dirty="0"/>
              <a:t> do </a:t>
            </a:r>
            <a:r>
              <a:rPr lang="en-US" dirty="0" err="1"/>
              <a:t>výše</a:t>
            </a:r>
            <a:r>
              <a:rPr lang="en-US" dirty="0"/>
              <a:t>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alokace</a:t>
            </a:r>
            <a:r>
              <a:rPr lang="en-US" dirty="0"/>
              <a:t>. </a:t>
            </a:r>
          </a:p>
          <a:p>
            <a:endParaRPr lang="en-US" dirty="0">
              <a:cs typeface="Calibri"/>
            </a:endParaRPr>
          </a:p>
          <a:p>
            <a:r>
              <a:rPr lang="cs-CZ" b="1" noProof="0" dirty="0"/>
              <a:t>U některých komponent je u jejich územní dimenze uvedeno </a:t>
            </a:r>
            <a:r>
              <a:rPr lang="cs-CZ" b="1" i="0" noProof="0" dirty="0"/>
              <a:t>„ANO (nepřímo)“</a:t>
            </a:r>
            <a:r>
              <a:rPr lang="cs-CZ" i="0" noProof="0" dirty="0"/>
              <a:t>, </a:t>
            </a:r>
            <a:r>
              <a:rPr lang="cs-CZ" noProof="0" dirty="0"/>
              <a:t>a to v případech, kdy jsou investice v dané komponentě </a:t>
            </a:r>
            <a:r>
              <a:rPr lang="cs-CZ" b="1" noProof="0" dirty="0"/>
              <a:t>přirozeně nerovnoměrně rozprostřeny v území</a:t>
            </a:r>
            <a:r>
              <a:rPr lang="cs-CZ" noProof="0" dirty="0"/>
              <a:t>. </a:t>
            </a:r>
          </a:p>
          <a:p>
            <a:r>
              <a:rPr lang="cs-CZ" noProof="0" dirty="0"/>
              <a:t>Jedná se zejména o investice do dopravní infrastruktury, které směřují do budování páteřních komunikací spojujících hlavní centra osídlení, případně investice do vědy a výzkumu, které budou s největší pravděpodobností dominantně alokovány do území největších měst. </a:t>
            </a:r>
            <a:r>
              <a:rPr lang="cs-CZ" b="1" noProof="0" dirty="0"/>
              <a:t>Jedná se o přirozený jev, který není nutné prostřednictvím gestora komponenty usměrňovat prostřednictvím nastavení komponenty.</a:t>
            </a:r>
            <a:r>
              <a:rPr lang="cs-CZ" noProof="0" dirty="0"/>
              <a:t> U některých komponent je u jejich</a:t>
            </a:r>
            <a:r>
              <a:rPr lang="cs-CZ" b="1" noProof="0" dirty="0"/>
              <a:t> </a:t>
            </a:r>
            <a:r>
              <a:rPr lang="cs-CZ" noProof="0" dirty="0"/>
              <a:t>územní dimenze uvedeno</a:t>
            </a:r>
            <a:r>
              <a:rPr lang="cs-CZ" b="1" noProof="0" dirty="0"/>
              <a:t> „</a:t>
            </a:r>
            <a:r>
              <a:rPr lang="cs-CZ" b="1" i="1" noProof="0" dirty="0"/>
              <a:t>část komponenty ANO</a:t>
            </a:r>
            <a:r>
              <a:rPr lang="cs-CZ" b="1" noProof="0" dirty="0"/>
              <a:t>“</a:t>
            </a:r>
            <a:r>
              <a:rPr lang="cs-CZ" noProof="0" dirty="0"/>
              <a:t>, a to v případech, kdy mají části některých (zejména šířeji koncipovaných) komponent zřejmou územní dimenzi, některé části spíše nikoliv.</a:t>
            </a:r>
            <a:r>
              <a:rPr lang="en-US" dirty="0"/>
              <a:t> </a:t>
            </a:r>
            <a:r>
              <a:rPr lang="cs-CZ" noProof="0" dirty="0"/>
              <a:t>V textu je vždy vysvětleno, které části komponenty jsou považovány za ty, které mají územní dimenzi. </a:t>
            </a:r>
          </a:p>
          <a:p>
            <a:endParaRPr lang="en-US" dirty="0">
              <a:cs typeface="Calibri"/>
            </a:endParaRPr>
          </a:p>
          <a:p>
            <a:r>
              <a:rPr lang="cs-CZ" b="1" noProof="0" dirty="0">
                <a:cs typeface="Calibri"/>
              </a:rPr>
              <a:t>Relevance pro obce a kraje</a:t>
            </a:r>
            <a:endParaRPr lang="cs-CZ" b="1" noProof="0" dirty="0"/>
          </a:p>
          <a:p>
            <a:endParaRPr lang="en-US" dirty="0">
              <a:cs typeface="Calibri" panose="020F0502020204030204"/>
            </a:endParaRPr>
          </a:p>
          <a:p>
            <a:r>
              <a:rPr lang="cs-CZ" noProof="0" dirty="0"/>
              <a:t>Komponenta je chápána jako relevantní pro obce a kraje, pokud se finanční podpora </a:t>
            </a:r>
            <a:r>
              <a:rPr lang="cs-CZ" b="1" noProof="0" dirty="0"/>
              <a:t>týká majetku územních samosprávných celků </a:t>
            </a:r>
            <a:r>
              <a:rPr lang="cs-CZ" noProof="0" dirty="0"/>
              <a:t>(obcí a krajů), např. obecních teplárenských společnosti, obecních lesů, městských dopravních systémů, městských a krajských nemocnic, atd. Tedy v případech, kdy budou obce a kraje a jimi založené a zřizované organizace a jimi vlastněné nebo spoluvlastněné společnosti oprávněnými příjemci. V některých případech je uvedeno „částečně ANO“, a to v případě, kdy obce a kraje nejsou příjemci, ale uživateli služeb, či spolupracujícími subjekty.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9E54A-1AF1-4500-BC1C-579C8999CFF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83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32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Očekávání</a:t>
            </a:r>
            <a:r>
              <a:rPr lang="en-US" b="1" dirty="0"/>
              <a:t> od 1.4.1.6:</a:t>
            </a:r>
            <a:endParaRPr lang="cs-CZ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v </a:t>
            </a:r>
            <a:r>
              <a:rPr lang="en-US" dirty="0" err="1"/>
              <a:t>letech</a:t>
            </a:r>
            <a:r>
              <a:rPr lang="en-US" dirty="0"/>
              <a:t> 2</a:t>
            </a:r>
            <a:r>
              <a:rPr lang="cs-CZ" dirty="0"/>
              <a:t>02</a:t>
            </a:r>
            <a:r>
              <a:rPr lang="en-US" dirty="0"/>
              <a:t>1 a 2</a:t>
            </a:r>
            <a:r>
              <a:rPr lang="cs-CZ" dirty="0"/>
              <a:t>02</a:t>
            </a:r>
            <a:r>
              <a:rPr lang="en-US" dirty="0"/>
              <a:t>2 </a:t>
            </a:r>
            <a:r>
              <a:rPr lang="en-US" dirty="0" err="1"/>
              <a:t>profinancovat</a:t>
            </a:r>
            <a:r>
              <a:rPr lang="en-US" dirty="0"/>
              <a:t> </a:t>
            </a:r>
            <a:r>
              <a:rPr lang="en-US" dirty="0" err="1"/>
              <a:t>projekty</a:t>
            </a:r>
            <a:r>
              <a:rPr lang="en-US" dirty="0"/>
              <a:t> 5 </a:t>
            </a:r>
            <a:r>
              <a:rPr lang="en-US" dirty="0" err="1"/>
              <a:t>měst</a:t>
            </a:r>
            <a:r>
              <a:rPr lang="en-US" dirty="0"/>
              <a:t> </a:t>
            </a:r>
            <a:r>
              <a:rPr lang="en-US" dirty="0" err="1"/>
              <a:t>zapojených</a:t>
            </a:r>
            <a:r>
              <a:rPr lang="en-US" dirty="0"/>
              <a:t> v </a:t>
            </a:r>
            <a:r>
              <a:rPr lang="en-US" dirty="0" err="1"/>
              <a:t>projektu</a:t>
            </a:r>
            <a:r>
              <a:rPr lang="en-US" dirty="0"/>
              <a:t> 5G/5M, v </a:t>
            </a:r>
            <a:r>
              <a:rPr lang="en-US" dirty="0" err="1"/>
              <a:t>některých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do </a:t>
            </a:r>
            <a:r>
              <a:rPr lang="en-US" dirty="0" err="1"/>
              <a:t>rozpočtu</a:t>
            </a:r>
            <a:r>
              <a:rPr lang="en-US" dirty="0"/>
              <a:t> </a:t>
            </a:r>
            <a:r>
              <a:rPr lang="en-US" dirty="0" err="1"/>
              <a:t>nedali</a:t>
            </a:r>
            <a:r>
              <a:rPr lang="en-US" dirty="0"/>
              <a:t> </a:t>
            </a:r>
            <a:r>
              <a:rPr lang="en-US" dirty="0" err="1"/>
              <a:t>prostředky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realizaci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NPO se </a:t>
            </a:r>
            <a:r>
              <a:rPr lang="en-US" dirty="0" err="1"/>
              <a:t>docela</a:t>
            </a:r>
            <a:r>
              <a:rPr lang="en-US" dirty="0"/>
              <a:t> </a:t>
            </a:r>
            <a:r>
              <a:rPr lang="en-US" dirty="0" err="1"/>
              <a:t>hodí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Font typeface="Arial"/>
              <a:buNone/>
            </a:pPr>
            <a:endParaRPr lang="cs-CZ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V </a:t>
            </a:r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vzniknout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přenosy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, s </a:t>
            </a:r>
            <a:r>
              <a:rPr lang="en-US" dirty="0" err="1"/>
              <a:t>tím</a:t>
            </a:r>
            <a:r>
              <a:rPr lang="en-US" dirty="0"/>
              <a:t> je </a:t>
            </a:r>
            <a:r>
              <a:rPr lang="en-US" dirty="0" err="1"/>
              <a:t>počítáno</a:t>
            </a:r>
            <a:r>
              <a:rPr lang="en-US" dirty="0"/>
              <a:t> od r. 2</a:t>
            </a:r>
            <a:r>
              <a:rPr lang="cs-CZ" dirty="0"/>
              <a:t>02</a:t>
            </a:r>
            <a:r>
              <a:rPr lang="en-US" dirty="0"/>
              <a:t>2 </a:t>
            </a:r>
            <a:r>
              <a:rPr lang="en-US" dirty="0" err="1"/>
              <a:t>dále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obdobné</a:t>
            </a:r>
            <a:r>
              <a:rPr lang="en-US" dirty="0"/>
              <a:t> </a:t>
            </a:r>
            <a:r>
              <a:rPr lang="en-US" dirty="0" err="1"/>
              <a:t>projekty</a:t>
            </a:r>
            <a:r>
              <a:rPr lang="en-US" dirty="0"/>
              <a:t> </a:t>
            </a:r>
            <a:r>
              <a:rPr lang="en-US" dirty="0" err="1"/>
              <a:t>realizovat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jiná</a:t>
            </a:r>
            <a:r>
              <a:rPr lang="en-US" dirty="0"/>
              <a:t> města (a </a:t>
            </a:r>
            <a:r>
              <a:rPr lang="en-US" dirty="0" err="1"/>
              <a:t>obce</a:t>
            </a:r>
            <a:r>
              <a:rPr lang="en-US" dirty="0"/>
              <a:t> a </a:t>
            </a:r>
            <a:r>
              <a:rPr lang="en-US" dirty="0" err="1"/>
              <a:t>kraje</a:t>
            </a:r>
            <a:r>
              <a:rPr lang="en-US" dirty="0"/>
              <a:t> - </a:t>
            </a:r>
            <a:r>
              <a:rPr lang="en-US" dirty="0" err="1"/>
              <a:t>připominka</a:t>
            </a:r>
            <a:r>
              <a:rPr lang="en-US" dirty="0"/>
              <a:t> z </a:t>
            </a:r>
            <a:r>
              <a:rPr lang="en-US" dirty="0" err="1"/>
              <a:t>území</a:t>
            </a:r>
            <a:r>
              <a:rPr lang="en-US" dirty="0"/>
              <a:t> v MPŘ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rozšíření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rámec</a:t>
            </a:r>
            <a:r>
              <a:rPr lang="en-US" dirty="0"/>
              <a:t> </a:t>
            </a:r>
            <a:r>
              <a:rPr lang="en-US" dirty="0" err="1"/>
              <a:t>měst</a:t>
            </a:r>
            <a:r>
              <a:rPr lang="en-US" dirty="0"/>
              <a:t>). V </a:t>
            </a:r>
            <a:r>
              <a:rPr lang="en-US" dirty="0" err="1"/>
              <a:t>té</a:t>
            </a:r>
            <a:r>
              <a:rPr lang="en-US" dirty="0"/>
              <a:t>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fázi</a:t>
            </a:r>
            <a:r>
              <a:rPr lang="en-US" dirty="0"/>
              <a:t> by s </a:t>
            </a:r>
            <a:r>
              <a:rPr lang="en-US" dirty="0" err="1"/>
              <a:t>přípravou</a:t>
            </a:r>
            <a:r>
              <a:rPr lang="en-US" dirty="0"/>
              <a:t> </a:t>
            </a:r>
            <a:r>
              <a:rPr lang="en-US" dirty="0" err="1"/>
              <a:t>projektů</a:t>
            </a:r>
            <a:r>
              <a:rPr lang="en-US" dirty="0"/>
              <a:t> </a:t>
            </a:r>
            <a:r>
              <a:rPr lang="en-US" dirty="0" err="1"/>
              <a:t>mohla</a:t>
            </a:r>
            <a:r>
              <a:rPr lang="en-US" dirty="0"/>
              <a:t> </a:t>
            </a:r>
            <a:r>
              <a:rPr lang="en-US" dirty="0" err="1"/>
              <a:t>pomáhat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4.1. </a:t>
            </a:r>
            <a:endParaRPr lang="cs-CZ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9E54A-1AF1-4500-BC1C-579C8999CFF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73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Návazné kroky:</a:t>
            </a:r>
          </a:p>
          <a:p>
            <a:pPr marL="0" indent="0">
              <a:buNone/>
            </a:pPr>
            <a:endParaRPr lang="cs-CZ" dirty="0"/>
          </a:p>
          <a:p>
            <a:pPr marL="450170" indent="-450170"/>
            <a:r>
              <a:rPr lang="cs-CZ" sz="2000" b="1" i="0" dirty="0">
                <a:ea typeface="+mn-lt"/>
                <a:cs typeface="+mn-lt"/>
              </a:rPr>
              <a:t>Nastavení vůči EK - </a:t>
            </a:r>
            <a:r>
              <a:rPr lang="cs-CZ" sz="2000" i="0" dirty="0" err="1">
                <a:ea typeface="+mn-lt"/>
                <a:cs typeface="+mn-lt"/>
              </a:rPr>
              <a:t>costing</a:t>
            </a:r>
            <a:r>
              <a:rPr lang="cs-CZ" sz="2000" i="0" dirty="0">
                <a:ea typeface="+mn-lt"/>
                <a:cs typeface="+mn-lt"/>
              </a:rPr>
              <a:t>, </a:t>
            </a:r>
            <a:r>
              <a:rPr lang="cs-CZ" sz="2000" i="0" dirty="0" err="1">
                <a:ea typeface="+mn-lt"/>
                <a:cs typeface="+mn-lt"/>
              </a:rPr>
              <a:t>tagging</a:t>
            </a:r>
            <a:r>
              <a:rPr lang="cs-CZ" sz="2000" i="0" dirty="0">
                <a:ea typeface="+mn-lt"/>
                <a:cs typeface="+mn-lt"/>
              </a:rPr>
              <a:t>, nastavení milníků a cílů</a:t>
            </a:r>
          </a:p>
          <a:p>
            <a:r>
              <a:rPr lang="cs-CZ" sz="2000" b="1" i="0" dirty="0"/>
              <a:t>Implementace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i="0" dirty="0">
                <a:ea typeface="+mn-lt"/>
                <a:cs typeface="+mn-lt"/>
              </a:rPr>
              <a:t>Implementace vůči </a:t>
            </a:r>
            <a:r>
              <a:rPr lang="cs-CZ" sz="2000" i="0" dirty="0" err="1">
                <a:ea typeface="+mn-lt"/>
                <a:cs typeface="+mn-lt"/>
              </a:rPr>
              <a:t>delivery</a:t>
            </a:r>
            <a:r>
              <a:rPr lang="cs-CZ" sz="2000" i="0" dirty="0">
                <a:ea typeface="+mn-lt"/>
                <a:cs typeface="+mn-lt"/>
              </a:rPr>
              <a:t> unit, interní rozdělení pravomocí mezi SFPI a MMR</a:t>
            </a:r>
          </a:p>
          <a:p>
            <a:pPr marL="450170" indent="-450170"/>
            <a:r>
              <a:rPr lang="cs-CZ" sz="2000" b="1" i="0" dirty="0">
                <a:ea typeface="+mn-lt"/>
                <a:cs typeface="+mn-lt"/>
              </a:rPr>
              <a:t>Věcné zaměření</a:t>
            </a:r>
          </a:p>
          <a:p>
            <a:pPr marL="907370" lvl="1" indent="-450170">
              <a:buFont typeface="Arial" panose="020B0604020202020204" pitchFamily="34" charset="0"/>
              <a:buChar char="•"/>
            </a:pPr>
            <a:r>
              <a:rPr lang="cs-CZ" sz="2000" i="0" dirty="0">
                <a:ea typeface="+mn-lt"/>
                <a:cs typeface="+mn-lt"/>
              </a:rPr>
              <a:t>novelizace současného nařízení na nepodnikatelské využití brownfieldů - zohlednění parametrů RRF (např. „zelený“ přínos realizovaných projektů, kratší doba implementace atd.)</a:t>
            </a:r>
          </a:p>
          <a:p>
            <a:pPr marL="988078" lvl="1" indent="-450170"/>
            <a:r>
              <a:rPr lang="cs-CZ" sz="2000" i="0" dirty="0">
                <a:ea typeface="+mn-lt"/>
                <a:cs typeface="+mn-lt"/>
              </a:rPr>
              <a:t>příprava nového nařízení pro </a:t>
            </a:r>
            <a:r>
              <a:rPr lang="cs-CZ" sz="2000" i="0" dirty="0" err="1">
                <a:ea typeface="+mn-lt"/>
                <a:cs typeface="+mn-lt"/>
              </a:rPr>
              <a:t>spec</a:t>
            </a:r>
            <a:r>
              <a:rPr lang="cs-CZ" sz="2000" i="0" dirty="0">
                <a:ea typeface="+mn-lt"/>
                <a:cs typeface="+mn-lt"/>
              </a:rPr>
              <a:t>. brownfieldy (věcné zadání programu (definice strategického brownfieldu, veřejná podpora a podnikatelské/nepodnikatelské využití, oprávnění, projektové fáze a etapizace, výběr projektů v rámci RSK)</a:t>
            </a:r>
          </a:p>
          <a:p>
            <a:pPr marL="450170" indent="-450170"/>
            <a:r>
              <a:rPr lang="cs-CZ" sz="2000" b="1" i="0" dirty="0">
                <a:ea typeface="+mn-lt"/>
                <a:cs typeface="+mn-lt"/>
              </a:rPr>
              <a:t>Zapojení dalších subjektů </a:t>
            </a:r>
            <a:r>
              <a:rPr lang="cs-CZ" sz="2000" i="0" dirty="0">
                <a:ea typeface="+mn-lt"/>
                <a:cs typeface="+mn-lt"/>
              </a:rPr>
              <a:t>(RSK, CzechInvest, MPO) </a:t>
            </a:r>
          </a:p>
          <a:p>
            <a:pPr marL="450170" indent="-450170"/>
            <a:r>
              <a:rPr lang="cs-CZ" sz="2000" b="1" i="0" dirty="0">
                <a:ea typeface="+mn-lt"/>
                <a:cs typeface="+mn-lt"/>
              </a:rPr>
              <a:t>Propagace a komunikace do území</a:t>
            </a:r>
            <a:r>
              <a:rPr lang="cs-CZ" sz="2000" i="0" dirty="0">
                <a:ea typeface="+mn-lt"/>
                <a:cs typeface="+mn-lt"/>
              </a:rPr>
              <a:t> </a:t>
            </a:r>
            <a:endParaRPr lang="cs-CZ" sz="2000" i="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27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010" indent="-461010"/>
            <a:r>
              <a:rPr lang="cs-CZ" sz="1900" dirty="0">
                <a:cs typeface="Calibri"/>
              </a:rPr>
              <a:t>Komponenta 4.1 reaguje stejně jako i řada jiných komponent Národního plánu obnovy na změny, které jsou spojeny se skutečností, že premiér podepsal v roce 2019 zelenou dohodu pro Evropu. Tímto se ČR přihlásila k odpovědnému přístupu, který by měl vést k zpomalení nebo zvrácení klimatických změn. </a:t>
            </a:r>
          </a:p>
          <a:p>
            <a:pPr marL="461010" indent="-461010"/>
            <a:r>
              <a:rPr lang="cs-CZ" sz="1900" dirty="0">
                <a:cs typeface="Calibri"/>
              </a:rPr>
              <a:t>Protože ale zelená tranzice bude vyžadovat od nás ode všech změnu v přístupu, a to vč. Změn v oblasti přípravy projektů – rozhodlo se MMR přistoupit k danému konstruktivně a vytvořilo tuto komponentu, jejíž hlavní funkce je pomoci s přípravou environmentálně udržitelných investic.</a:t>
            </a:r>
          </a:p>
          <a:p>
            <a:pPr marL="461010" indent="-461010"/>
            <a:endParaRPr lang="cs-CZ" sz="1900" dirty="0">
              <a:cs typeface="Calibri"/>
            </a:endParaRPr>
          </a:p>
          <a:p>
            <a:pPr marL="461010" indent="-461010"/>
            <a:r>
              <a:rPr lang="cs-CZ" sz="1900" dirty="0">
                <a:cs typeface="Calibri"/>
              </a:rPr>
              <a:t>Druhým významným impulsem pro vytvoření této komponenty byla snaha o stabilizaci přípravných prací, které by mohli být vzhledem k vysoce vyčerpaným rozpočtům municipalit ohroženy a tím by mohlo dojít i k ohrožení samotných realizací. </a:t>
            </a:r>
          </a:p>
          <a:p>
            <a:pPr marL="461010" indent="-461010"/>
            <a:endParaRPr lang="cs-CZ" sz="1900" dirty="0">
              <a:cs typeface="Calibri"/>
            </a:endParaRPr>
          </a:p>
          <a:p>
            <a:pPr marL="461010" indent="-461010"/>
            <a:r>
              <a:rPr lang="cs-CZ" sz="1900" dirty="0">
                <a:cs typeface="Calibri"/>
              </a:rPr>
              <a:t>Komponenta byla sice přesunuta do té části Národního plánu obnovy, nicméně vzhledem k její vysoké podpoře ze strany nejrůznějších partnerů, lze předpokládat, že bude realizována v podobě jak byla </a:t>
            </a:r>
            <a:r>
              <a:rPr lang="cs-CZ" sz="1900">
                <a:cs typeface="Calibri"/>
              </a:rPr>
              <a:t>schválena vládou. </a:t>
            </a:r>
            <a:endParaRPr lang="cs-CZ" sz="1900" dirty="0">
              <a:cs typeface="Calibri"/>
            </a:endParaRPr>
          </a:p>
          <a:p>
            <a:pPr marL="461010" indent="-461010"/>
            <a:endParaRPr lang="cs-CZ" sz="1900" dirty="0">
              <a:cs typeface="Calibri"/>
            </a:endParaRPr>
          </a:p>
          <a:p>
            <a:pPr marL="461010" indent="-461010"/>
            <a:r>
              <a:rPr lang="cs-CZ" sz="1900" dirty="0">
                <a:cs typeface="Calibri"/>
              </a:rPr>
              <a:t>Pro podporu projekty budou muset splnit min. následující kritéria:</a:t>
            </a:r>
            <a:endParaRPr lang="cs-CZ" dirty="0"/>
          </a:p>
          <a:p>
            <a:pPr marL="998855" lvl="1" indent="-384175"/>
            <a:r>
              <a:rPr lang="cs-CZ" sz="1500" dirty="0">
                <a:ea typeface="+mn-lt"/>
                <a:cs typeface="+mn-lt"/>
              </a:rPr>
              <a:t>Projekt nesmí být v rozporu s principy významně nepoškozovat environmentální cíle (DNSH).</a:t>
            </a:r>
            <a:endParaRPr lang="cs-CZ" sz="1500" dirty="0">
              <a:cs typeface="Calibri"/>
            </a:endParaRPr>
          </a:p>
          <a:p>
            <a:pPr marL="998855" lvl="1" indent="-384175"/>
            <a:r>
              <a:rPr lang="cs-CZ" sz="1500" dirty="0">
                <a:ea typeface="+mn-lt"/>
                <a:cs typeface="+mn-lt"/>
              </a:rPr>
              <a:t>Projekt bude v souladu s EU taxonomií</a:t>
            </a:r>
            <a:endParaRPr lang="cs-CZ" sz="1500" dirty="0">
              <a:cs typeface="Calibri"/>
            </a:endParaRPr>
          </a:p>
          <a:p>
            <a:pPr marL="998855" lvl="1" indent="-384175"/>
            <a:r>
              <a:rPr lang="cs-CZ" sz="1500" dirty="0">
                <a:ea typeface="+mn-lt"/>
                <a:cs typeface="+mn-lt"/>
              </a:rPr>
              <a:t>Projekt musí být zařazen na střednědobém rozpočtovém výhledu investora schváleném zastupitelstvem, příp. zařazen v rozpočtu investora </a:t>
            </a:r>
          </a:p>
          <a:p>
            <a:pPr marL="998855" lvl="1" indent="-384175"/>
            <a:r>
              <a:rPr lang="cs-CZ" sz="1500" dirty="0">
                <a:ea typeface="+mn-lt"/>
                <a:cs typeface="+mn-lt"/>
              </a:rPr>
              <a:t>Projekt naplňuje strategické cíle uvedené ve strategickém dokumentu investora schváleném zastupitelským orgánem investora</a:t>
            </a:r>
            <a:endParaRPr lang="cs-CZ" sz="1500" dirty="0">
              <a:cs typeface="Calibri"/>
            </a:endParaRPr>
          </a:p>
          <a:p>
            <a:pPr marL="998855" lvl="1" indent="-384175"/>
            <a:r>
              <a:rPr lang="cs-CZ" sz="1500" dirty="0">
                <a:ea typeface="+mn-lt"/>
                <a:cs typeface="+mn-lt"/>
              </a:rPr>
              <a:t>Projekt je v souladu se strategickým dokumentem rozvoje investora (jako např. Strategický dokument rozvoje dané obce, města či kraje)</a:t>
            </a:r>
            <a:endParaRPr lang="cs-CZ" sz="1500" dirty="0">
              <a:cs typeface="Calibri"/>
            </a:endParaRPr>
          </a:p>
          <a:p>
            <a:pPr marL="998855" lvl="1" indent="-384175"/>
            <a:r>
              <a:rPr lang="cs-CZ" sz="1500" dirty="0">
                <a:ea typeface="+mn-lt"/>
                <a:cs typeface="+mn-lt"/>
              </a:rPr>
              <a:t>Projekt je v souladu se Strategií rozvoje kraje nebo Strategií regionálního rozvoje ČR</a:t>
            </a:r>
            <a:endParaRPr lang="cs-CZ" sz="1500" dirty="0">
              <a:cs typeface="Calibri"/>
            </a:endParaRPr>
          </a:p>
          <a:p>
            <a:pPr marL="998855" lvl="1" indent="-384175"/>
            <a:r>
              <a:rPr lang="cs-CZ" sz="1500" dirty="0">
                <a:ea typeface="+mn-lt"/>
                <a:cs typeface="+mn-lt"/>
              </a:rPr>
              <a:t>Projekt byl nejpozději měsíc před datem žádosti o podporu přípravy vložen do ISPZ</a:t>
            </a:r>
            <a:endParaRPr lang="en-US" sz="1500" dirty="0">
              <a:ea typeface="+mn-lt"/>
              <a:cs typeface="+mn-lt"/>
            </a:endParaRPr>
          </a:p>
          <a:p>
            <a:pPr marL="461010" indent="-461010"/>
            <a:r>
              <a:rPr lang="en-US" sz="1900" dirty="0" err="1">
                <a:cs typeface="Calibri"/>
              </a:rPr>
              <a:t>Výběr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projektů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bude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realizován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ve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spolupráci</a:t>
            </a:r>
            <a:r>
              <a:rPr lang="en-US" sz="1900" dirty="0">
                <a:cs typeface="Calibri"/>
              </a:rPr>
              <a:t> s RSK</a:t>
            </a:r>
            <a:endParaRPr lang="en-US" sz="1900" dirty="0"/>
          </a:p>
          <a:p>
            <a:pPr marL="461010" indent="-461010"/>
            <a:endParaRPr lang="cs-CZ" sz="1900" b="1" dirty="0"/>
          </a:p>
          <a:p>
            <a:pPr marL="461010" indent="-461010"/>
            <a:r>
              <a:rPr lang="en-US" sz="1900" b="1" dirty="0" err="1"/>
              <a:t>Harmonogram</a:t>
            </a:r>
            <a:r>
              <a:rPr lang="en-US" sz="1900" b="1" dirty="0"/>
              <a:t> </a:t>
            </a:r>
            <a:r>
              <a:rPr lang="en-US" sz="1900" b="1" dirty="0" err="1"/>
              <a:t>aktivit</a:t>
            </a:r>
            <a:endParaRPr lang="en-US" sz="1900" b="1" dirty="0">
              <a:cs typeface="Calibri"/>
            </a:endParaRPr>
          </a:p>
          <a:p>
            <a:pPr marL="998855" lvl="1" indent="-384175"/>
            <a:r>
              <a:rPr lang="en-US" sz="1500" b="1" dirty="0" err="1">
                <a:cs typeface="Calibri"/>
              </a:rPr>
              <a:t>Květen</a:t>
            </a:r>
            <a:r>
              <a:rPr lang="en-US" sz="1500" b="1" dirty="0">
                <a:cs typeface="Calibri"/>
              </a:rPr>
              <a:t> 2021 </a:t>
            </a:r>
            <a:r>
              <a:rPr lang="en-US" sz="1500" b="1" dirty="0" err="1">
                <a:cs typeface="Calibri"/>
              </a:rPr>
              <a:t>předložen</a:t>
            </a:r>
            <a:r>
              <a:rPr lang="en-US" sz="1500" b="1" dirty="0">
                <a:cs typeface="Calibri"/>
              </a:rPr>
              <a:t> EK</a:t>
            </a:r>
          </a:p>
          <a:p>
            <a:pPr marL="998855" lvl="1" indent="-384175"/>
            <a:r>
              <a:rPr lang="en-US" sz="1500" b="1" dirty="0" err="1">
                <a:cs typeface="Calibri"/>
              </a:rPr>
              <a:t>Květen</a:t>
            </a:r>
            <a:r>
              <a:rPr lang="en-US" sz="1500" b="1" dirty="0">
                <a:cs typeface="Calibri"/>
              </a:rPr>
              <a:t> - </a:t>
            </a:r>
            <a:r>
              <a:rPr lang="en-US" sz="1500" b="1" dirty="0" err="1">
                <a:cs typeface="Calibri"/>
              </a:rPr>
              <a:t>říjen</a:t>
            </a:r>
            <a:r>
              <a:rPr lang="en-US" sz="1500" b="1" dirty="0">
                <a:cs typeface="Calibri"/>
              </a:rPr>
              <a:t> 2021 – </a:t>
            </a:r>
            <a:r>
              <a:rPr lang="en-US" sz="1500" b="1" dirty="0" err="1">
                <a:cs typeface="Calibri"/>
              </a:rPr>
              <a:t>tvorba</a:t>
            </a:r>
            <a:r>
              <a:rPr lang="en-US" sz="1500" b="1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implementačních</a:t>
            </a:r>
            <a:r>
              <a:rPr lang="en-US" sz="1500" b="1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pravidel</a:t>
            </a:r>
            <a:r>
              <a:rPr lang="en-US" sz="1500" b="1" dirty="0">
                <a:cs typeface="Calibri"/>
              </a:rPr>
              <a:t> </a:t>
            </a:r>
          </a:p>
          <a:p>
            <a:pPr marL="998855" lvl="1" indent="-384175"/>
            <a:r>
              <a:rPr lang="en-US" sz="1500" b="1" dirty="0" err="1">
                <a:cs typeface="Calibri"/>
              </a:rPr>
              <a:t>Konec</a:t>
            </a:r>
            <a:r>
              <a:rPr lang="en-US" sz="1500" b="1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roku</a:t>
            </a:r>
            <a:r>
              <a:rPr lang="en-US" sz="1500" b="1" dirty="0">
                <a:cs typeface="Calibri"/>
              </a:rPr>
              <a:t> 2021 - </a:t>
            </a:r>
            <a:r>
              <a:rPr lang="en-US" sz="1500" b="1" dirty="0" err="1">
                <a:cs typeface="Calibri"/>
              </a:rPr>
              <a:t>spuštění</a:t>
            </a:r>
            <a:r>
              <a:rPr lang="en-US" sz="1500" b="1" dirty="0">
                <a:cs typeface="Calibri"/>
              </a:rPr>
              <a:t> </a:t>
            </a:r>
            <a:r>
              <a:rPr lang="en-US" sz="1500" b="1" dirty="0" err="1">
                <a:cs typeface="Calibri"/>
              </a:rPr>
              <a:t>prvních</a:t>
            </a:r>
            <a:r>
              <a:rPr lang="en-US" sz="1500" b="1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bloků</a:t>
            </a:r>
            <a:r>
              <a:rPr lang="en-US" sz="1500" b="1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školení</a:t>
            </a:r>
            <a:endParaRPr lang="en-US" sz="1500" b="1" dirty="0">
              <a:cs typeface="Calibri"/>
            </a:endParaRPr>
          </a:p>
          <a:p>
            <a:pPr marL="998855" lvl="1" indent="-384175"/>
            <a:r>
              <a:rPr lang="en-US" sz="1500" b="1" dirty="0" err="1">
                <a:cs typeface="Calibri"/>
              </a:rPr>
              <a:t>Konec</a:t>
            </a:r>
            <a:r>
              <a:rPr lang="en-US" sz="1500" b="1" dirty="0">
                <a:cs typeface="Calibri"/>
              </a:rPr>
              <a:t> </a:t>
            </a:r>
            <a:r>
              <a:rPr lang="en-US" sz="1500" b="1" dirty="0" err="1">
                <a:cs typeface="Calibri"/>
              </a:rPr>
              <a:t>roku</a:t>
            </a:r>
            <a:r>
              <a:rPr lang="en-US" sz="1500" b="1" dirty="0">
                <a:cs typeface="Calibri"/>
              </a:rPr>
              <a:t> 2021 - </a:t>
            </a:r>
            <a:r>
              <a:rPr lang="en-US" sz="1500" b="1" dirty="0" err="1">
                <a:cs typeface="Calibri"/>
              </a:rPr>
              <a:t>spuštění</a:t>
            </a:r>
            <a:r>
              <a:rPr lang="en-US" sz="1500" b="1" dirty="0">
                <a:cs typeface="Calibri"/>
              </a:rPr>
              <a:t> </a:t>
            </a:r>
            <a:r>
              <a:rPr lang="en-US" sz="1500" b="1" dirty="0">
                <a:ea typeface="+mn-lt"/>
                <a:cs typeface="+mn-lt"/>
              </a:rPr>
              <a:t>1. </a:t>
            </a:r>
            <a:r>
              <a:rPr lang="en-US" sz="1500" b="1" dirty="0" err="1">
                <a:ea typeface="+mn-lt"/>
                <a:cs typeface="+mn-lt"/>
              </a:rPr>
              <a:t>výzvy</a:t>
            </a:r>
            <a:r>
              <a:rPr lang="en-US" sz="1500" b="1" dirty="0">
                <a:ea typeface="+mn-lt"/>
                <a:cs typeface="+mn-lt"/>
              </a:rPr>
              <a:t> </a:t>
            </a:r>
            <a:r>
              <a:rPr lang="en-US" sz="1500" b="1" dirty="0" err="1">
                <a:ea typeface="+mn-lt"/>
                <a:cs typeface="+mn-lt"/>
              </a:rPr>
              <a:t>na</a:t>
            </a:r>
            <a:r>
              <a:rPr lang="en-US" sz="1500" b="1" dirty="0">
                <a:ea typeface="+mn-lt"/>
                <a:cs typeface="+mn-lt"/>
              </a:rPr>
              <a:t> </a:t>
            </a:r>
            <a:r>
              <a:rPr lang="en-US" sz="1500" b="1" dirty="0" err="1">
                <a:ea typeface="+mn-lt"/>
                <a:cs typeface="+mn-lt"/>
              </a:rPr>
              <a:t>výběr</a:t>
            </a:r>
            <a:r>
              <a:rPr lang="en-US" sz="1500" b="1" dirty="0">
                <a:ea typeface="+mn-lt"/>
                <a:cs typeface="+mn-lt"/>
              </a:rPr>
              <a:t> </a:t>
            </a:r>
            <a:r>
              <a:rPr lang="en-US" sz="1500" b="1" dirty="0" err="1">
                <a:ea typeface="+mn-lt"/>
                <a:cs typeface="+mn-lt"/>
              </a:rPr>
              <a:t>projektů</a:t>
            </a:r>
            <a:r>
              <a:rPr lang="en-US" sz="1500" b="1" dirty="0">
                <a:ea typeface="+mn-lt"/>
                <a:cs typeface="+mn-lt"/>
              </a:rPr>
              <a:t> </a:t>
            </a:r>
            <a:r>
              <a:rPr lang="en-US" sz="1500" b="1" dirty="0" err="1">
                <a:ea typeface="+mn-lt"/>
                <a:cs typeface="+mn-lt"/>
              </a:rPr>
              <a:t>vhodných</a:t>
            </a:r>
            <a:r>
              <a:rPr lang="en-US" sz="1500" b="1" dirty="0">
                <a:ea typeface="+mn-lt"/>
                <a:cs typeface="+mn-lt"/>
              </a:rPr>
              <a:t> pro </a:t>
            </a:r>
            <a:r>
              <a:rPr lang="en-US" sz="1500" b="1" dirty="0" err="1">
                <a:ea typeface="+mn-lt"/>
                <a:cs typeface="+mn-lt"/>
              </a:rPr>
              <a:t>podporu</a:t>
            </a:r>
            <a:r>
              <a:rPr lang="en-US" sz="1500" b="1" dirty="0">
                <a:ea typeface="+mn-lt"/>
                <a:cs typeface="+mn-lt"/>
              </a:rPr>
              <a:t> z </a:t>
            </a:r>
            <a:r>
              <a:rPr lang="en-US" sz="1500" b="1" dirty="0" err="1">
                <a:ea typeface="+mn-lt"/>
                <a:cs typeface="+mn-lt"/>
              </a:rPr>
              <a:t>komponenty</a:t>
            </a:r>
            <a:r>
              <a:rPr lang="en-US" sz="1500" b="1" dirty="0">
                <a:ea typeface="+mn-lt"/>
                <a:cs typeface="+mn-lt"/>
              </a:rPr>
              <a:t> 4.1.</a:t>
            </a:r>
            <a:endParaRPr lang="en-US" sz="1500" b="1" dirty="0">
              <a:cs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79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Zrychlení a digitalizace stavebního řízení je součástí pilíře digitální transformace.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jeho součást představuje rozsáhlou institucionální, legislativní a systémovou změnu, jež zahrnuje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reinženýring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procesů jejich digitalizaci.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Tato součást souvisí s projektem Digitalizace stavebního řízení a územního plánování, jenž už nyní zavádí některé centrální informační systémy pro výkon této agendy.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Hlavními cíli jsou: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Zrychlení a zefektivnění procesů přípravy a povolování staveb.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Hodnocení dopadu regulace (RIA) návrhu zákona je odhadováno zkrácení povolovacího řízení z 5,4 roku na 1,25 (tj. o 4,15 roku).</a:t>
            </a:r>
            <a:endParaRPr lang="cs-C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Zlepšení přístupu k informacím pro správnou a kompletní přípravu projektové dokumentace záměru.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Zavedení nástroje pro zpřehlednění evidence a zpracování požadavků pro povolení záměru, jak na straně stavebníka, tak stavebního úřadu ale i všech dotčených orgánů.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Zajištění možnosti předložení projektové dokumentace v elektronické formě do centrálního systému, a tak umožnit současné posouzení záměru dotčenými orgány před zahájením povolovacího řízení.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Dosažení lepší připravenosti záměrů a zjednodušení kontroly požadovaných podkladů, jak na straně stavebníka, tak na straně stavebního úřadu.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96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31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0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/>
              <a:t>MINISTERSTVO PRO MÍSTNÍ ROZVOJ </a:t>
            </a:r>
            <a:endParaRPr lang="cs-CZ" sz="2000" b="1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cs-CZ" sz="1229"/>
          </a:p>
        </p:txBody>
      </p:sp>
    </p:spTree>
    <p:extLst>
      <p:ext uri="{BB962C8B-B14F-4D97-AF65-F5344CB8AC3E}">
        <p14:creationId xmlns:p14="http://schemas.microsoft.com/office/powerpoint/2010/main" val="20667708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4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3056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287" y="4690354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287" y="2036259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287" y="3879381"/>
            <a:ext cx="9610994" cy="589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361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62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14" y="709212"/>
            <a:ext cx="3419555" cy="5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56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2109984"/>
            <a:ext cx="11053580" cy="449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98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1520185"/>
            <a:ext cx="11053580" cy="50870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53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11" y="2109985"/>
            <a:ext cx="10971372" cy="4497217"/>
          </a:xfrm>
          <a:prstGeom prst="rect">
            <a:avLst/>
          </a:prstGeom>
        </p:spPr>
        <p:txBody>
          <a:bodyPr/>
          <a:lstStyle>
            <a:lvl1pPr marL="351061" indent="-351061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60632" indent="-292551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70203" indent="-234041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38285" indent="-234041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106366" indent="-234041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662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287" y="4690355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229"/>
              </a:spcBef>
              <a:spcAft>
                <a:spcPts val="1229"/>
              </a:spcAft>
              <a:buNone/>
              <a:defRPr sz="245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61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5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0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287" y="2036260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287" y="3879382"/>
            <a:ext cx="9610994" cy="5897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234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194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9" name="Obrázek 8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14" y="709214"/>
            <a:ext cx="3356094" cy="67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4608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2109984"/>
            <a:ext cx="11053580" cy="4408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229"/>
              </a:spcBef>
              <a:spcAft>
                <a:spcPts val="1229"/>
              </a:spcAft>
              <a:buFontTx/>
              <a:buNone/>
              <a:defRPr sz="344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949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1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932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653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1520185"/>
            <a:ext cx="11053580" cy="49985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229"/>
              </a:spcBef>
              <a:spcAft>
                <a:spcPts val="1229"/>
              </a:spcAft>
              <a:buFontTx/>
              <a:buNone/>
              <a:defRPr sz="344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949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8081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1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932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11" y="2109986"/>
            <a:ext cx="10971372" cy="4408746"/>
          </a:xfrm>
          <a:prstGeom prst="rect">
            <a:avLst/>
          </a:prstGeom>
        </p:spPr>
        <p:txBody>
          <a:bodyPr/>
          <a:lstStyle>
            <a:lvl1pPr marL="421287" indent="-421287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912788" indent="-351072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404290" indent="-280858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966006" indent="-280858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527722" indent="-280858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6" name="Obrázek 5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38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412259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4466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marL="0" marR="0" lvl="0" indent="0" algn="ctr" defTabSz="93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36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29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2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cs-CZ" sz="1229"/>
          </a:p>
        </p:txBody>
      </p:sp>
    </p:spTree>
    <p:extLst>
      <p:ext uri="{BB962C8B-B14F-4D97-AF65-F5344CB8AC3E}">
        <p14:creationId xmlns:p14="http://schemas.microsoft.com/office/powerpoint/2010/main" val="198573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428173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30"/>
            <a:ext cx="9694738" cy="1253183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4803" y="4187107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5738" y="5001676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7853" y="4187107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7853" y="500167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cxnSp>
        <p:nvCxnSpPr>
          <p:cNvPr id="18" name="Přímá spojnice 17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82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8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1194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5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4128134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2469508"/>
            <a:ext cx="10750600" cy="38332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427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0413" cy="689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29"/>
            <a:ext cx="9694738" cy="3317250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14" y="207233"/>
            <a:ext cx="5269483" cy="811863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6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59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1194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5691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19907" y="4128134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25494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2469508"/>
            <a:ext cx="10750600" cy="3833267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58102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-1"/>
            <a:ext cx="12190412" cy="70215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7" y="6059310"/>
            <a:ext cx="1214100" cy="5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439266" y="6057900"/>
            <a:ext cx="250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3086916"/>
            <a:ext cx="4944030" cy="393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05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22">
          <p15:clr>
            <a:srgbClr val="FBAE40"/>
          </p15:clr>
        </p15:guide>
        <p15:guide id="3" pos="292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475200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3" y="3150716"/>
            <a:ext cx="4195415" cy="197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7292693" y="5649069"/>
            <a:ext cx="3041694" cy="7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0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5"/>
            <a:ext cx="10988301" cy="504184"/>
          </a:xfrm>
        </p:spPr>
        <p:txBody>
          <a:bodyPr anchor="t" anchorCtr="0"/>
          <a:lstStyle>
            <a:lvl1pPr>
              <a:defRPr sz="327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>
            <a:lvl1pPr algn="just">
              <a:spcBef>
                <a:spcPts val="307"/>
              </a:spcBef>
              <a:spcAft>
                <a:spcPts val="614"/>
              </a:spcAft>
              <a:defRPr/>
            </a:lvl1pPr>
            <a:lvl2pPr algn="just">
              <a:spcBef>
                <a:spcPts val="307"/>
              </a:spcBef>
              <a:spcAft>
                <a:spcPts val="614"/>
              </a:spcAft>
              <a:defRPr/>
            </a:lvl2pPr>
            <a:lvl3pPr algn="just">
              <a:spcBef>
                <a:spcPts val="307"/>
              </a:spcBef>
              <a:spcAft>
                <a:spcPts val="614"/>
              </a:spcAft>
              <a:defRPr/>
            </a:lvl3pPr>
            <a:lvl4pPr algn="just">
              <a:spcBef>
                <a:spcPts val="307"/>
              </a:spcBef>
              <a:spcAft>
                <a:spcPts val="614"/>
              </a:spcAft>
              <a:defRPr/>
            </a:lvl4pPr>
            <a:lvl5pPr algn="just">
              <a:spcBef>
                <a:spcPts val="307"/>
              </a:spcBef>
              <a:spcAft>
                <a:spcPts val="614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99695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373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4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1322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5682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39485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79071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12190413" cy="7021513"/>
            <a:chOff x="0" y="-73024"/>
            <a:chExt cx="9144000" cy="6931024"/>
          </a:xfrm>
        </p:grpSpPr>
        <p:sp>
          <p:nvSpPr>
            <p:cNvPr id="6" name="Rectangle 7"/>
            <p:cNvSpPr/>
            <p:nvPr userDrawn="1"/>
          </p:nvSpPr>
          <p:spPr>
            <a:xfrm>
              <a:off x="0" y="5884881"/>
              <a:ext cx="9144000" cy="973119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10" name="Obdélník 11"/>
            <p:cNvSpPr/>
            <p:nvPr userDrawn="1"/>
          </p:nvSpPr>
          <p:spPr>
            <a:xfrm>
              <a:off x="0" y="-73024"/>
              <a:ext cx="9144000" cy="595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10853517" y="6486931"/>
            <a:ext cx="614444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43" baseline="0" smtClean="0">
                <a:solidFill>
                  <a:schemeClr val="bg1"/>
                </a:solidFill>
              </a:rPr>
              <a:pPr/>
              <a:t>‹#›</a:t>
            </a:fld>
            <a:endParaRPr lang="cs-CZ" sz="1843" baseline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6165841"/>
            <a:ext cx="2009620" cy="7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6363122"/>
            <a:ext cx="3894160" cy="5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80136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99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505"/>
            </a:lvl1pPr>
          </a:lstStyle>
          <a:p>
            <a:r>
              <a:rPr lang="cs-CZ" sz="3686" b="1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869153"/>
            <a:ext cx="10514231" cy="40991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31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4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0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6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>
              <a:defRPr sz="3276"/>
            </a:lvl1pPr>
            <a:lvl2pPr>
              <a:defRPr sz="2867"/>
            </a:lvl2pPr>
            <a:lvl3pPr>
              <a:defRPr sz="2457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9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5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8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702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0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-1"/>
            <a:ext cx="12190412" cy="70215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9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44" y="6203780"/>
            <a:ext cx="1618589" cy="58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85613" y="6202337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1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22">
          <p15:clr>
            <a:srgbClr val="FBAE40"/>
          </p15:clr>
        </p15:guide>
        <p15:guide id="3" pos="292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2" y="5789499"/>
            <a:ext cx="475200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08" y="4035744"/>
            <a:ext cx="4597649" cy="16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7040047" y="6056866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74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6"/>
            <a:ext cx="10988301" cy="50418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91" y="1023932"/>
            <a:ext cx="10988302" cy="4765567"/>
          </a:xfrm>
        </p:spPr>
        <p:txBody>
          <a:bodyPr/>
          <a:lstStyle>
            <a:lvl1pPr algn="just">
              <a:spcBef>
                <a:spcPts val="300"/>
              </a:spcBef>
              <a:spcAft>
                <a:spcPts val="600"/>
              </a:spcAft>
              <a:defRPr/>
            </a:lvl1pPr>
            <a:lvl2pPr algn="just">
              <a:spcBef>
                <a:spcPts val="300"/>
              </a:spcBef>
              <a:spcAft>
                <a:spcPts val="600"/>
              </a:spcAft>
              <a:defRPr/>
            </a:lvl2pPr>
            <a:lvl3pPr algn="just">
              <a:spcBef>
                <a:spcPts val="300"/>
              </a:spcBef>
              <a:spcAft>
                <a:spcPts val="600"/>
              </a:spcAft>
              <a:defRPr/>
            </a:lvl3pPr>
            <a:lvl4pPr algn="just">
              <a:spcBef>
                <a:spcPts val="300"/>
              </a:spcBef>
              <a:spcAft>
                <a:spcPts val="600"/>
              </a:spcAft>
              <a:defRPr/>
            </a:lvl4pPr>
            <a:lvl5pPr algn="just"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342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6"/>
            <a:ext cx="10988301" cy="50418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91" y="1023932"/>
            <a:ext cx="10988302" cy="476556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91515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81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6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91" y="456725"/>
            <a:ext cx="5604203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3819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1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04300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79071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9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9"/>
            <a:ext cx="10988301" cy="630229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75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12190413" cy="7021513"/>
            <a:chOff x="0" y="-73024"/>
            <a:chExt cx="9144000" cy="6931024"/>
          </a:xfrm>
        </p:grpSpPr>
        <p:sp>
          <p:nvSpPr>
            <p:cNvPr id="6" name="Rectangle 7"/>
            <p:cNvSpPr/>
            <p:nvPr userDrawn="1"/>
          </p:nvSpPr>
          <p:spPr>
            <a:xfrm>
              <a:off x="0" y="5884881"/>
              <a:ext cx="9144000" cy="973119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prstClr val="white"/>
                </a:solidFill>
              </a:endParaRPr>
            </a:p>
          </p:txBody>
        </p:sp>
        <p:sp>
          <p:nvSpPr>
            <p:cNvPr id="10" name="Obdélník 11"/>
            <p:cNvSpPr/>
            <p:nvPr userDrawn="1"/>
          </p:nvSpPr>
          <p:spPr>
            <a:xfrm>
              <a:off x="0" y="-73024"/>
              <a:ext cx="9144000" cy="595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prstClr val="white"/>
                </a:solidFill>
              </a:endParaRPr>
            </a:p>
          </p:txBody>
        </p:sp>
      </p:grp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10853517" y="6486932"/>
            <a:ext cx="614444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00" smtClean="0">
                <a:solidFill>
                  <a:srgbClr val="FFFFFF"/>
                </a:solidFill>
              </a:rPr>
              <a:pPr/>
              <a:t>‹#›</a:t>
            </a:fld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2" y="6165842"/>
            <a:ext cx="2009619" cy="7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6363122"/>
            <a:ext cx="3894160" cy="5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24742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>
            <a:normAutofit/>
          </a:bodyPr>
          <a:lstStyle>
            <a:lvl1pPr algn="l">
              <a:defRPr sz="4505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>
            <a:normAutofit/>
          </a:bodyPr>
          <a:lstStyle>
            <a:lvl1pPr marL="0" indent="0" algn="l">
              <a:buNone/>
              <a:defRPr sz="717">
                <a:solidFill>
                  <a:schemeClr val="tx1"/>
                </a:solidFill>
                <a:latin typeface="+mj-lt"/>
              </a:defRPr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5B9B-FFF1-412D-872D-3B83CEB62C1F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9008-F47C-4CF9-BAFB-8272125A8A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984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68286"/>
            <a:ext cx="6150233" cy="10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67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091" y="1869153"/>
            <a:ext cx="10514231" cy="4099133"/>
          </a:xfrm>
        </p:spPr>
        <p:txBody>
          <a:bodyPr>
            <a:normAutofit/>
          </a:bodyPr>
          <a:lstStyle>
            <a:lvl1pPr marL="0" indent="0">
              <a:buNone/>
              <a:defRPr sz="2048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282205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AB31-5AAA-4772-B1B4-78B2F31E0F69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C3C9-7561-45D5-81EE-D20C1639F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209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>
            <a:lvl2pPr>
              <a:defRPr sz="2048" b="1">
                <a:latin typeface="+mn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>
            <a:normAutofit/>
          </a:bodyPr>
          <a:lstStyle>
            <a:lvl1pPr marL="234041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02122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70203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38285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106366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4599-B071-4118-BE50-DFDB9B874EE1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8EA9-CE57-4EB4-A435-E511634B0E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90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>
            <a:normAutofit/>
          </a:bodyPr>
          <a:lstStyle>
            <a:lvl1pPr marL="0" indent="0">
              <a:buNone/>
              <a:defRPr sz="2048" b="1">
                <a:latin typeface="+mn-lt"/>
              </a:defRPr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48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>
            <a:normAutofit/>
          </a:bodyPr>
          <a:lstStyle>
            <a:lvl1pPr marL="234041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02122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70203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38285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106366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F601-E375-4C0C-9410-56D49040AE45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7BE2-683F-47CD-A2BC-E881F7C806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753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F12F-816F-4079-81CF-C510234AB3B2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E04F-8525-4AD0-84F9-3A3C1579E2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209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018F-C100-41C6-9599-2ED70525B769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8270-F709-406F-9923-B39031B13C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007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>
            <a:normAutofit/>
          </a:bodyPr>
          <a:lstStyle>
            <a:lvl1pPr>
              <a:defRPr sz="286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>
            <a:normAutofit/>
          </a:bodyPr>
          <a:lstStyle>
            <a:lvl1pPr marL="0" indent="0">
              <a:buNone/>
              <a:defRPr sz="204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FDD9-8B92-452A-8EED-E8E0F60668DD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8BFB-D8E2-4437-9539-8887162E5A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23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>
            <a:normAutofit/>
          </a:bodyPr>
          <a:lstStyle>
            <a:lvl1pPr>
              <a:defRPr sz="286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 rtlCol="0">
            <a:normAutofit/>
          </a:bodyPr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>
            <a:normAutofit/>
          </a:bodyPr>
          <a:lstStyle>
            <a:lvl1pPr marL="0" indent="0">
              <a:buNone/>
              <a:defRPr sz="204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FB51-E0CE-4803-9B95-E9709CC1D4DD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36A6-701A-4486-B9E8-27562DEDC0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61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1577-E2BD-432E-BABE-A30566F334E0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3F24-D3FA-4629-ABCB-C8DB6EA64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252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B136-8731-4490-9265-07E2F61BDFA7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0819-CD15-44D9-934A-E10965D48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81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078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6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93" y="3"/>
            <a:ext cx="6950229" cy="29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86239" y="3218193"/>
            <a:ext cx="10192540" cy="2615189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sz="4095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24"/>
              </a:spcBef>
              <a:buNone/>
              <a:defRPr sz="2048" b="1">
                <a:latin typeface="+mn-lt"/>
              </a:defRPr>
            </a:lvl2pPr>
          </a:lstStyle>
          <a:p>
            <a:pPr lvl="0"/>
            <a:r>
              <a:rPr lang="cs-CZ"/>
              <a:t>X. zasedání Monitorovacího výboru Operačního programu Výzkum, vývoj a vzdělávání</a:t>
            </a:r>
          </a:p>
          <a:p>
            <a:pPr lvl="1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1075189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548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66135" y="1576314"/>
            <a:ext cx="10658146" cy="1570088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24"/>
              </a:spcBef>
              <a:buNone/>
              <a:defRPr lang="cs-CZ" sz="2867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24"/>
              </a:spcBef>
              <a:buNone/>
              <a:defRPr sz="1433" i="1">
                <a:latin typeface="+mn-lt"/>
              </a:defRPr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68116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 bez loga na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07969" y="800428"/>
            <a:ext cx="10544353" cy="70759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807969" y="1703367"/>
            <a:ext cx="10544353" cy="4501692"/>
          </a:xfrm>
          <a:prstGeom prst="rect">
            <a:avLst/>
          </a:prstGeom>
        </p:spPr>
        <p:txBody>
          <a:bodyPr/>
          <a:lstStyle>
            <a:lvl1pPr marL="357152" indent="-357152">
              <a:defRPr/>
            </a:lvl1pPr>
            <a:lvl2pPr marL="714304" indent="-257149"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4E01-F173-423B-BCD8-B8C3DB995DD1}" type="datetime1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132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8" y="5968286"/>
            <a:ext cx="6150233" cy="10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091" y="570920"/>
            <a:ext cx="10514231" cy="918089"/>
          </a:xfrm>
        </p:spPr>
        <p:txBody>
          <a:bodyPr lIns="54000" tIns="54000" rIns="54000" bIns="54000">
            <a:noAutofit/>
          </a:bodyPr>
          <a:lstStyle>
            <a:lvl1pPr>
              <a:defRPr lang="cs-CZ" sz="2867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667332"/>
            <a:ext cx="10514231" cy="4235198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1024"/>
              </a:spcBef>
              <a:buFont typeface="Arial" panose="020B0604020202020204" pitchFamily="34" charset="0"/>
              <a:buNone/>
              <a:defRPr sz="2048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73047" marR="0" indent="-273047" algn="l" defTabSz="936163" rtl="0" eaLnBrk="1" fontAlgn="base" latinLnBrk="0" hangingPunct="1">
              <a:lnSpc>
                <a:spcPct val="100000"/>
              </a:lnSpc>
              <a:spcBef>
                <a:spcPts val="102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48" b="0">
                <a:latin typeface="+mj-lt"/>
                <a:cs typeface="Arial" panose="020B0604020202020204" pitchFamily="34" charset="0"/>
              </a:defRPr>
            </a:lvl2pPr>
            <a:lvl3pPr marL="554222" indent="-281174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lang="cs-CZ" sz="2048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27269" indent="-273047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lang="cs-CZ" sz="2048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100317" indent="-273047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09479" y="6507905"/>
            <a:ext cx="2742843" cy="3738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035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091" y="570917"/>
            <a:ext cx="10514231" cy="92700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091" y="1667332"/>
            <a:ext cx="5155529" cy="4305832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b="1">
                <a:latin typeface="+mn-lt"/>
              </a:defRPr>
            </a:lvl1pPr>
            <a:lvl2pPr marL="276298" indent="-276298">
              <a:lnSpc>
                <a:spcPct val="100000"/>
              </a:lnSpc>
              <a:spcBef>
                <a:spcPts val="1024"/>
              </a:spcBef>
              <a:defRPr sz="2048" b="0">
                <a:latin typeface="+mj-lt"/>
              </a:defRPr>
            </a:lvl2pPr>
            <a:lvl3pPr marL="552596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sz="2048">
                <a:latin typeface="+mj-lt"/>
              </a:defRPr>
            </a:lvl3pPr>
            <a:lvl4pPr marL="828894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sz="2048">
                <a:latin typeface="+mj-lt"/>
              </a:defRPr>
            </a:lvl4pPr>
            <a:lvl5pPr marL="1105192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196793" y="1667332"/>
            <a:ext cx="5155529" cy="4305832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b="1">
                <a:latin typeface="+mn-lt"/>
              </a:defRPr>
            </a:lvl1pPr>
            <a:lvl2pPr marL="276298" indent="-276298">
              <a:lnSpc>
                <a:spcPct val="100000"/>
              </a:lnSpc>
              <a:spcBef>
                <a:spcPts val="1024"/>
              </a:spcBef>
              <a:defRPr sz="2048" b="0">
                <a:latin typeface="+mj-lt"/>
              </a:defRPr>
            </a:lvl2pPr>
            <a:lvl3pPr marL="552596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sz="2048">
                <a:latin typeface="+mj-lt"/>
              </a:defRPr>
            </a:lvl3pPr>
            <a:lvl4pPr marL="828894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sz="2048">
                <a:latin typeface="+mj-lt"/>
              </a:defRPr>
            </a:lvl4pPr>
            <a:lvl5pPr marL="1105192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44826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484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753244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algn="ctr">
              <a:defRPr/>
            </a:pPr>
            <a:fld id="{C3B11120-8696-490F-9346-974D8CFD8E5D}" type="slidenum">
              <a:rPr lang="cs-CZ" sz="1229">
                <a:solidFill>
                  <a:prstClr val="black">
                    <a:tint val="75000"/>
                  </a:prstClr>
                </a:solidFill>
              </a:rPr>
              <a:pPr algn="ctr">
                <a:defRPr/>
              </a:pPr>
              <a:t>‹#›</a:t>
            </a:fld>
            <a:endParaRPr lang="cs-CZ" sz="12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97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lang="cs-CZ" sz="1229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cs-CZ" sz="122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36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2481951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3" y="1888657"/>
            <a:ext cx="7487792" cy="5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 userDrawn="1"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6" name="Obdélník 5"/>
          <p:cNvSpPr/>
          <p:nvPr userDrawn="1"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pic>
        <p:nvPicPr>
          <p:cNvPr id="7" name="Obrázek 11" descr="mmr_cr_rgb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91" y="708653"/>
            <a:ext cx="1919567" cy="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6" descr="opt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663" y="6312860"/>
            <a:ext cx="1113222" cy="4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7" descr="eu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9162" y="6312860"/>
            <a:ext cx="3039138" cy="4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dnadpis 2"/>
          <p:cNvSpPr txBox="1">
            <a:spLocks/>
          </p:cNvSpPr>
          <p:nvPr userDrawn="1"/>
        </p:nvSpPr>
        <p:spPr>
          <a:xfrm>
            <a:off x="1870890" y="3216569"/>
            <a:ext cx="9610533" cy="117837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cs-CZ" sz="2662"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1287" y="4542904"/>
            <a:ext cx="9407821" cy="13270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14" name="Nadpis 13"/>
          <p:cNvSpPr>
            <a:spLocks noGrp="1" noChangeAspect="1"/>
          </p:cNvSpPr>
          <p:nvPr>
            <p:ph type="title"/>
          </p:nvPr>
        </p:nvSpPr>
        <p:spPr>
          <a:xfrm>
            <a:off x="1871287" y="2036259"/>
            <a:ext cx="9709605" cy="1105873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36886104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1593910"/>
            <a:ext cx="11053580" cy="47183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709212"/>
            <a:ext cx="11053580" cy="516074"/>
          </a:xfrm>
          <a:prstGeom prst="rect">
            <a:avLst/>
          </a:prstGeom>
        </p:spPr>
        <p:txBody>
          <a:bodyPr anchor="t"/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672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B42A2E06-F1E5-4833-A1CA-24FEAF78DDAF}"/>
              </a:ext>
            </a:extLst>
          </p:cNvPr>
          <p:cNvSpPr txBox="1">
            <a:spLocks/>
          </p:cNvSpPr>
          <p:nvPr userDrawn="1"/>
        </p:nvSpPr>
        <p:spPr>
          <a:xfrm>
            <a:off x="1870890" y="3879711"/>
            <a:ext cx="9610533" cy="59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62"/>
              <a:t>MINISTERSTVO PRO MÍSTNÍ ROZVOJ ČR</a:t>
            </a:r>
          </a:p>
        </p:txBody>
      </p:sp>
      <p:pic>
        <p:nvPicPr>
          <p:cNvPr id="7" name="Obrázek 5" descr="mmr_cr_rgb.emf">
            <a:extLst>
              <a:ext uri="{FF2B5EF4-FFF2-40B4-BE49-F238E27FC236}">
                <a16:creationId xmlns:a16="http://schemas.microsoft.com/office/drawing/2014/main" id="{2A4857C1-FFB3-46C7-9F27-C90801F67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" y="708653"/>
            <a:ext cx="3420088" cy="5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287" y="4690354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287" y="2036259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6824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691441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 descr="mmr_cr_rgb.emf">
            <a:extLst>
              <a:ext uri="{FF2B5EF4-FFF2-40B4-BE49-F238E27FC236}">
                <a16:creationId xmlns:a16="http://schemas.microsoft.com/office/drawing/2014/main" id="{2A4857C1-FFB3-46C7-9F27-C90801F67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" y="708653"/>
            <a:ext cx="3420088" cy="5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527313" y="1446460"/>
            <a:ext cx="6815870" cy="2138021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682037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>
            <a:extLst>
              <a:ext uri="{FF2B5EF4-FFF2-40B4-BE49-F238E27FC236}">
                <a16:creationId xmlns:a16="http://schemas.microsoft.com/office/drawing/2014/main" id="{9236852B-1E75-425D-862B-40DDE0016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2109984"/>
            <a:ext cx="11053580" cy="449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8960321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>
            <a:extLst>
              <a:ext uri="{FF2B5EF4-FFF2-40B4-BE49-F238E27FC236}">
                <a16:creationId xmlns:a16="http://schemas.microsoft.com/office/drawing/2014/main" id="{9236852B-1E75-425D-862B-40DDE0016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3142132"/>
            <a:ext cx="11053580" cy="3465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048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1446460"/>
            <a:ext cx="11053580" cy="10321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" name="Nadpis 9">
            <a:extLst>
              <a:ext uri="{FF2B5EF4-FFF2-40B4-BE49-F238E27FC236}">
                <a16:creationId xmlns:a16="http://schemas.microsoft.com/office/drawing/2014/main" id="{A40CA578-DB87-457E-8398-898FFF496C4B}"/>
              </a:ext>
            </a:extLst>
          </p:cNvPr>
          <p:cNvSpPr txBox="1">
            <a:spLocks/>
          </p:cNvSpPr>
          <p:nvPr userDrawn="1"/>
        </p:nvSpPr>
        <p:spPr>
          <a:xfrm>
            <a:off x="527313" y="2478608"/>
            <a:ext cx="11053580" cy="66352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048">
                <a:solidFill>
                  <a:schemeClr val="accent1"/>
                </a:solidFill>
              </a:rPr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470532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mmr_cr_rgb.emf">
            <a:extLst>
              <a:ext uri="{FF2B5EF4-FFF2-40B4-BE49-F238E27FC236}">
                <a16:creationId xmlns:a16="http://schemas.microsoft.com/office/drawing/2014/main" id="{CD0D8852-358E-4301-B2CD-3AD03D2B5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27313" y="1520185"/>
            <a:ext cx="11053580" cy="50870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28521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mr_cr_rgb.emf">
            <a:extLst>
              <a:ext uri="{FF2B5EF4-FFF2-40B4-BE49-F238E27FC236}">
                <a16:creationId xmlns:a16="http://schemas.microsoft.com/office/drawing/2014/main" id="{752F7945-D924-4C38-A8A5-FC9A797ED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35317" y="1299011"/>
            <a:ext cx="115197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776717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589" y="1086952"/>
            <a:ext cx="10988303" cy="1842917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67">
                <a:solidFill>
                  <a:srgbClr val="004B8D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" y="5945195"/>
            <a:ext cx="2264539" cy="8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67" y="372354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96037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304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 txBox="1">
            <a:spLocks/>
          </p:cNvSpPr>
          <p:nvPr userDrawn="1"/>
        </p:nvSpPr>
        <p:spPr>
          <a:xfrm>
            <a:off x="10991113" y="6498750"/>
            <a:ext cx="589779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38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číslo snímku 4"/>
          <p:cNvSpPr txBox="1">
            <a:spLocks/>
          </p:cNvSpPr>
          <p:nvPr userDrawn="1"/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638" smtClean="0"/>
              <a:pPr/>
              <a:t>‹#›</a:t>
            </a:fld>
            <a:endParaRPr lang="cs-CZ" sz="1638"/>
          </a:p>
        </p:txBody>
      </p:sp>
    </p:spTree>
    <p:extLst>
      <p:ext uri="{BB962C8B-B14F-4D97-AF65-F5344CB8AC3E}">
        <p14:creationId xmlns:p14="http://schemas.microsoft.com/office/powerpoint/2010/main" val="12264226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rgbClr val="B9E0F7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646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44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marL="0" marR="0" lvl="0" indent="0" algn="ctr" defTabSz="93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36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29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72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" y="5945195"/>
            <a:ext cx="2264539" cy="8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67" y="372354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5871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9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505"/>
            </a:lvl1pPr>
          </a:lstStyle>
          <a:p>
            <a:r>
              <a:rPr lang="cs-CZ" sz="3686" b="1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869153"/>
            <a:ext cx="10514231" cy="40991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7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305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1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63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73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9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>
              <a:defRPr sz="3276"/>
            </a:lvl1pPr>
            <a:lvl2pPr>
              <a:defRPr sz="2867"/>
            </a:lvl2pPr>
            <a:lvl3pPr>
              <a:defRPr sz="2457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14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heme" Target="../theme/theme11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34.wmf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33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21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31.emf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0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1.emf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5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7.wmf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6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5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7.wmf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6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0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  <p:sldLayoutId id="2147484255" r:id="rId7"/>
  </p:sldLayoutIdLst>
  <p:txStyles>
    <p:titleStyle>
      <a:lvl1pPr algn="ctr" defTabSz="122950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53" y="1888657"/>
            <a:ext cx="7487792" cy="5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pic>
        <p:nvPicPr>
          <p:cNvPr id="2053" name="Obrázek 6" descr="opt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663" y="6312860"/>
            <a:ext cx="1113222" cy="4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ázek 7" descr="e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9162" y="6312860"/>
            <a:ext cx="3039138" cy="4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ázek 11" descr="mmr_cr_rgb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391" y="708653"/>
            <a:ext cx="1919567" cy="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5pPr>
      <a:lvl6pPr marL="468081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6pPr>
      <a:lvl7pPr marL="936163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7pPr>
      <a:lvl8pPr marL="1404244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8pPr>
      <a:lvl9pPr marL="1872325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9pPr>
    </p:titleStyle>
    <p:bodyStyle>
      <a:lvl1pPr marL="351061" indent="-3510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9" descr="podtisk_modry.emf">
            <a:extLst>
              <a:ext uri="{FF2B5EF4-FFF2-40B4-BE49-F238E27FC236}">
                <a16:creationId xmlns:a16="http://schemas.microsoft.com/office/drawing/2014/main" id="{7FB28F2C-5391-494E-AD18-F00FCD7A7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2036564"/>
            <a:ext cx="10543861" cy="498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65083AB-9C16-4B79-A7C4-75CF8F62E6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0CC28AD-7589-4AC9-9AD3-2911A8973744}"/>
              </a:ext>
            </a:extLst>
          </p:cNvPr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5949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5pPr>
      <a:lvl6pPr marL="468081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6pPr>
      <a:lvl7pPr marL="936163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7pPr>
      <a:lvl8pPr marL="1404244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8pPr>
      <a:lvl9pPr marL="1872325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9pPr>
    </p:titleStyle>
    <p:bodyStyle>
      <a:lvl1pPr marL="351061" indent="-3510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12190412" cy="6246221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8583" rIns="0" bIns="0"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363247" y="6246222"/>
            <a:ext cx="2731959" cy="775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21">
                <a:solidFill>
                  <a:srgbClr val="004B8D"/>
                </a:solidFill>
              </a:rPr>
              <a:t>Mgr.</a:t>
            </a:r>
            <a:r>
              <a:rPr lang="cs-CZ" sz="921" baseline="0">
                <a:solidFill>
                  <a:srgbClr val="004B8D"/>
                </a:solidFill>
              </a:rPr>
              <a:t> Klára Slanařová</a:t>
            </a:r>
          </a:p>
          <a:p>
            <a:r>
              <a:rPr lang="cs-CZ" sz="921" baseline="0">
                <a:solidFill>
                  <a:srgbClr val="004B8D"/>
                </a:solidFill>
              </a:rPr>
              <a:t>Národní RIS3 manažerka</a:t>
            </a:r>
          </a:p>
          <a:p>
            <a:r>
              <a:rPr lang="cs-CZ" sz="921" baseline="0" err="1">
                <a:solidFill>
                  <a:srgbClr val="004B8D"/>
                </a:solidFill>
              </a:rPr>
              <a:t>slanarova</a:t>
            </a:r>
            <a:r>
              <a:rPr lang="en-US" sz="921" baseline="0">
                <a:solidFill>
                  <a:srgbClr val="004B8D"/>
                </a:solidFill>
              </a:rPr>
              <a:t>@mpo.cz</a:t>
            </a:r>
            <a:endParaRPr lang="cs-CZ" sz="921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2590" y="6246222"/>
            <a:ext cx="2501574" cy="775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21">
                <a:solidFill>
                  <a:srgbClr val="004B8D"/>
                </a:solidFill>
              </a:rPr>
              <a:t>Národní stálá konference</a:t>
            </a:r>
            <a:r>
              <a:rPr lang="cs-CZ" sz="921" baseline="0">
                <a:solidFill>
                  <a:srgbClr val="004B8D"/>
                </a:solidFill>
              </a:rPr>
              <a:t> – RIS3</a:t>
            </a:r>
            <a:r>
              <a:rPr lang="cs-CZ" sz="921">
                <a:solidFill>
                  <a:srgbClr val="004B8D"/>
                </a:solidFill>
              </a:rPr>
              <a:t> – 28.2.2019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10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10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091" y="811346"/>
            <a:ext cx="10514231" cy="9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091" y="1869153"/>
            <a:ext cx="10514231" cy="42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936163" rtl="0" eaLnBrk="1" latinLnBrk="0" hangingPunct="1">
        <a:lnSpc>
          <a:spcPct val="90000"/>
        </a:lnSpc>
        <a:spcBef>
          <a:spcPct val="0"/>
        </a:spcBef>
        <a:buNone/>
        <a:defRPr sz="3686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4041" indent="-234041" algn="l" defTabSz="93616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212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3" y="2036260"/>
            <a:ext cx="10543354" cy="4985254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12190413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176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7" y="2036263"/>
            <a:ext cx="9839131" cy="4985253"/>
          </a:xfrm>
          <a:prstGeom prst="rect">
            <a:avLst/>
          </a:prstGeom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3"/>
            <a:ext cx="12190413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49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6866"/>
            <a:ext cx="12190413" cy="147449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49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1974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</p:sldLayoutIdLst>
  <p:txStyles>
    <p:titleStyle>
      <a:lvl1pPr algn="ctr" defTabSz="1123432" rtl="0" eaLnBrk="1" latinLnBrk="0" hangingPunct="1">
        <a:spcBef>
          <a:spcPct val="0"/>
        </a:spcBef>
        <a:buNone/>
        <a:defRPr sz="54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87" indent="-421287" algn="l" defTabSz="1123432" rtl="0" eaLnBrk="1" latinLnBrk="0" hangingPunct="1">
        <a:spcBef>
          <a:spcPct val="20000"/>
        </a:spcBef>
        <a:buFont typeface="Arial" pitchFamily="34" charset="0"/>
        <a:buChar char="•"/>
        <a:defRPr sz="3932" kern="1200">
          <a:solidFill>
            <a:schemeClr val="tx1"/>
          </a:solidFill>
          <a:latin typeface="+mn-lt"/>
          <a:ea typeface="+mn-ea"/>
          <a:cs typeface="+mn-cs"/>
        </a:defRPr>
      </a:lvl1pPr>
      <a:lvl2pPr marL="912788" indent="-351072" algn="l" defTabSz="1123432" rtl="0" eaLnBrk="1" latinLnBrk="0" hangingPunct="1">
        <a:spcBef>
          <a:spcPct val="20000"/>
        </a:spcBef>
        <a:buFont typeface="Arial" pitchFamily="34" charset="0"/>
        <a:buChar char="–"/>
        <a:defRPr sz="3440" kern="1200">
          <a:solidFill>
            <a:schemeClr val="tx1"/>
          </a:solidFill>
          <a:latin typeface="+mn-lt"/>
          <a:ea typeface="+mn-ea"/>
          <a:cs typeface="+mn-cs"/>
        </a:defRPr>
      </a:lvl2pPr>
      <a:lvl3pPr marL="1404290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3pPr>
      <a:lvl4pPr marL="1966006" indent="-280858" algn="l" defTabSz="1123432" rtl="0" eaLnBrk="1" latinLnBrk="0" hangingPunct="1">
        <a:spcBef>
          <a:spcPct val="20000"/>
        </a:spcBef>
        <a:buFont typeface="Arial" pitchFamily="34" charset="0"/>
        <a:buChar char="–"/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527722" indent="-280858" algn="l" defTabSz="1123432" rtl="0" eaLnBrk="1" latinLnBrk="0" hangingPunct="1">
        <a:spcBef>
          <a:spcPct val="20000"/>
        </a:spcBef>
        <a:buFont typeface="Arial" pitchFamily="34" charset="0"/>
        <a:buChar char="»"/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089438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651153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212869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774585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1pPr>
      <a:lvl2pPr marL="561716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2pPr>
      <a:lvl3pPr marL="1123432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3pPr>
      <a:lvl4pPr marL="1685148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4pPr>
      <a:lvl5pPr marL="2246864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5pPr>
      <a:lvl6pPr marL="2808580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6pPr>
      <a:lvl7pPr marL="3370296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7pPr>
      <a:lvl8pPr marL="3932011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8pPr>
      <a:lvl9pPr marL="4493727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9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74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105750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0413" cy="110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79938" y="0"/>
            <a:ext cx="11230538" cy="110575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9907" y="1842917"/>
            <a:ext cx="10750600" cy="442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9906" y="6671359"/>
            <a:ext cx="1487806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5707" y="6671359"/>
            <a:ext cx="9214800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18500" y="6671359"/>
            <a:ext cx="623919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75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892509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422250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36163" rtl="0" eaLnBrk="1" latinLnBrk="0" hangingPunct="1">
        <a:lnSpc>
          <a:spcPct val="100000"/>
        </a:lnSpc>
        <a:spcBef>
          <a:spcPct val="0"/>
        </a:spcBef>
        <a:buNone/>
        <a:defRPr sz="3276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42282" indent="-442282" algn="l" defTabSz="936163" rtl="0" eaLnBrk="1" latinLnBrk="0" hangingPunct="1">
        <a:lnSpc>
          <a:spcPts val="2949"/>
        </a:lnSpc>
        <a:spcBef>
          <a:spcPts val="614"/>
        </a:spcBef>
        <a:spcAft>
          <a:spcPts val="614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5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1851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2pPr>
      <a:lvl3pPr marL="939848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3pPr>
      <a:lvl4pPr marL="1197846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48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55844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5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0" y="0"/>
            <a:ext cx="12190413" cy="7021513"/>
            <a:chOff x="0" y="0"/>
            <a:chExt cx="9144000" cy="6858000"/>
          </a:xfrm>
        </p:grpSpPr>
        <p:sp>
          <p:nvSpPr>
            <p:cNvPr id="4" name="Obdélník 3"/>
            <p:cNvSpPr/>
            <p:nvPr userDrawn="1"/>
          </p:nvSpPr>
          <p:spPr>
            <a:xfrm>
              <a:off x="4851400" y="2158980"/>
              <a:ext cx="4292600" cy="469902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57"/>
            </a:p>
          </p:txBody>
        </p:sp>
        <p:sp>
          <p:nvSpPr>
            <p:cNvPr id="7" name="Obdélník 6"/>
            <p:cNvSpPr/>
            <p:nvPr userDrawn="1"/>
          </p:nvSpPr>
          <p:spPr>
            <a:xfrm>
              <a:off x="0" y="0"/>
              <a:ext cx="9143999" cy="584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0" rIns="0" bIns="0" rtlCol="0" anchor="ctr"/>
            <a:lstStyle/>
            <a:p>
              <a:pPr algn="ctr"/>
              <a:endParaRPr lang="cs-CZ" sz="2457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3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92589" y="6199073"/>
            <a:ext cx="250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4" y="6209301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4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4204" r:id="rId9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17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091" y="811346"/>
            <a:ext cx="10514231" cy="9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091" y="1869153"/>
            <a:ext cx="10514231" cy="42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</p:sldLayoutIdLst>
  <p:txStyles>
    <p:titleStyle>
      <a:lvl1pPr algn="l" defTabSz="936163" rtl="0" eaLnBrk="1" latinLnBrk="0" hangingPunct="1">
        <a:lnSpc>
          <a:spcPct val="90000"/>
        </a:lnSpc>
        <a:spcBef>
          <a:spcPct val="0"/>
        </a:spcBef>
        <a:buNone/>
        <a:defRPr sz="3686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4041" indent="-234041" algn="l" defTabSz="93616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212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3718632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58729" y="6202337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0" y="0"/>
            <a:ext cx="12190413" cy="7021513"/>
            <a:chOff x="0" y="0"/>
            <a:chExt cx="9144000" cy="6858000"/>
          </a:xfrm>
        </p:grpSpPr>
        <p:sp>
          <p:nvSpPr>
            <p:cNvPr id="4" name="Obdélník 3"/>
            <p:cNvSpPr/>
            <p:nvPr userDrawn="1"/>
          </p:nvSpPr>
          <p:spPr>
            <a:xfrm>
              <a:off x="4851400" y="2158980"/>
              <a:ext cx="4292600" cy="469902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Obdélník 6"/>
            <p:cNvSpPr/>
            <p:nvPr userDrawn="1"/>
          </p:nvSpPr>
          <p:spPr>
            <a:xfrm>
              <a:off x="0" y="0"/>
              <a:ext cx="9143999" cy="584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0" rIns="0" bIns="0" rtlCol="0" anchor="ctr"/>
            <a:lstStyle/>
            <a:p>
              <a:pPr algn="ctr"/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91" y="1023932"/>
            <a:ext cx="10988302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10" y="6192584"/>
            <a:ext cx="1657135" cy="5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defTabSz="914309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27" indent="-360327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653" indent="-360327" algn="l" defTabSz="914309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043" indent="-352390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4956" indent="-361914" algn="l" defTabSz="914309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283" indent="-360327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17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091" y="811051"/>
            <a:ext cx="10514231" cy="9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091" y="1869153"/>
            <a:ext cx="10514231" cy="42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B11DE-D270-4AD4-B251-6BAA8F709F4A}" type="datetimeFigureOut">
              <a:rPr lang="cs-CZ"/>
              <a:pPr>
                <a:defRPr/>
              </a:pPr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EB474-331A-4384-A71C-E00CE84667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3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95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</p:sldLayoutIdLst>
  <p:txStyles>
    <p:titleStyle>
      <a:lvl1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67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53183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521264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89346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57427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34041" indent="-234041" algn="l" rtl="0" eaLnBrk="1" fontAlgn="base" hangingPunct="1">
        <a:lnSpc>
          <a:spcPct val="90000"/>
        </a:lnSpc>
        <a:spcBef>
          <a:spcPts val="1024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02122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091" y="570920"/>
            <a:ext cx="10514231" cy="9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091" y="1712332"/>
            <a:ext cx="10514231" cy="41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Calibri</a:t>
            </a:r>
            <a:r>
              <a:rPr lang="cs-CZ"/>
              <a:t> / </a:t>
            </a:r>
            <a:r>
              <a:rPr lang="cs-CZ" err="1"/>
              <a:t>Calibri</a:t>
            </a:r>
            <a:r>
              <a:rPr lang="cs-CZ"/>
              <a:t> </a:t>
            </a:r>
            <a:r>
              <a:rPr lang="cs-CZ" err="1"/>
              <a:t>Light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5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29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5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29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0413" cy="3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</p:sldLayoutIdLst>
  <p:hf hdr="0" ftr="0" dt="0"/>
  <p:txStyles>
    <p:titleStyle>
      <a:lvl1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67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53183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521264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89346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57427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86908" indent="-186908" algn="l" rtl="0" eaLnBrk="1" fontAlgn="base" hangingPunct="1">
        <a:lnSpc>
          <a:spcPct val="100000"/>
        </a:lnSpc>
        <a:spcBef>
          <a:spcPts val="1024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02122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zezulkov&#225;@mmr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2526" y="2978371"/>
            <a:ext cx="9884791" cy="1187010"/>
          </a:xfrm>
        </p:spPr>
        <p:txBody>
          <a:bodyPr>
            <a:noAutofit/>
          </a:bodyPr>
          <a:lstStyle/>
          <a:p>
            <a:r>
              <a:rPr lang="cs-CZ" dirty="0"/>
              <a:t>Národní plán obnovy – komponenty MMR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997935" y="4947789"/>
            <a:ext cx="10523798" cy="708454"/>
          </a:xfrm>
        </p:spPr>
        <p:txBody>
          <a:bodyPr lIns="90000" tIns="45720" rIns="144000" bIns="45720" anchor="t">
            <a:noAutofit/>
          </a:bodyPr>
          <a:lstStyle/>
          <a:p>
            <a:pPr marL="461010" indent="-461010"/>
            <a:r>
              <a:rPr lang="cs-CZ" sz="2200" dirty="0"/>
              <a:t>Setkání lídrů českého stavebnictví, 30. června 2021</a:t>
            </a:r>
          </a:p>
          <a:p>
            <a:pPr marL="461010" indent="-461010"/>
            <a:endParaRPr lang="cs-CZ" dirty="0">
              <a:cs typeface="Calibri"/>
            </a:endParaRPr>
          </a:p>
          <a:p>
            <a:pPr marL="461010" indent="-461010"/>
            <a:endParaRPr lang="cs-CZ" dirty="0">
              <a:cs typeface="Calibri"/>
            </a:endParaRPr>
          </a:p>
          <a:p>
            <a:pPr marL="461010" indent="-461010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25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A0DDA-DAF2-438D-B88B-F9AED6F7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cs-CZ">
                <a:cs typeface="Calibri"/>
              </a:rPr>
              <a:t> NPO </a:t>
            </a: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>
                <a:cs typeface="Calibri"/>
              </a:rPr>
              <a:t> územní dimenze a relevance pro obce a kraje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31599-0840-4583-B617-F9766A7F9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87" y="1474861"/>
            <a:ext cx="11574755" cy="4766741"/>
          </a:xfrm>
        </p:spPr>
        <p:txBody>
          <a:bodyPr lIns="91440" tIns="45720" rIns="91440" bIns="45720" anchor="t"/>
          <a:lstStyle/>
          <a:p>
            <a:pPr marL="461010" indent="-461010"/>
            <a:r>
              <a:rPr lang="cs-CZ" sz="2400">
                <a:cs typeface="Calibri"/>
              </a:rPr>
              <a:t>NPO obsahuje celkem 27 komponent </a:t>
            </a:r>
          </a:p>
          <a:p>
            <a:pPr marL="461010" indent="-461010"/>
            <a:r>
              <a:rPr lang="cs-CZ" sz="2400">
                <a:cs typeface="Calibri"/>
              </a:rPr>
              <a:t>Komponenty ze strany MMR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sz="2400">
                <a:cs typeface="Calibri"/>
              </a:rPr>
              <a:t>ORP vyhodnoceny (posouzení finálního stavu) z pohledu </a:t>
            </a:r>
          </a:p>
          <a:p>
            <a:pPr marL="998855" lvl="1" indent="-384175"/>
            <a:r>
              <a:rPr lang="cs-CZ" sz="2000">
                <a:cs typeface="Calibri"/>
              </a:rPr>
              <a:t>Územní dimenze </a:t>
            </a:r>
          </a:p>
          <a:p>
            <a:pPr marL="998855" lvl="1" indent="-384175"/>
            <a:r>
              <a:rPr lang="cs-CZ" sz="2000">
                <a:cs typeface="Calibri"/>
              </a:rPr>
              <a:t>Relevance pro obce a kraje</a:t>
            </a:r>
          </a:p>
          <a:p>
            <a:pPr marL="614680" lvl="1" indent="0">
              <a:buNone/>
            </a:pPr>
            <a:endParaRPr lang="cs-CZ">
              <a:cs typeface="Calibri"/>
            </a:endParaRPr>
          </a:p>
          <a:p>
            <a:pPr marL="0" indent="0">
              <a:buNone/>
            </a:pPr>
            <a:endParaRPr lang="cs-CZ" sz="2400" b="1">
              <a:cs typeface="Calibri"/>
            </a:endParaRPr>
          </a:p>
          <a:p>
            <a:pPr marL="2151380" lvl="3" indent="-307340"/>
            <a:endParaRPr lang="cs-CZ" sz="1900">
              <a:cs typeface="Calibri"/>
            </a:endParaRPr>
          </a:p>
          <a:p>
            <a:pPr marL="0" indent="0">
              <a:buNone/>
            </a:pPr>
            <a:endParaRPr lang="cs-CZ" sz="2000">
              <a:cs typeface="Calibri"/>
            </a:endParaRPr>
          </a:p>
          <a:p>
            <a:pPr marL="461010" indent="-461010"/>
            <a:endParaRPr lang="cs-CZ" sz="2400">
              <a:cs typeface="Calibri"/>
            </a:endParaRPr>
          </a:p>
          <a:p>
            <a:pPr marL="461010" indent="-461010"/>
            <a:endParaRPr lang="cs-CZ" sz="2400">
              <a:cs typeface="Calibri"/>
            </a:endParaRPr>
          </a:p>
          <a:p>
            <a:pPr marL="461010" indent="-461010"/>
            <a:endParaRPr lang="cs-CZ" sz="2400">
              <a:cs typeface="Calibri"/>
            </a:endParaRPr>
          </a:p>
          <a:p>
            <a:pPr marL="461010" indent="-461010"/>
            <a:endParaRPr lang="cs-CZ" sz="2400">
              <a:cs typeface="Calibri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0CCC3F4-CD3C-4D36-85B6-B0063AFE3D90}"/>
              </a:ext>
            </a:extLst>
          </p:cNvPr>
          <p:cNvGraphicFramePr>
            <a:graphicFrameLocks noGrp="1"/>
          </p:cNvGraphicFramePr>
          <p:nvPr/>
        </p:nvGraphicFramePr>
        <p:xfrm>
          <a:off x="630754" y="3379117"/>
          <a:ext cx="10514052" cy="233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513">
                  <a:extLst>
                    <a:ext uri="{9D8B030D-6E8A-4147-A177-3AD203B41FA5}">
                      <a16:colId xmlns:a16="http://schemas.microsoft.com/office/drawing/2014/main" val="2436393727"/>
                    </a:ext>
                  </a:extLst>
                </a:gridCol>
                <a:gridCol w="2628513">
                  <a:extLst>
                    <a:ext uri="{9D8B030D-6E8A-4147-A177-3AD203B41FA5}">
                      <a16:colId xmlns:a16="http://schemas.microsoft.com/office/drawing/2014/main" val="4116921964"/>
                    </a:ext>
                  </a:extLst>
                </a:gridCol>
                <a:gridCol w="2628513">
                  <a:extLst>
                    <a:ext uri="{9D8B030D-6E8A-4147-A177-3AD203B41FA5}">
                      <a16:colId xmlns:a16="http://schemas.microsoft.com/office/drawing/2014/main" val="3084888836"/>
                    </a:ext>
                  </a:extLst>
                </a:gridCol>
                <a:gridCol w="2628513">
                  <a:extLst>
                    <a:ext uri="{9D8B030D-6E8A-4147-A177-3AD203B41FA5}">
                      <a16:colId xmlns:a16="http://schemas.microsoft.com/office/drawing/2014/main" val="3347748935"/>
                    </a:ext>
                  </a:extLst>
                </a:gridCol>
              </a:tblGrid>
              <a:tr h="662257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Částečně 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9675879"/>
                  </a:ext>
                </a:extLst>
              </a:tr>
              <a:tr h="662257"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Územní dimenze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 komponent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 komponent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7 komponent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338736"/>
                  </a:ext>
                </a:extLst>
              </a:tr>
              <a:tr h="1011781"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Relevance pro obce a</a:t>
                      </a:r>
                      <a:r>
                        <a:rPr lang="cs-CZ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2000"/>
                        <a:t>kraje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15 komponent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7 komponent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5 komponent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03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71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Komponenty v gesci MMR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09600" y="1433028"/>
          <a:ext cx="10971213" cy="484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607899F-A6E8-4DAB-96A5-7A0C5A42754B}"/>
              </a:ext>
            </a:extLst>
          </p:cNvPr>
          <p:cNvSpPr txBox="1"/>
          <p:nvPr/>
        </p:nvSpPr>
        <p:spPr>
          <a:xfrm>
            <a:off x="4405746" y="5976315"/>
            <a:ext cx="13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RSK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E50980-B0EC-4529-81D2-CD4DE1DA7A91}"/>
              </a:ext>
            </a:extLst>
          </p:cNvPr>
          <p:cNvSpPr txBox="1"/>
          <p:nvPr/>
        </p:nvSpPr>
        <p:spPr>
          <a:xfrm>
            <a:off x="7115695" y="5976314"/>
            <a:ext cx="13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RSK</a:t>
            </a:r>
          </a:p>
        </p:txBody>
      </p:sp>
    </p:spTree>
    <p:extLst>
      <p:ext uri="{BB962C8B-B14F-4D97-AF65-F5344CB8AC3E}">
        <p14:creationId xmlns:p14="http://schemas.microsoft.com/office/powerpoint/2010/main" val="152209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0534C-459C-465F-80D3-943E419D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0"/>
            <a:ext cx="10971372" cy="1226372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cs-CZ" sz="3200">
                <a:ea typeface="+mj-lt"/>
                <a:cs typeface="+mj-lt"/>
              </a:rPr>
              <a:t>Aktivita 1.4.1.6.: Demonstrativní projekty rozvoje aplikací</a:t>
            </a:r>
            <a:br>
              <a:rPr lang="cs-CZ" sz="3200">
                <a:ea typeface="+mj-lt"/>
                <a:cs typeface="+mj-lt"/>
              </a:rPr>
            </a:br>
            <a:r>
              <a:rPr lang="cs-CZ" sz="3200">
                <a:ea typeface="+mj-lt"/>
                <a:cs typeface="+mj-lt"/>
              </a:rPr>
              <a:t>pro města a průmyslové oblasti (např. 5G)</a:t>
            </a:r>
            <a:endParaRPr lang="cs-CZ" sz="400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71A53E-CEEA-40C9-BCD3-51C7B846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657696"/>
            <a:ext cx="11227831" cy="4300332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cs-CZ" sz="2200" b="1" dirty="0">
                <a:ea typeface="+mn-lt"/>
                <a:cs typeface="+mn-lt"/>
              </a:rPr>
              <a:t>Cílem investice je kapitálová podpora vývoje a nasazování aplikací sítí 5G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cs-CZ" sz="2200" b="1" dirty="0">
                <a:ea typeface="+mn-lt"/>
                <a:cs typeface="+mn-lt"/>
              </a:rPr>
              <a:t>Podpora se soustředí na města, obce a regiony a rovněž na Průmysl 4.0.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cs-CZ" sz="2200" b="1" dirty="0">
                <a:ea typeface="+mn-lt"/>
                <a:cs typeface="+mn-lt"/>
              </a:rPr>
              <a:t>Vertikála Smart City (Smart </a:t>
            </a:r>
            <a:r>
              <a:rPr lang="cs-CZ" sz="2200" b="1" dirty="0" err="1">
                <a:ea typeface="+mn-lt"/>
                <a:cs typeface="+mn-lt"/>
              </a:rPr>
              <a:t>Village</a:t>
            </a:r>
            <a:r>
              <a:rPr lang="cs-CZ" sz="2200" b="1" dirty="0">
                <a:ea typeface="+mn-lt"/>
                <a:cs typeface="+mn-lt"/>
              </a:rPr>
              <a:t>/Region) </a:t>
            </a:r>
            <a:endParaRPr lang="en-US" sz="2200" b="1" dirty="0">
              <a:ea typeface="+mn-lt"/>
              <a:cs typeface="+mn-lt"/>
            </a:endParaRPr>
          </a:p>
          <a:p>
            <a:pPr marL="998855" lvl="1" indent="-384175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cs-CZ" sz="2000" dirty="0">
                <a:ea typeface="+mn-lt"/>
                <a:cs typeface="+mn-lt"/>
              </a:rPr>
              <a:t>Aplikace 5G v oblastech dopravních systémů, osvětlení, zvyšování bezpečnosti občanů, monitorování ovzduší, hospodaření s vodou, monitorování lesů atd.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cs-CZ" sz="2200" b="1" dirty="0">
                <a:ea typeface="+mn-lt"/>
                <a:cs typeface="+mn-lt"/>
              </a:rPr>
              <a:t>Vertikála Průmysl 4.0.</a:t>
            </a:r>
            <a:endParaRPr lang="en-US" sz="2200" b="1" dirty="0">
              <a:ea typeface="+mn-lt"/>
              <a:cs typeface="+mn-lt"/>
            </a:endParaRPr>
          </a:p>
          <a:p>
            <a:pPr marL="998855" lvl="1" indent="-384175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cs-CZ" sz="2200" dirty="0">
                <a:ea typeface="+mn-lt"/>
                <a:cs typeface="+mn-lt"/>
              </a:rPr>
              <a:t>Digitalizované výrobní linky, robotizované systémy, komunikace D2D, 5G připojení atd.</a:t>
            </a:r>
            <a:endParaRPr lang="en-US" sz="2200" dirty="0"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ts val="500"/>
              </a:spcBef>
            </a:pPr>
            <a:r>
              <a:rPr lang="cs-CZ" sz="2200" b="1" dirty="0">
                <a:ea typeface="+mn-lt"/>
                <a:cs typeface="+mn-lt"/>
              </a:rPr>
              <a:t>Financování z NPO ve výši 1 100 mil. Kč</a:t>
            </a:r>
            <a:endParaRPr lang="en-US" sz="2200" b="1" dirty="0">
              <a:ea typeface="+mn-lt"/>
              <a:cs typeface="+mn-lt"/>
            </a:endParaRPr>
          </a:p>
          <a:p>
            <a:pPr marL="998855" lvl="1" indent="-384175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cs-CZ" sz="2000" dirty="0">
                <a:ea typeface="+mn-lt"/>
                <a:cs typeface="+mn-lt"/>
              </a:rPr>
              <a:t>V roce 2021 a 2022 by měla první podpora směřovat na města zapojená do projektu 5G pro 5 měst</a:t>
            </a:r>
          </a:p>
          <a:p>
            <a:pPr marL="998855" lvl="1" indent="-384175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cs-CZ" sz="2000" dirty="0">
                <a:ea typeface="+mn-lt"/>
                <a:cs typeface="+mn-lt"/>
              </a:rPr>
              <a:t>Nejpozději od roku 2023 předpokládáme směřování hlavní části podpory do dalších měst, obcí 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a regionů a pro oblast průmyslu</a:t>
            </a:r>
          </a:p>
          <a:p>
            <a:pPr marL="461010" indent="-461010"/>
            <a:endParaRPr lang="cs-CZ" sz="1800">
              <a:cs typeface="Calibri"/>
            </a:endParaRPr>
          </a:p>
          <a:p>
            <a:pPr marL="461010" indent="-461010"/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18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2.8 Regenerace území se starou stavební zátěží (brownfieldů)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96133" y="2717112"/>
            <a:ext cx="2423222" cy="2365960"/>
            <a:chOff x="370778" y="2835338"/>
            <a:chExt cx="2423222" cy="2365960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11B4EC32-A295-4C08-9010-CB1C8EED9E23}"/>
                </a:ext>
              </a:extLst>
            </p:cNvPr>
            <p:cNvSpPr/>
            <p:nvPr/>
          </p:nvSpPr>
          <p:spPr>
            <a:xfrm>
              <a:off x="370778" y="2835338"/>
              <a:ext cx="2423222" cy="2365960"/>
            </a:xfrm>
            <a:prstGeom prst="ellipse">
              <a:avLst/>
            </a:prstGeom>
            <a:solidFill>
              <a:srgbClr val="034EA2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8804903-FA37-4B18-BFC5-2C593CC62229}"/>
                </a:ext>
              </a:extLst>
            </p:cNvPr>
            <p:cNvSpPr txBox="1"/>
            <p:nvPr/>
          </p:nvSpPr>
          <p:spPr>
            <a:xfrm>
              <a:off x="578169" y="3489879"/>
              <a:ext cx="200844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cs-CZ" sz="3600" b="1">
                  <a:solidFill>
                    <a:schemeClr val="bg1"/>
                  </a:solidFill>
                  <a:latin typeface="+mj-lt"/>
                </a:rPr>
                <a:t>3,3 mld. Kč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005752" y="1560009"/>
            <a:ext cx="7832238" cy="4823615"/>
            <a:chOff x="3005752" y="1560009"/>
            <a:chExt cx="7620001" cy="4823615"/>
          </a:xfrm>
        </p:grpSpPr>
        <p:graphicFrame>
          <p:nvGraphicFramePr>
            <p:cNvPr id="3" name="Diagram 2"/>
            <p:cNvGraphicFramePr/>
            <p:nvPr/>
          </p:nvGraphicFramePr>
          <p:xfrm>
            <a:off x="3005752" y="1560009"/>
            <a:ext cx="7620001" cy="48236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3073103" y="2123007"/>
              <a:ext cx="1069908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cs-CZ"/>
                <a:t>2 000 </a:t>
              </a:r>
            </a:p>
            <a:p>
              <a:r>
                <a:rPr lang="cs-CZ"/>
                <a:t> mil. Kč</a:t>
              </a:r>
              <a:endParaRPr lang="cs-CZ">
                <a:cs typeface="Calibri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425378" y="3513467"/>
              <a:ext cx="1069908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cs-CZ"/>
                <a:t>800 </a:t>
              </a:r>
            </a:p>
            <a:p>
              <a:r>
                <a:rPr lang="cs-CZ"/>
                <a:t> mil. Kč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059841" y="4969075"/>
              <a:ext cx="1069908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cs-CZ"/>
                <a:t>500 </a:t>
              </a:r>
            </a:p>
            <a:p>
              <a:r>
                <a:rPr lang="cs-CZ"/>
                <a:t> mil. Kč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13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30477"/>
            <a:ext cx="11147661" cy="92531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cs-CZ" sz="3200">
                <a:cs typeface="Calibri"/>
              </a:rPr>
              <a:t>4.1. Systémová podpora veřejných investic (2 490 mil. Kč)</a:t>
            </a:r>
          </a:p>
        </p:txBody>
      </p:sp>
      <p:graphicFrame>
        <p:nvGraphicFramePr>
          <p:cNvPr id="16" name="Diagram 16">
            <a:extLst>
              <a:ext uri="{FF2B5EF4-FFF2-40B4-BE49-F238E27FC236}">
                <a16:creationId xmlns:a16="http://schemas.microsoft.com/office/drawing/2014/main" id="{D1771C4D-72A0-4192-81E4-BE7B35287E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359564"/>
          <a:ext cx="11143656" cy="491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25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44CED-4B2A-41CD-84DF-19D6EAFC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351036"/>
            <a:ext cx="10971372" cy="796499"/>
          </a:xfrm>
        </p:spPr>
        <p:txBody>
          <a:bodyPr>
            <a:normAutofit fontScale="90000"/>
          </a:bodyPr>
          <a:lstStyle/>
          <a:p>
            <a:r>
              <a:rPr lang="cs-CZ" dirty="0"/>
              <a:t>1.6 Zrychlení a digitalizace stavebního řízení</a:t>
            </a:r>
            <a:br>
              <a:rPr lang="en-US" b="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92364-D384-405A-BD36-8F74F1AD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38353"/>
            <a:ext cx="11359322" cy="463387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Komponenta se dělí do následujících investic:</a:t>
            </a:r>
          </a:p>
          <a:p>
            <a:r>
              <a:rPr lang="cs-CZ" sz="2800" dirty="0"/>
              <a:t>Zavedení rekodifikace stavebního práva do praxe</a:t>
            </a:r>
          </a:p>
          <a:p>
            <a:r>
              <a:rPr lang="cs-CZ" sz="2800" dirty="0"/>
              <a:t>Vytvoření Agendového informačního systému</a:t>
            </a:r>
          </a:p>
          <a:p>
            <a:r>
              <a:rPr lang="cs-CZ" sz="2800" dirty="0"/>
              <a:t>Rozvoj a využití datového fondu veřejné správy v územním plánování </a:t>
            </a:r>
          </a:p>
          <a:p>
            <a:r>
              <a:rPr lang="cs-CZ" sz="2800" dirty="0"/>
              <a:t>Plné využití přínosů digitalizace stavebního řízení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/>
              <a:t>Důležitým milníkem pro realizaci komponenty je schválení nového stavebního zákona. Předpokládá se, že zákon bude schválen a vyhlášen v roce 2021.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83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4373" y="3351270"/>
            <a:ext cx="10081666" cy="1225574"/>
          </a:xfrm>
        </p:spPr>
        <p:txBody>
          <a:bodyPr lIns="90000" tIns="45720" rIns="91440" bIns="45720" anchor="t">
            <a:normAutofit fontScale="90000"/>
          </a:bodyPr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sz="3200" dirty="0">
                <a:cs typeface="Calibri"/>
              </a:rPr>
              <a:t> Marie Zezůlková</a:t>
            </a:r>
            <a:br>
              <a:rPr lang="cs-CZ" sz="3200" dirty="0">
                <a:cs typeface="Calibri"/>
              </a:rPr>
            </a:br>
            <a:r>
              <a:rPr lang="cs-CZ" sz="2900" dirty="0">
                <a:cs typeface="Calibri"/>
              </a:rPr>
              <a:t>ředitelka odboru regionální politiky</a:t>
            </a:r>
            <a:br>
              <a:rPr lang="cs-CZ" sz="3200" dirty="0">
                <a:cs typeface="Calibri"/>
              </a:rPr>
            </a:br>
            <a:br>
              <a:rPr lang="cs-CZ" sz="3200" dirty="0">
                <a:cs typeface="Calibri"/>
              </a:rPr>
            </a:br>
            <a:r>
              <a:rPr lang="cs-CZ" sz="2000" dirty="0">
                <a:cs typeface="Calibri"/>
                <a:hlinkClick r:id="rId3"/>
              </a:rPr>
              <a:t>marie.zezulková@mmr.cz</a:t>
            </a:r>
            <a:br>
              <a:rPr lang="cs-CZ" sz="2000" dirty="0">
                <a:cs typeface="Calibri"/>
              </a:rPr>
            </a:br>
            <a:br>
              <a:rPr lang="cs-CZ" sz="3200" dirty="0">
                <a:cs typeface="Calibri"/>
              </a:rPr>
            </a:br>
            <a:br>
              <a:rPr lang="cs-CZ" sz="3200" dirty="0">
                <a:cs typeface="Calibri"/>
              </a:rPr>
            </a:br>
            <a:br>
              <a:rPr lang="cs-CZ" sz="3200" dirty="0">
                <a:cs typeface="Calibri"/>
              </a:rPr>
            </a:br>
            <a:endParaRPr lang="cs-CZ" sz="3200" dirty="0">
              <a:cs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14887" y="475645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cs-CZ" b="1">
                <a:solidFill>
                  <a:schemeClr val="accent2"/>
                </a:solidFill>
              </a:rPr>
            </a:br>
            <a:endParaRPr lang="cs-C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841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1100" dirty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Prezentace bílá A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MR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9B56CEAE-D729-40CB-803A-1CD0CA6B854A}" vid="{F399D1D5-3202-4638-B0C1-5A0D3BEA7457}"/>
    </a:ext>
  </a:extLst>
</a:theme>
</file>

<file path=ppt/theme/theme9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c5386a-9968-46c2-b8d1-1d4deedbfacc">
      <UserInfo>
        <DisplayName>Růžičková Lenka</DisplayName>
        <AccountId>300</AccountId>
        <AccountType/>
      </UserInfo>
      <UserInfo>
        <DisplayName>Illínová Sandra</DisplayName>
        <AccountId>125</AccountId>
        <AccountType/>
      </UserInfo>
      <UserInfo>
        <DisplayName>Maroušek Jaroslav</DisplayName>
        <AccountId>356</AccountId>
        <AccountType/>
      </UserInfo>
      <UserInfo>
        <DisplayName>Daněk Miroslav</DisplayName>
        <AccountId>180</AccountId>
        <AccountType/>
      </UserInfo>
      <UserInfo>
        <DisplayName>Soukup Miloš</DisplayName>
        <AccountId>174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DBCBE060BD446A5D8A39575C8F28F" ma:contentTypeVersion="11" ma:contentTypeDescription="Create a new document." ma:contentTypeScope="" ma:versionID="d5903df6fa0d6bfb68bba88c3df694cf">
  <xsd:schema xmlns:xsd="http://www.w3.org/2001/XMLSchema" xmlns:xs="http://www.w3.org/2001/XMLSchema" xmlns:p="http://schemas.microsoft.com/office/2006/metadata/properties" xmlns:ns3="aec5386a-9968-46c2-b8d1-1d4deedbfacc" xmlns:ns4="f9892ee3-5963-4612-a4fa-687de9519b5b" targetNamespace="http://schemas.microsoft.com/office/2006/metadata/properties" ma:root="true" ma:fieldsID="59b3f7f980a788abdf17863b9456fe96" ns3:_="" ns4:_="">
    <xsd:import namespace="aec5386a-9968-46c2-b8d1-1d4deedbfacc"/>
    <xsd:import namespace="f9892ee3-5963-4612-a4fa-687de9519b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386a-9968-46c2-b8d1-1d4deedbfa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92ee3-5963-4612-a4fa-687de9519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78FBF-F6F8-44FD-B078-D48BAE4F86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C5A50D-16C2-49A5-9BCE-6252C91DAF9F}">
  <ds:schemaRefs>
    <ds:schemaRef ds:uri="aec5386a-9968-46c2-b8d1-1d4deedbfacc"/>
    <ds:schemaRef ds:uri="http://schemas.microsoft.com/office/2006/documentManagement/types"/>
    <ds:schemaRef ds:uri="http://www.w3.org/XML/1998/namespace"/>
    <ds:schemaRef ds:uri="f9892ee3-5963-4612-a4fa-687de9519b5b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4943E5-1019-4F71-9D6C-010DF783E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5386a-9968-46c2-b8d1-1d4deedbfacc"/>
    <ds:schemaRef ds:uri="f9892ee3-5963-4612-a4fa-687de9519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MMR_NOK_CZ_sir</Template>
  <TotalTime>397</TotalTime>
  <Words>766</Words>
  <Application>Microsoft Office PowerPoint</Application>
  <PresentationFormat>Vlastní</PresentationFormat>
  <Paragraphs>163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16</vt:i4>
      </vt:variant>
      <vt:variant>
        <vt:lpstr>Nadpisy snímků</vt:lpstr>
      </vt:variant>
      <vt:variant>
        <vt:i4>8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Wingdings 3</vt:lpstr>
      <vt:lpstr>Šablona final</vt:lpstr>
      <vt:lpstr>SMO_ppt_sablona</vt:lpstr>
      <vt:lpstr>1_SMO_ppt_sablona</vt:lpstr>
      <vt:lpstr>prezentace</vt:lpstr>
      <vt:lpstr>Předloha V1</vt:lpstr>
      <vt:lpstr>Vlastní návrh</vt:lpstr>
      <vt:lpstr>1_Předloha V1</vt:lpstr>
      <vt:lpstr>1_Vlastní návrh</vt:lpstr>
      <vt:lpstr>3_Vlastní návrh</vt:lpstr>
      <vt:lpstr>2_SMO_ppt_sablona</vt:lpstr>
      <vt:lpstr>4_Vlastní návrh</vt:lpstr>
      <vt:lpstr>MMR_klas</vt:lpstr>
      <vt:lpstr>Prezentace bílá A</vt:lpstr>
      <vt:lpstr>2_Vlastní návrh</vt:lpstr>
      <vt:lpstr>1_MMR_klas</vt:lpstr>
      <vt:lpstr>MMR_sir</vt:lpstr>
      <vt:lpstr>Národní plán obnovy – komponenty MMR</vt:lpstr>
      <vt:lpstr> NPO – územní dimenze a relevance pro obce a kraje </vt:lpstr>
      <vt:lpstr>Komponenty v gesci MMR</vt:lpstr>
      <vt:lpstr>Aktivita 1.4.1.6.: Demonstrativní projekty rozvoje aplikací pro města a průmyslové oblasti (např. 5G)</vt:lpstr>
      <vt:lpstr>2.8 Regenerace území se starou stavební zátěží (brownfieldů)</vt:lpstr>
      <vt:lpstr>4.1. Systémová podpora veřejných investic (2 490 mil. Kč)</vt:lpstr>
      <vt:lpstr>1.6 Zrychlení a digitalizace stavebního řízení </vt:lpstr>
      <vt:lpstr>Děkuji za pozornost  Marie Zezůlková ředitelka odboru regionální politiky  marie.zezulková@mmr.cz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stálá konference komora regionální</dc:title>
  <dc:creator>Pergl Ondřej</dc:creator>
  <cp:lastModifiedBy>Daněk Miroslav</cp:lastModifiedBy>
  <cp:revision>25</cp:revision>
  <cp:lastPrinted>2021-06-15T15:33:01Z</cp:lastPrinted>
  <dcterms:created xsi:type="dcterms:W3CDTF">2017-03-17T15:41:45Z</dcterms:created>
  <dcterms:modified xsi:type="dcterms:W3CDTF">2021-06-29T15:45:26Z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0x0101000C5DBCBE060BD446A5D8A39575C8F28F</vt:lpwstr>
  </property>
</Properties>
</file>