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66" r:id="rId3"/>
    <p:sldId id="274" r:id="rId4"/>
    <p:sldId id="270" r:id="rId5"/>
    <p:sldId id="275" r:id="rId6"/>
    <p:sldId id="285" r:id="rId7"/>
    <p:sldId id="269" r:id="rId8"/>
    <p:sldId id="279" r:id="rId9"/>
    <p:sldId id="280" r:id="rId10"/>
    <p:sldId id="292" r:id="rId11"/>
    <p:sldId id="293" r:id="rId12"/>
    <p:sldId id="294" r:id="rId13"/>
    <p:sldId id="295" r:id="rId14"/>
    <p:sldId id="296" r:id="rId15"/>
    <p:sldId id="289" r:id="rId16"/>
    <p:sldId id="290" r:id="rId17"/>
    <p:sldId id="291" r:id="rId18"/>
    <p:sldId id="267" r:id="rId19"/>
    <p:sldId id="272" r:id="rId20"/>
    <p:sldId id="273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8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740F-740F-4386-A1B3-A2A7344AFF50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F34C2-6AD5-4188-BCD6-A9C5430B45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688902" y="4240103"/>
            <a:ext cx="5486727" cy="411582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012E3-2CA7-458C-A00D-6CAAEAF480C3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662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2662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367968-B6C5-45AA-988A-954A1B0BDA09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1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012E3-2CA7-458C-A00D-6CAAEAF480C3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662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367968-B6C5-45AA-988A-954A1B0BDA09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688902" y="4240103"/>
            <a:ext cx="5486727" cy="411582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012E3-2CA7-458C-A00D-6CAAEAF480C3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2662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367968-B6C5-45AA-988A-954A1B0BDA09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xfrm>
            <a:off x="688683" y="4240781"/>
            <a:ext cx="5487041" cy="411648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xfrm>
            <a:off x="688683" y="4240781"/>
            <a:ext cx="5487041" cy="411648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D512D-2AF7-4702-A314-BAC250171D60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9330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D512D-2AF7-4702-A314-BAC250171D60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9330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012E3-2CA7-458C-A00D-6CAAEAF480C3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662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367968-B6C5-45AA-988A-954A1B0BDA09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85480" y="4343144"/>
            <a:ext cx="5487041" cy="45157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 userDrawn="1"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mtClean="0"/>
              <a:t>MINISTERSTVO PRO MÍSTNÍ ROZVOJ ČR</a:t>
            </a:r>
          </a:p>
        </p:txBody>
      </p:sp>
      <p:pic>
        <p:nvPicPr>
          <p:cNvPr id="7" name="Obrázek 5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 descr="podtisk_modry.emf"/>
          <p:cNvPicPr>
            <a:picLocks noChangeAspect="1"/>
          </p:cNvPicPr>
          <p:nvPr/>
        </p:nvPicPr>
        <p:blipFill>
          <a:blip r:embed="rId1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pic>
        <p:nvPicPr>
          <p:cNvPr id="1029" name="Obrázek 4" descr="mmr_cr_rgb.e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ejne-strategie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atabaze-strategie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atabaze-strategie.cz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atabaze-strategie.cz/kra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/>
          <p:cNvSpPr>
            <a:spLocks/>
          </p:cNvSpPr>
          <p:nvPr/>
        </p:nvSpPr>
        <p:spPr bwMode="auto">
          <a:xfrm>
            <a:off x="285720" y="2285992"/>
            <a:ext cx="86423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cs-CZ" sz="4000" b="1" dirty="0" smtClean="0">
                <a:latin typeface="Calibri" pitchFamily="34" charset="0"/>
              </a:rPr>
              <a:t>Strategické řízení</a:t>
            </a:r>
          </a:p>
          <a:p>
            <a:pPr algn="ctr"/>
            <a:endParaRPr lang="cs-CZ" sz="3600" b="1" dirty="0" smtClean="0">
              <a:latin typeface="Calibri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0060A8"/>
                </a:solidFill>
                <a:latin typeface="Calibri" pitchFamily="34" charset="0"/>
              </a:rPr>
              <a:t>Metodika přípravy veřejných strategií; Databáze strategií</a:t>
            </a:r>
          </a:p>
          <a:p>
            <a:pPr algn="ctr"/>
            <a:endParaRPr lang="cs-CZ" sz="3600" b="1" dirty="0" smtClean="0"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844" y="5300663"/>
            <a:ext cx="878687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2000" b="1" dirty="0" smtClean="0">
                <a:latin typeface="Calibri" pitchFamily="34" charset="0"/>
              </a:rPr>
              <a:t>12. </a:t>
            </a:r>
            <a:r>
              <a:rPr lang="cs-CZ" sz="2000" b="1" dirty="0">
                <a:latin typeface="Calibri" pitchFamily="34" charset="0"/>
              </a:rPr>
              <a:t>zasedání Pracovní skupiny pro udržitelný </a:t>
            </a:r>
            <a:r>
              <a:rPr lang="cs-CZ" sz="2000" b="1" dirty="0" smtClean="0">
                <a:latin typeface="Calibri" pitchFamily="34" charset="0"/>
              </a:rPr>
              <a:t>rozvoj regionů</a:t>
            </a:r>
            <a:r>
              <a:rPr lang="cs-CZ" sz="2000" b="1" dirty="0">
                <a:latin typeface="Calibri" pitchFamily="34" charset="0"/>
              </a:rPr>
              <a:t>, obcí a území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7950" y="6453188"/>
            <a:ext cx="3816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500" dirty="0" smtClean="0">
                <a:solidFill>
                  <a:schemeClr val="tx2"/>
                </a:solidFill>
                <a:latin typeface="Calibri" pitchFamily="34" charset="0"/>
              </a:rPr>
              <a:t>13. </a:t>
            </a:r>
            <a:r>
              <a:rPr lang="cs-CZ" sz="1500" dirty="0">
                <a:solidFill>
                  <a:schemeClr val="tx2"/>
                </a:solidFill>
                <a:latin typeface="Calibri" pitchFamily="34" charset="0"/>
              </a:rPr>
              <a:t>12. </a:t>
            </a:r>
            <a:r>
              <a:rPr lang="cs-CZ" sz="1500" dirty="0" smtClean="0">
                <a:solidFill>
                  <a:schemeClr val="tx2"/>
                </a:solidFill>
                <a:latin typeface="Calibri" pitchFamily="34" charset="0"/>
              </a:rPr>
              <a:t>2012 </a:t>
            </a:r>
            <a:r>
              <a:rPr lang="cs-CZ" sz="1500" dirty="0">
                <a:solidFill>
                  <a:schemeClr val="tx2"/>
                </a:solidFill>
                <a:latin typeface="Calibri" pitchFamily="34" charset="0"/>
              </a:rPr>
              <a:t>Ministerstvo pro místní rozvoj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5084763"/>
            <a:ext cx="9144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2129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" y="1145541"/>
            <a:ext cx="9288773" cy="6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Portál kraje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2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Kraj – přehledy (panel)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316310"/>
            <a:ext cx="58102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84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629"/>
            <a:ext cx="9138568" cy="65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Kraj – přehled strategií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6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9" y="1142984"/>
            <a:ext cx="8675999" cy="57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Databáze: Kraj – cíle dle témat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6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2"/>
          <p:cNvSpPr>
            <a:spLocks/>
          </p:cNvSpPr>
          <p:nvPr/>
        </p:nvSpPr>
        <p:spPr bwMode="auto">
          <a:xfrm>
            <a:off x="285720" y="2571744"/>
            <a:ext cx="86423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3600" b="1" dirty="0" smtClean="0">
                <a:solidFill>
                  <a:srgbClr val="0070C0"/>
                </a:solidFill>
                <a:latin typeface="Calibri" pitchFamily="34" charset="0"/>
              </a:rPr>
              <a:t>Další nástroje ve vztahu k přípravě programové období 2014-2020</a:t>
            </a:r>
            <a:endParaRPr lang="cs-CZ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500063" y="4572000"/>
            <a:ext cx="8143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cs-CZ" sz="14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500174"/>
            <a:ext cx="8605838" cy="50974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+mj-lt"/>
                <a:ea typeface="+mn-ea"/>
                <a:cs typeface="Arial" pitchFamily="34" charset="0"/>
              </a:rPr>
              <a:t>Registr strategických a analytických dokumentů.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latin typeface="+mj-lt"/>
                <a:cs typeface="Arial" pitchFamily="34" charset="0"/>
              </a:rPr>
              <a:t>slouží řídícím orgánům (a subdodavatelům programů) pro formulaci programů (prioritních os až opatření).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latin typeface="+mj-lt"/>
                <a:cs typeface="Arial" pitchFamily="34" charset="0"/>
              </a:rPr>
              <a:t>Členěn vždy podle jednotlivých programů, rozšířen o národní průřezové a územní dokumenty a jsou v něm konkrétně sledována níže definovaná kritéria.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latin typeface="+mj-lt"/>
                <a:cs typeface="Arial" pitchFamily="34" charset="0"/>
              </a:rPr>
              <a:t>Dílčí strategie jsou u programů sledované na úrovni:</a:t>
            </a:r>
          </a:p>
          <a:p>
            <a:pPr marL="679450" lvl="2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latin typeface="+mj-lt"/>
                <a:cs typeface="Arial" pitchFamily="34" charset="0"/>
              </a:rPr>
              <a:t>národních strategií (včetně koncepcí, plánů národních programů aj.), </a:t>
            </a:r>
          </a:p>
          <a:p>
            <a:pPr marL="679450" lvl="2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latin typeface="+mj-lt"/>
                <a:cs typeface="Arial" pitchFamily="34" charset="0"/>
              </a:rPr>
              <a:t>územních strategií (sektorové – tematicky zaměřené územní koncepce, programy aj.),</a:t>
            </a:r>
          </a:p>
          <a:p>
            <a:pPr marL="679450" lvl="2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latin typeface="+mj-lt"/>
                <a:cs typeface="Arial" pitchFamily="34" charset="0"/>
              </a:rPr>
              <a:t>podkladů a analýz (dokumenty důležité pro formulaci budoucích potřeb a priorit).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900" dirty="0" smtClean="0">
              <a:latin typeface="+mj-lt"/>
              <a:cs typeface="Arial" pitchFamily="34" charset="0"/>
            </a:endParaRP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900" dirty="0" smtClean="0">
              <a:latin typeface="+mj-lt"/>
              <a:cs typeface="Arial" pitchFamily="34" charset="0"/>
            </a:endParaRP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900" dirty="0" smtClean="0">
              <a:latin typeface="+mj-lt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endParaRPr lang="cs-CZ" sz="2000" b="1" dirty="0" smtClean="0">
              <a:latin typeface="+mj-lt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endParaRPr lang="cs-CZ" sz="2000" b="1" dirty="0" smtClean="0">
              <a:latin typeface="+mj-lt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endParaRPr lang="cs-CZ" sz="2000" b="1" dirty="0" smtClean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 bwMode="auto">
          <a:xfrm>
            <a:off x="2571736" y="571480"/>
            <a:ext cx="6302405" cy="7143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cs-CZ" sz="27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Registr strategických a analytických </a:t>
            </a:r>
            <a:r>
              <a:rPr lang="cs-CZ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dokumentů</a:t>
            </a:r>
            <a:endParaRPr lang="cs-CZ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821537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571612"/>
            <a:ext cx="3890960" cy="5026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cs typeface="Arial" pitchFamily="34" charset="0"/>
              </a:rPr>
              <a:t>Klíčové je poskytnout postupy pro zpracování těchto dokumentů tak, aby bylo možné:</a:t>
            </a:r>
          </a:p>
          <a:p>
            <a:pPr marL="679450" lvl="2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cs typeface="Arial" pitchFamily="34" charset="0"/>
              </a:rPr>
              <a:t>dosažení efektivní provázanosti mezi záměry, cíli a prioritami strategických a realizačních (programových) dokumentů </a:t>
            </a:r>
          </a:p>
          <a:p>
            <a:pPr marL="679450" lvl="2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cs typeface="Arial" pitchFamily="34" charset="0"/>
              </a:rPr>
              <a:t>vytvoření účinného systému pro měření a hodnocení přijatých a implementovaných strategií a programových dokumentů.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/>
              <a:t>Takový systém umožní koncentraci realizačních opatření na plnění strategických cílů a současně vytvoří i základnu pro měření a hodnocení účinků programů ve vztahu k přijatým a implementovaným  strategiím.</a:t>
            </a:r>
            <a:endParaRPr lang="cs-CZ" sz="1800" b="1" dirty="0" smtClean="0"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endParaRPr lang="cs-CZ" sz="2000" b="1" dirty="0" smtClean="0">
              <a:ea typeface="+mn-ea"/>
              <a:cs typeface="Arial" pitchFamily="34" charset="0"/>
            </a:endParaRPr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2571736" y="571480"/>
            <a:ext cx="6302405" cy="7143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cs-CZ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Doporučení k zajištění provázanosti mezi strategickými a programovými </a:t>
            </a:r>
            <a:r>
              <a:rPr lang="cs-CZ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charset="0"/>
              </a:rPr>
              <a:t>dokumenty</a:t>
            </a:r>
            <a:endParaRPr lang="cs-CZ" sz="2400" b="1" kern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4" name="Obrázek 3" descr="D:\Jetmar\vazby mezi cíli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4736461" cy="50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2"/>
          <p:cNvSpPr>
            <a:spLocks/>
          </p:cNvSpPr>
          <p:nvPr/>
        </p:nvSpPr>
        <p:spPr bwMode="auto">
          <a:xfrm>
            <a:off x="285720" y="2428868"/>
            <a:ext cx="86423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Metodika přípravy veřejných strategií</a:t>
            </a:r>
            <a:endParaRPr lang="cs-CZ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500063" y="4572000"/>
            <a:ext cx="8143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cs-CZ" sz="14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571612"/>
            <a:ext cx="8605838" cy="5026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dirty="0" smtClean="0">
                <a:ea typeface="+mn-ea"/>
                <a:cs typeface="Arial" pitchFamily="34" charset="0"/>
              </a:rPr>
              <a:t>Projekt ukončen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400" dirty="0" smtClean="0"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dirty="0" smtClean="0">
                <a:ea typeface="+mn-ea"/>
                <a:cs typeface="Arial" pitchFamily="34" charset="0"/>
              </a:rPr>
              <a:t>Metodika vzata vládou na vědomí usnesením č. 318/ 2013;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400" dirty="0" smtClean="0"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dirty="0" smtClean="0">
                <a:ea typeface="+mn-ea"/>
                <a:cs typeface="Arial" pitchFamily="34" charset="0"/>
              </a:rPr>
              <a:t>Usnesení ukládá</a:t>
            </a:r>
          </a:p>
          <a:p>
            <a:pPr marL="857250" lvl="2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členům vlády a vedoucím ostatních ústředních správních úřadů vycházet z Metodiky při přípravě strategických dokumentů,</a:t>
            </a:r>
          </a:p>
          <a:p>
            <a:pPr marL="857250" lvl="2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ministru pro místní rozvoj zabezpečit ve spolupráci s ministrem financí udržitelnost projektu Metodiky,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400" dirty="0" smtClean="0"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dirty="0" smtClean="0">
                <a:ea typeface="+mn-ea"/>
                <a:cs typeface="Arial" pitchFamily="34" charset="0"/>
              </a:rPr>
              <a:t>Usnesení </a:t>
            </a:r>
            <a:r>
              <a:rPr lang="cs-CZ" sz="2000" dirty="0" smtClean="0">
                <a:ea typeface="+mn-ea"/>
                <a:cs typeface="Arial" pitchFamily="34" charset="0"/>
              </a:rPr>
              <a:t>doporučuje</a:t>
            </a:r>
            <a:endParaRPr lang="cs-CZ" sz="2000" dirty="0" smtClean="0">
              <a:ea typeface="+mn-ea"/>
              <a:cs typeface="Arial" pitchFamily="34" charset="0"/>
            </a:endParaRPr>
          </a:p>
          <a:p>
            <a:pPr marL="857250" lvl="2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hejtmanům a primátorovi hlavního města Prahy vycházet z Metodiky při přípravě strategických </a:t>
            </a:r>
            <a:r>
              <a:rPr lang="cs-CZ" sz="1800" dirty="0" smtClean="0">
                <a:ea typeface="+mn-ea"/>
                <a:cs typeface="Arial" pitchFamily="34" charset="0"/>
              </a:rPr>
              <a:t>dokumentů.</a:t>
            </a:r>
            <a:endParaRPr lang="cs-CZ" sz="1800" dirty="0" smtClean="0">
              <a:ea typeface="+mn-ea"/>
              <a:cs typeface="Arial" pitchFamily="34" charset="0"/>
            </a:endParaRPr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2571736" y="642918"/>
            <a:ext cx="6302405" cy="64294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Usnesení</a:t>
            </a:r>
            <a:r>
              <a:rPr kumimoji="0" lang="cs-CZ" sz="3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 vlády k Metodice</a:t>
            </a:r>
            <a:endParaRPr kumimoji="0" lang="cs-CZ" sz="3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500174"/>
            <a:ext cx="8605838" cy="50974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cs typeface="Arial" pitchFamily="34" charset="0"/>
              </a:rPr>
              <a:t>Provázat Metodiku s připravovaným projektem AK ČR „Analýza stavu implementace strategických dokumentů vč. vytvoření metodiky strategického řízení a plánování a již probíhajícím projektem MMR „Elektronická metodická podpora tvorby rozvojových dokumentů obcí“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cs typeface="Arial" pitchFamily="34" charset="0"/>
              </a:rPr>
              <a:t>Provázání metodik přípravy strategií na národní, krajské a obecní úrovni s Databází strategií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cs typeface="Arial" pitchFamily="34" charset="0"/>
              </a:rPr>
              <a:t>Uplatnění Metodiky v přípravě dokumentů pro kohezní politiku ČR pro roky 2014-2020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cs typeface="Arial" pitchFamily="34" charset="0"/>
              </a:rPr>
              <a:t>Zpřesňování a aktualizace Metodiky podle potřeb praxe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cs typeface="Arial" pitchFamily="34" charset="0"/>
              </a:rPr>
              <a:t>Doplnění Metodiky zejména pokud jde o nástroje, vzory a šablony a jejich převedení do interaktivní podoby pro zpracovatele strategií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cs typeface="Arial" pitchFamily="34" charset="0"/>
              </a:rPr>
              <a:t>Provázání dosavadních dvou webových stránek (</a:t>
            </a:r>
            <a:r>
              <a:rPr lang="cs-CZ" sz="1900" dirty="0" smtClean="0">
                <a:cs typeface="Arial" pitchFamily="34" charset="0"/>
                <a:hlinkClick r:id="rId3"/>
              </a:rPr>
              <a:t>www.</a:t>
            </a:r>
            <a:r>
              <a:rPr lang="cs-CZ" sz="1900" dirty="0" err="1" smtClean="0">
                <a:cs typeface="Arial" pitchFamily="34" charset="0"/>
                <a:hlinkClick r:id="rId3"/>
              </a:rPr>
              <a:t>verejne</a:t>
            </a:r>
            <a:r>
              <a:rPr lang="cs-CZ" sz="1900" dirty="0" smtClean="0">
                <a:cs typeface="Arial" pitchFamily="34" charset="0"/>
                <a:hlinkClick r:id="rId3"/>
              </a:rPr>
              <a:t>-strategie.cz</a:t>
            </a:r>
            <a:r>
              <a:rPr lang="cs-CZ" sz="1900" dirty="0" smtClean="0">
                <a:cs typeface="Arial" pitchFamily="34" charset="0"/>
              </a:rPr>
              <a:t>, </a:t>
            </a:r>
            <a:r>
              <a:rPr lang="cs-CZ" sz="1900" dirty="0" smtClean="0">
                <a:cs typeface="Arial" pitchFamily="34" charset="0"/>
                <a:hlinkClick r:id="rId4"/>
              </a:rPr>
              <a:t>http://databaze-strategie.cz</a:t>
            </a:r>
            <a:r>
              <a:rPr lang="cs-CZ" sz="1900" dirty="0" smtClean="0">
                <a:cs typeface="Arial" pitchFamily="34" charset="0"/>
              </a:rPr>
              <a:t>)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900" dirty="0" smtClean="0">
                <a:cs typeface="Arial" pitchFamily="34" charset="0"/>
              </a:rPr>
              <a:t>Metodická, poradenská a vzdělávací činnost.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900" dirty="0" smtClean="0">
              <a:cs typeface="Arial" pitchFamily="34" charset="0"/>
            </a:endParaRPr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2571736" y="642918"/>
            <a:ext cx="6302405" cy="64294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Činnosti pro zavádění do praxe</a:t>
            </a:r>
            <a:endParaRPr kumimoji="0" lang="cs-CZ" sz="3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/>
          <p:cNvSpPr>
            <a:spLocks/>
          </p:cNvSpPr>
          <p:nvPr/>
        </p:nvSpPr>
        <p:spPr bwMode="auto">
          <a:xfrm>
            <a:off x="285720" y="2000240"/>
            <a:ext cx="86423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3600" b="1" dirty="0" smtClean="0">
                <a:solidFill>
                  <a:srgbClr val="0060A8"/>
                </a:solidFill>
                <a:latin typeface="Calibri" pitchFamily="34" charset="0"/>
              </a:rPr>
              <a:t>Databáze strategických dokumentů</a:t>
            </a:r>
            <a:endParaRPr lang="cs-CZ" sz="3600" b="1" dirty="0">
              <a:solidFill>
                <a:srgbClr val="0060A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29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2"/>
          <p:cNvSpPr>
            <a:spLocks/>
          </p:cNvSpPr>
          <p:nvPr/>
        </p:nvSpPr>
        <p:spPr bwMode="auto">
          <a:xfrm>
            <a:off x="285720" y="2571744"/>
            <a:ext cx="86423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Logický rámec přípravy kohezní politiky ČR </a:t>
            </a:r>
          </a:p>
          <a:p>
            <a:pPr algn="ctr">
              <a:defRPr/>
            </a:pP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na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programové období 2014 – 2020</a:t>
            </a:r>
          </a:p>
          <a:p>
            <a:pPr algn="ctr">
              <a:defRPr/>
            </a:pPr>
            <a:endParaRPr lang="cs-CZ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 Aplikace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metodiky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500063" y="4572000"/>
            <a:ext cx="8143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cs-CZ" sz="14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643290"/>
            <a:ext cx="58737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2"/>
          <p:cNvSpPr txBox="1">
            <a:spLocks/>
          </p:cNvSpPr>
          <p:nvPr/>
        </p:nvSpPr>
        <p:spPr bwMode="auto">
          <a:xfrm>
            <a:off x="2555875" y="500042"/>
            <a:ext cx="6302405" cy="928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Proces tvorby strategie ve vztahu k Dohodě a programům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000480"/>
            <a:ext cx="166592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000480"/>
            <a:ext cx="13811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406" y="1643050"/>
            <a:ext cx="8929750" cy="1785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279400" marR="0" lvl="1" indent="-27940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Příprava Dohody o partnerství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respektuje principy strategického přístupu (aplikace na model Metodiky přípravy veřejných strategií)</a:t>
            </a:r>
          </a:p>
          <a:p>
            <a:pPr marL="279400" lvl="1" indent="-27940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dirty="0"/>
              <a:t>N</a:t>
            </a:r>
            <a:r>
              <a:rPr lang="cs-CZ" dirty="0" smtClean="0"/>
              <a:t>avazuje na požadavky Evropská komise, která vyžaduje posílení procesu </a:t>
            </a:r>
            <a:r>
              <a:rPr lang="cs-CZ" dirty="0"/>
              <a:t>strategického plánování</a:t>
            </a:r>
            <a:r>
              <a:rPr lang="cs-CZ" dirty="0" smtClean="0"/>
              <a:t>.</a:t>
            </a:r>
          </a:p>
          <a:p>
            <a:pPr marL="279400" marR="0" lvl="1" indent="-27940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Příprava Dohody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a programů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je tak řešena</a:t>
            </a:r>
            <a:r>
              <a:rPr kumimoji="0" lang="cs-CZ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pomocí strategického přístupu včetně zapojení všech dotčených partnerů.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571612"/>
            <a:ext cx="8605838" cy="5026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/>
              <a:t>Vstupy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Programové prohlášení vlády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Strategie Evropa 2020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/>
              <a:t>Realizované aktivity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Zpracování Východisek pozice ČR pro jednání o podobě kohezní politiky EU po roce 2013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Zpracování Aktualizované Rámcové pozice ČR k budoucnosti kohezní politiky EU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/>
              <a:t>Výstupy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Schválení Východisek pozice ČR pro jednání o podobě kohezní politiky EU po roce 2013 (listopad 2010)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Stanoven úkol ministru pro místní rozvoj koordinovat aktivity spojené s přípravou nového programového období a vypracovat souhrnný návrh zaměření budoucí kohezní politiky EU v podmínkách ČR obsahující i návrh rozvojových priorit pro čerpání fondů EU po roce 2013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800" dirty="0" smtClean="0"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800" dirty="0" smtClean="0"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71480"/>
            <a:ext cx="2571768" cy="7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500174"/>
            <a:ext cx="8677306" cy="50974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>
                <a:ea typeface="+mn-ea"/>
                <a:cs typeface="Arial" pitchFamily="34" charset="0"/>
              </a:rPr>
              <a:t>Vstupy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Aktualizovaná Rámcová pozice ČR k budoucnosti kohezní politiky EU (leden 2011)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/>
              <a:t>Realizované aktivity: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Vznik PS Řídícího a koordinačního výboru pro budoucnost kohezní politiky EU (srpen 2008) 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Vznik Meziregionální poradní skupiny MMR pro budoucnost kohezní politiky (září 2009)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Vznik Koordinačních výborů NSRR (prosinec 2009)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Vznik Interní pracovní skupiny MMR pro kohezní politiku (červenec 2010)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Vznik Expertní poradní skupiny MMR pro budoucnost kohezní politiky (srpen 2010)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Vznik Parlamentní konzultační skupiny MMR pro budoucnost kohezní politiky EU (září 2010)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Vznik Pracovního týmu RHSD ČR pro místní rozvoj v novém složení, který se zabýval přípravou na nové programové období EU 2014 – 2020 (leden 2011)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Vznik Meziresortní koordinační skupiny pro budoucnost kohezní politiky po roce 2013 (srpen 2011)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PS MMR k přípravě budoucího programového období 2014-2020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>
                <a:ea typeface="+mn-ea"/>
                <a:cs typeface="Arial" pitchFamily="34" charset="0"/>
              </a:rPr>
              <a:t>Výstupy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Vytvořené pracovní, koordinační, poradní a konzultační skupiny a týmy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Dlouhodobé harmonogramy jednotlivých činností, jejich vstupů, výstupů a platforem projednávání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800" dirty="0" smtClean="0"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800" dirty="0" smtClean="0"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71480"/>
            <a:ext cx="2500330" cy="72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500174"/>
            <a:ext cx="8605838" cy="50974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ea typeface="+mn-ea"/>
                <a:cs typeface="Arial" pitchFamily="34" charset="0"/>
              </a:rPr>
              <a:t>Vstupy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Východiska pozice ČR pro jednání o podobě kohezní politiky EU po roce 2013 (listopad 2010)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ea typeface="+mn-ea"/>
                <a:cs typeface="Arial" pitchFamily="34" charset="0"/>
              </a:rPr>
              <a:t>Realizované aktivity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Shrnutí makroekonomických souvislostí ČR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Zpracování rámcové SWOT analýzy stávající socioekonomické situace ČR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Vyhodnocení souladu s odpovídajícími národními strategickými dokumenty i s dokumenty EU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Posouzení strukturálních aspektů rozvoje ČR -  postavení ČR v mezinárodním srovnání -  slabiny české konkurenceschopnosti a podpora konkurenceschopnosti 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Realizace dalších podkladových analýz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ea typeface="+mn-ea"/>
                <a:cs typeface="Arial" pitchFamily="34" charset="0"/>
              </a:rPr>
              <a:t>Výstupy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Realizované analýzy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800" dirty="0" smtClean="0">
                <a:ea typeface="+mn-ea"/>
                <a:cs typeface="Arial" pitchFamily="34" charset="0"/>
              </a:rPr>
              <a:t>Odhad předpokládaných budoucích potřeb a priorit ČR, na jejichž podpoře by se mohla po roce 2013 podílet kohezní politika EU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800" dirty="0" smtClean="0">
              <a:ea typeface="+mn-ea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642918"/>
            <a:ext cx="21941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428736"/>
            <a:ext cx="8605838" cy="516891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>
                <a:ea typeface="+mn-ea"/>
                <a:cs typeface="Arial" pitchFamily="34" charset="0"/>
              </a:rPr>
              <a:t>Vstupy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Čtyři základní pilíře konkurenceschopnosti ČR a její další faktory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>
                <a:ea typeface="+mn-ea"/>
                <a:cs typeface="Arial" pitchFamily="34" charset="0"/>
              </a:rPr>
              <a:t>Realizované aktivity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Zpracování map strategických dokumentů jednotlivých resortů a jejich vazeb vůči kohezní politice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Rámcové vymezení sektorových priorit pro období 2014 – 2020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Tvorba variant národních rozvojových a sektorových priorit, jejich redukce a bližší specifikace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Zpracování </a:t>
            </a:r>
            <a:r>
              <a:rPr lang="cs-CZ" sz="1650" dirty="0" smtClean="0">
                <a:ea typeface="+mn-ea"/>
                <a:cs typeface="Arial" pitchFamily="34" charset="0"/>
              </a:rPr>
              <a:t>návrhu národních rozvojových priorit (včetně jejich zdůvodnění, cílů, tematických oblastí a regionální dimenze)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Stanovení společného cíle národních rozvojových priorit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Pořádání kulatých stolů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>
                <a:ea typeface="+mn-ea"/>
                <a:cs typeface="Arial" pitchFamily="34" charset="0"/>
              </a:rPr>
              <a:t>Výstupy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Souhrnný návrh zaměření budoucí kohezní politiky EU po roce 2013 v podmínkách ČR, vč. návrhu rozvojových priorit pro čerpání fondů EU (srpen 2011)</a:t>
            </a:r>
          </a:p>
          <a:p>
            <a:pPr marL="271463" lvl="1" indent="-271463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50" dirty="0" smtClean="0">
                <a:ea typeface="+mn-ea"/>
                <a:cs typeface="Arial" pitchFamily="34" charset="0"/>
              </a:rPr>
              <a:t>Stanoven úkol ministru pro místní rozvoj předložit návrhy rozpracovaných národních rozvojových priorit do úrovně OP a pověřen vyjednáváním Smlouvy o partnerství pro rozvoj a investice s EK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71480"/>
            <a:ext cx="2324102" cy="65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357298"/>
            <a:ext cx="8605838" cy="52403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800" b="1" dirty="0" smtClean="0">
                <a:ea typeface="+mn-ea"/>
                <a:cs typeface="Arial" pitchFamily="34" charset="0"/>
              </a:rPr>
              <a:t>Vstupy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Návrh nařízení EU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Poučení z implementace minulého i stávajícího programového období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Souhrnný návrh zaměření budoucí kohezní politiky EU po roce 2013 v podmínkách ČR, obsahující i návrh rozvojových priorit pro čerpání fondů EU po r. 2013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800" b="1" dirty="0" smtClean="0">
                <a:ea typeface="+mn-ea"/>
                <a:cs typeface="Arial" pitchFamily="34" charset="0"/>
              </a:rPr>
              <a:t>Realizované aktivity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Zpracování základních strategických principů pro programové období 2014-2020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Zpracování tematických okruhů (včetně popisu stávající situace, pozice ČR, vazby na strategické dokumenty, cílů a zaměření, ex ante kondicionalit atd.)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Aktualizace a doplnění analytických a strategických materiálů ze strany partnerů, zpracování problémových analýz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Příprava Podkladu pro přípravu Dohody o partnerství pro programové období 2014 – 2020 – Vymezení OP a další postup při přípravě ČR pro efektivní čerpání evropských fondů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Stanovení intervenční logiky (vize-národní rozvojové priority-tematické okruhy-OP)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Zpracování variant vymezení operačních programů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Získání expertních posudků OECD a Světové banky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Zpracování Metodického pokynu pro přípravu programových dokumentů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Pořádání kulatých stolů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800" b="1" dirty="0" smtClean="0">
                <a:ea typeface="+mn-ea"/>
                <a:cs typeface="Arial" pitchFamily="34" charset="0"/>
              </a:rPr>
              <a:t>Výstupy</a:t>
            </a:r>
          </a:p>
          <a:p>
            <a:pPr marL="271463" lvl="1" indent="-2880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Podklad pro přípravu Dohody o partnerství pro programové období 2014 – 2020 – Vymezení operačních programů a další postup při přípravě České republiky pro efektivní čerpání evropských fondů (červen, listopad 2012)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800" dirty="0" smtClean="0"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642918"/>
            <a:ext cx="244930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357298"/>
            <a:ext cx="8605838" cy="52403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800" b="1" dirty="0" smtClean="0">
                <a:ea typeface="+mn-ea"/>
                <a:cs typeface="Arial" pitchFamily="34" charset="0"/>
              </a:rPr>
              <a:t>Vstupy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Podklad pro přípravu Dohody o partnerství pro programové období 2014 – 2020 – Vymezení operačních programů a další postup při přípravě ČR pro efektivní čerpání evropských fondů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Pokyny a nařízení EU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Stanovisko útvarů Komise k vývoji v oblasti Dohody o partnerství a programů v ČR 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Metodický pokyn pro přípravu programových dokumentů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800" b="1" dirty="0" smtClean="0">
                <a:ea typeface="+mn-ea"/>
                <a:cs typeface="Arial" pitchFamily="34" charset="0"/>
              </a:rPr>
              <a:t>Realizované aktivity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Rozpracování programů, včetně systému jejich implementace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Nastavení implementační struktury a příslušných procesů (systému řízení, monitorování, hodnocení, kontroly a koordinace)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Zpracování metodických pokynů pro evaluaci, indikátory, způsobilost výdajů, řízení rizik, monitorování, integrované přístupy, veřejnou podporu, finanční nástroje, výzvy, výběr a hodnocení projektů, zadávání zakázek apod.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Uplatnění principu partnerství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Vytvoření řídících, koordinačních a poradních platforem pro programové období 2014-2020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Vymezení platforem pro programové období 2014-2020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Zahájení jednání neformálního dialogu mezi ČR a EK k přípravě Dohody o partnerství a budoucích programů 2014-2020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800" b="1" dirty="0" smtClean="0">
                <a:ea typeface="+mn-ea"/>
                <a:cs typeface="Arial" pitchFamily="34" charset="0"/>
              </a:rPr>
              <a:t>Výstupy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Vytvořené platformy pro přípravu a realizaci programového období 2014-2020 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Návrh Dohody o partnerství pro programové období 2014 – 2020</a:t>
            </a:r>
          </a:p>
          <a:p>
            <a:pPr marL="279400" lvl="1" indent="-279400" eaLnBrk="1" hangingPunct="1">
              <a:lnSpc>
                <a:spcPct val="85000"/>
              </a:lnSpc>
              <a:spcBef>
                <a:spcPts val="2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600" dirty="0" smtClean="0">
                <a:ea typeface="+mn-ea"/>
                <a:cs typeface="Arial" pitchFamily="34" charset="0"/>
              </a:rPr>
              <a:t>Návrhy programů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800" dirty="0" smtClean="0">
              <a:ea typeface="+mn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71480"/>
            <a:ext cx="228244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357298"/>
            <a:ext cx="8605838" cy="52403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>
                <a:ea typeface="+mn-ea"/>
                <a:cs typeface="Arial" pitchFamily="34" charset="0"/>
              </a:rPr>
              <a:t>Vstupy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Návrh Dohody o partnerství pro programové období 2014 – 2020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Návrhy programů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>
                <a:ea typeface="+mn-ea"/>
                <a:cs typeface="Arial" pitchFamily="34" charset="0"/>
              </a:rPr>
              <a:t>Realizované aktivity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První návrhy programů (březen 2013)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Pravidla řízení a koordinace Dohody o partnerství (duben 2013)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Návrh Dohody o partnerství (květen 2013)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Informace o stavu přípravy programů (květen 2013)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Finální návrh Dohody o partnerství (říjen 2013)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Finální návrhy programů (2013)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Dopracování programů (červen-říjen 2013) 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Vyjednávání Dohody o partnerství s EK (červenec – prosinec 2013)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1900" b="1" dirty="0" smtClean="0">
                <a:ea typeface="+mn-ea"/>
                <a:cs typeface="Arial" pitchFamily="34" charset="0"/>
              </a:rPr>
              <a:t>Výstupy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Dohoda o partnerství pro programové období 2014 – 2020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Programy spolufinancované z fondů Společného strategického rámce pro programové období 2014 – 2020</a:t>
            </a:r>
          </a:p>
          <a:p>
            <a:pPr marL="279400" lvl="1" indent="-279400" eaLnBrk="1" hangingPunct="1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1700" dirty="0" smtClean="0">
                <a:ea typeface="+mn-ea"/>
                <a:cs typeface="Arial" pitchFamily="34" charset="0"/>
              </a:rPr>
              <a:t>Metodické pokyny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642918"/>
            <a:ext cx="2261648" cy="6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2"/>
          <p:cNvSpPr>
            <a:spLocks/>
          </p:cNvSpPr>
          <p:nvPr/>
        </p:nvSpPr>
        <p:spPr bwMode="auto">
          <a:xfrm>
            <a:off x="285720" y="2571744"/>
            <a:ext cx="86423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3600" b="1" dirty="0" smtClean="0">
                <a:solidFill>
                  <a:srgbClr val="0070C0"/>
                </a:solidFill>
                <a:latin typeface="Calibri" pitchFamily="34" charset="0"/>
              </a:rPr>
              <a:t>Děkujeme za pozornost</a:t>
            </a:r>
            <a:endParaRPr lang="cs-CZ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500063" y="4572000"/>
            <a:ext cx="8143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cs-CZ" sz="14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latin typeface="+mn-lt"/>
            </a:endParaRPr>
          </a:p>
        </p:txBody>
      </p:sp>
      <p:sp>
        <p:nvSpPr>
          <p:cNvPr id="4" name="Zástupný symbol pro obsah 8"/>
          <p:cNvSpPr txBox="1">
            <a:spLocks/>
          </p:cNvSpPr>
          <p:nvPr/>
        </p:nvSpPr>
        <p:spPr bwMode="auto">
          <a:xfrm>
            <a:off x="1258888" y="1844674"/>
            <a:ext cx="6481464" cy="401321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2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cs-CZ" sz="32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23850" y="1571612"/>
            <a:ext cx="8605838" cy="5026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SzPct val="60000"/>
            </a:pPr>
            <a:r>
              <a:rPr lang="cs-CZ" sz="22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„Databáze strategických dokumentů ČR a EU se zaměřením na politiku hospodářské, sociální a územní soudržnosti (HSÚS)“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projekt a jeho etapy financované z OP TP ukončeny ke dni 31.12.2012,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proběhla dílčí evaluace projektu a ukončení administrace,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nastavena udržitelnost (věcná, administrativní a finanční).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endParaRPr lang="cs-CZ" sz="2000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cs-CZ" sz="22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Systém Databáze strategií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udržitelnost systému zajištěna finančně z kapitoly MMR, věcně odborem analýz a strategie,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Meziresortní skupina databáze strategií i nadále,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systém bude navazovat na předchozí činnosti jak z technického tak i věcného hlediska,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</a:rPr>
              <a:t>systém bude postupně rozšiřován podle potřeb a zadání členů MSDS.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457200" marR="0" lvl="1" indent="-45720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457200" marR="0" lvl="1" indent="-45720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2555875" y="500042"/>
            <a:ext cx="6302405" cy="64294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Projekt vs. systém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57158" y="1285860"/>
            <a:ext cx="8429684" cy="521497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Dokumenty nově zaváděné do DS </a:t>
            </a:r>
          </a:p>
          <a:p>
            <a:pPr marL="627063" lvl="1" indent="-269875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dříve schválené; </a:t>
            </a:r>
          </a:p>
          <a:p>
            <a:pPr marL="627063" lvl="1" indent="-269875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nově schválené; </a:t>
            </a:r>
          </a:p>
          <a:p>
            <a:pPr marL="627063" lvl="1" indent="-269875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připravované; </a:t>
            </a:r>
          </a:p>
          <a:p>
            <a:pPr marL="627063" lvl="1" indent="-269875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se sdílenou gescí x nejasná gesce)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endParaRPr lang="cs-CZ" sz="20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Probíhají práce na upřesňování informací ke strategiím ze strany resortů (administrátorů,  editorů)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endParaRPr lang="cs-CZ" sz="14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Zavádění dokumentů podle jednotlivých parametrů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endParaRPr lang="cs-CZ" sz="14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Ke dni 24.5.2013: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2200" dirty="0" smtClean="0">
              <a:latin typeface="Calibri" pitchFamily="34" charset="0"/>
            </a:endParaRPr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 bwMode="auto">
          <a:xfrm>
            <a:off x="2555875" y="500042"/>
            <a:ext cx="6302405" cy="64294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sz="2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Aktuální práce –vkládání dokumentů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0034" y="4929198"/>
          <a:ext cx="7929618" cy="1682496"/>
        </p:xfrm>
        <a:graphic>
          <a:graphicData uri="http://schemas.openxmlformats.org/drawingml/2006/table">
            <a:tbl>
              <a:tblPr/>
              <a:tblGrid>
                <a:gridCol w="5429288"/>
                <a:gridCol w="2500330"/>
              </a:tblGrid>
              <a:tr h="212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Arial"/>
                        </a:rPr>
                        <a:t>Dokumenty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Arial"/>
                        </a:rPr>
                        <a:t>Počet </a:t>
                      </a:r>
                      <a:r>
                        <a:rPr lang="cs-CZ" sz="1600" b="1" dirty="0" smtClean="0">
                          <a:latin typeface="Calibri"/>
                          <a:ea typeface="Calibri"/>
                          <a:cs typeface="Arial"/>
                        </a:rPr>
                        <a:t>dokumentů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Arial"/>
                        </a:rPr>
                        <a:t>Mezinárodní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Arial"/>
                        </a:rPr>
                        <a:t>16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Arial"/>
                        </a:rPr>
                        <a:t>Národní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Arial"/>
                        </a:rPr>
                        <a:t>128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Arial"/>
                        </a:rPr>
                        <a:t>Regionální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Arial"/>
                        </a:rPr>
                        <a:t>36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Arial"/>
                        </a:rPr>
                        <a:t>Místní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Arial"/>
                        </a:rPr>
                        <a:t>161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Arial"/>
                        </a:rPr>
                        <a:t>Celkově </a:t>
                      </a:r>
                      <a:r>
                        <a:rPr lang="cs-CZ" sz="1600" b="1" dirty="0" smtClean="0">
                          <a:latin typeface="Calibri"/>
                          <a:ea typeface="Calibri"/>
                          <a:cs typeface="Arial"/>
                        </a:rPr>
                        <a:t>( + archiv</a:t>
                      </a:r>
                      <a:r>
                        <a:rPr lang="cs-CZ" sz="1600" b="1" dirty="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Arial"/>
                        </a:rPr>
                        <a:t>340 ( + 135)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57158" y="1285860"/>
            <a:ext cx="8429684" cy="5357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Strategie regionálního rozvoje ČR 2014-2020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Konvergenční program ČR (2013)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Národní program reforem ČR (2013)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Koncepce státní politiky cestovního ruchu v ČR 2014–2020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Státní politika životního prostředí ČR 2012-2020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Zásady státní lesnické politiky (2012)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Státní politika v elektronických komunikacích - Digitální Česko v. 2.0 - Cesta k digitální ekonomice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pl-PL" sz="1900" dirty="0" smtClean="0">
                <a:latin typeface="Calibri" pitchFamily="34" charset="0"/>
              </a:rPr>
              <a:t>Národní priority orientovaného výzkumu, experimentálního vývoje a inovací (2012)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pl-PL" sz="1900" dirty="0" smtClean="0">
                <a:latin typeface="Calibri" pitchFamily="34" charset="0"/>
              </a:rPr>
              <a:t>Koncepce podpory malých a středních podnikatelů 2014-2020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Akční plán ČR "Partnerství pro otevřené vládnutí" (2012)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Akční plán realizace Národní strategie protidrogové politiky 2013-2015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Obranná strategie ČR (2012)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Bezpečnostní strategie ČR (2011)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cs-CZ" sz="1900" dirty="0" smtClean="0">
                <a:latin typeface="Calibri" pitchFamily="34" charset="0"/>
              </a:rPr>
              <a:t>Strategie prevence kriminality 2012-2015</a:t>
            </a:r>
          </a:p>
          <a:p>
            <a:pPr marL="342900" lvl="1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r>
              <a:rPr lang="pl-PL" sz="1900" dirty="0" smtClean="0">
                <a:latin typeface="Calibri" pitchFamily="34" charset="0"/>
              </a:rPr>
              <a:t>Strategie vlády v boji s korupcí 2013-2014</a:t>
            </a:r>
            <a:endParaRPr lang="cs-CZ" sz="1900" dirty="0" smtClean="0">
              <a:latin typeface="Calibri" pitchFamily="34" charset="0"/>
            </a:endParaRPr>
          </a:p>
          <a:p>
            <a:pPr marL="627063" lvl="1" indent="-269875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</a:pPr>
            <a:endParaRPr lang="cs-CZ" sz="1800" dirty="0" smtClean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60000"/>
              <a:buFont typeface="Wingdings" pitchFamily="2" charset="2"/>
              <a:buChar char="§"/>
            </a:pPr>
            <a:endParaRPr lang="cs-CZ" sz="20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2200" dirty="0" smtClean="0">
              <a:latin typeface="Calibri" pitchFamily="34" charset="0"/>
            </a:endParaRPr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 bwMode="auto">
          <a:xfrm>
            <a:off x="2555875" y="571480"/>
            <a:ext cx="6302405" cy="57150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Aktuální práce –vkládání dokumentů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23850" y="1571612"/>
            <a:ext cx="8605838" cy="50260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r>
              <a:rPr lang="cs-CZ" sz="2000" b="1" dirty="0" smtClean="0">
                <a:latin typeface="+mn-lt"/>
              </a:rPr>
              <a:t>Předávací formulář (2 části = informace k dokumentu; </a:t>
            </a:r>
            <a:r>
              <a:rPr lang="cs-CZ" sz="2000" b="1" dirty="0" err="1" smtClean="0">
                <a:latin typeface="+mn-lt"/>
              </a:rPr>
              <a:t>hierachická</a:t>
            </a:r>
            <a:r>
              <a:rPr lang="cs-CZ" sz="2000" b="1" dirty="0" smtClean="0">
                <a:latin typeface="+mn-lt"/>
              </a:rPr>
              <a:t> struktura programové části dokumentu)</a:t>
            </a:r>
            <a:r>
              <a:rPr lang="cs-CZ" sz="2000" dirty="0" smtClean="0">
                <a:latin typeface="+mn-lt"/>
              </a:rPr>
              <a:t> 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</a:pPr>
            <a:r>
              <a:rPr lang="cs-CZ" sz="1900" dirty="0" smtClean="0">
                <a:latin typeface="Calibri" pitchFamily="34" charset="0"/>
              </a:rPr>
              <a:t>Stav: v přípravě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1900" dirty="0">
              <a:latin typeface="Calibri" pitchFamily="34" charset="0"/>
            </a:endParaRPr>
          </a:p>
          <a:p>
            <a:r>
              <a:rPr lang="cs-CZ" sz="2000" b="1" dirty="0" smtClean="0">
                <a:latin typeface="+mn-lt"/>
              </a:rPr>
              <a:t>On-line předávání dat mezi Veřejnou databází ČSÚ a Databází strategií</a:t>
            </a:r>
            <a:r>
              <a:rPr lang="cs-CZ" sz="2000" dirty="0" smtClean="0">
                <a:latin typeface="+mn-lt"/>
              </a:rPr>
              <a:t> 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</a:pPr>
            <a:r>
              <a:rPr lang="cs-CZ" sz="2000" dirty="0" smtClean="0">
                <a:latin typeface="Calibri" pitchFamily="34" charset="0"/>
              </a:rPr>
              <a:t>Stav: v přípravě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2000" dirty="0" smtClean="0">
              <a:latin typeface="Calibri" pitchFamily="34" charset="0"/>
            </a:endParaRPr>
          </a:p>
          <a:p>
            <a:pPr indent="-342900">
              <a:spcBef>
                <a:spcPts val="300"/>
              </a:spcBef>
              <a:buClr>
                <a:schemeClr val="tx1"/>
              </a:buClr>
              <a:buSzPct val="45000"/>
            </a:pPr>
            <a:r>
              <a:rPr lang="cs-CZ" sz="2000" b="1" dirty="0"/>
              <a:t>Rozšířená verze úvodní Informace (Deskriptor, Usnesení vlády; jiný akt, kterým je dokument schválen; Výchozí legislativa; Relevance ke </a:t>
            </a:r>
            <a:r>
              <a:rPr lang="cs-CZ" sz="2000" b="1" dirty="0" smtClean="0"/>
              <a:t>KP apod.)</a:t>
            </a:r>
            <a:endParaRPr lang="cs-CZ" sz="2000" b="1" dirty="0"/>
          </a:p>
          <a:p>
            <a:pPr marL="342900" indent="-342900">
              <a:spcBef>
                <a:spcPts val="3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</a:pPr>
            <a:r>
              <a:rPr lang="cs-CZ" sz="2000" dirty="0" smtClean="0">
                <a:latin typeface="Calibri" pitchFamily="34" charset="0"/>
              </a:rPr>
              <a:t>Stav: v přípravě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2000" dirty="0">
              <a:latin typeface="Calibri" pitchFamily="34" charset="0"/>
            </a:endParaRPr>
          </a:p>
          <a:p>
            <a:r>
              <a:rPr lang="cs-CZ" sz="2400" b="1" dirty="0" smtClean="0">
                <a:latin typeface="+mn-lt"/>
              </a:rPr>
              <a:t>Přiřazování deskriptorů k cílům dokumentu</a:t>
            </a:r>
            <a:endParaRPr lang="cs-CZ" sz="2400" dirty="0" smtClean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</a:pPr>
            <a:r>
              <a:rPr lang="cs-CZ" sz="2000" dirty="0" smtClean="0">
                <a:latin typeface="Calibri" pitchFamily="34" charset="0"/>
              </a:rPr>
              <a:t>Stav: v přípravě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2000" dirty="0" smtClean="0">
              <a:latin typeface="Calibri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1900" dirty="0" smtClean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45000"/>
            </a:pPr>
            <a:endParaRPr lang="cs-CZ" sz="2000" dirty="0" smtClean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457200" marR="0" lvl="1" indent="-45720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457200" marR="0" lvl="1" indent="-45720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q"/>
              <a:tabLst/>
              <a:defRPr/>
            </a:pP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2555875" y="571480"/>
            <a:ext cx="6302405" cy="571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Arial" charset="0"/>
              </a:rPr>
              <a:t>Aktuální práce – nové funkcionality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Zapojení krajů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51" y="1571612"/>
            <a:ext cx="4429126" cy="5000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000" dirty="0">
                <a:latin typeface="Calibri" pitchFamily="34" charset="0"/>
              </a:rPr>
              <a:t>Ř</a:t>
            </a:r>
            <a:r>
              <a:rPr lang="cs-CZ" sz="2000" dirty="0" smtClean="0">
                <a:latin typeface="Calibri" pitchFamily="34" charset="0"/>
              </a:rPr>
              <a:t>ada krajských dokumentů je již v DS obsažena (součástí nižšího patra </a:t>
            </a:r>
            <a:r>
              <a:rPr lang="cs-CZ" sz="2000" dirty="0" err="1" smtClean="0">
                <a:latin typeface="Calibri" pitchFamily="34" charset="0"/>
              </a:rPr>
              <a:t>DataPlánu</a:t>
            </a:r>
            <a:r>
              <a:rPr lang="cs-CZ" sz="2000" dirty="0" smtClean="0">
                <a:latin typeface="Calibri" pitchFamily="34" charset="0"/>
              </a:rPr>
              <a:t>)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Vhodné provázat národní dokumentaci s krajskou (následně s místní).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Umožní provazování dokumentů</a:t>
            </a:r>
          </a:p>
          <a:p>
            <a:pPr marL="800100" lvl="2" indent="-342900">
              <a:lnSpc>
                <a:spcPct val="90000"/>
              </a:lnSpc>
              <a:spcBef>
                <a:spcPts val="600"/>
              </a:spcBef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cíle až opatření</a:t>
            </a:r>
          </a:p>
          <a:p>
            <a:pPr marL="800100" lvl="2" indent="-342900">
              <a:lnSpc>
                <a:spcPct val="90000"/>
              </a:lnSpc>
              <a:spcBef>
                <a:spcPts val="600"/>
              </a:spcBef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alokace, indikátory.</a:t>
            </a:r>
          </a:p>
          <a:p>
            <a:pPr marL="800100" lvl="2" indent="-342900">
              <a:lnSpc>
                <a:spcPct val="90000"/>
              </a:lnSpc>
              <a:spcBef>
                <a:spcPts val="600"/>
              </a:spcBef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a dalším parametrům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000" dirty="0" smtClean="0">
                <a:latin typeface="Calibri" pitchFamily="34" charset="0"/>
              </a:rPr>
              <a:t>Zapojení krajů – oslovení zástupců krajů, kteří se zabývají strategickou prací (=role administrátora)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4786314" y="1500174"/>
          <a:ext cx="4181464" cy="5167313"/>
        </p:xfrm>
        <a:graphic>
          <a:graphicData uri="http://schemas.openxmlformats.org/presentationml/2006/ole">
            <p:oleObj spid="_x0000_s13313" name="Visio" r:id="rId3" imgW="7079170" imgH="6707696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1285860"/>
            <a:ext cx="8610631" cy="48784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5000"/>
            </a:pPr>
            <a:r>
              <a:rPr lang="cs-CZ" sz="1900" b="1" dirty="0" smtClean="0">
                <a:latin typeface="Calibri" pitchFamily="34" charset="0"/>
              </a:rPr>
              <a:t>       Databáze </a:t>
            </a:r>
            <a:r>
              <a:rPr lang="cs-CZ" sz="1900" b="1" dirty="0">
                <a:latin typeface="Calibri" pitchFamily="34" charset="0"/>
              </a:rPr>
              <a:t>je </a:t>
            </a:r>
            <a:r>
              <a:rPr lang="cs-CZ" sz="1900" b="1" dirty="0" smtClean="0">
                <a:latin typeface="Calibri" pitchFamily="34" charset="0"/>
              </a:rPr>
              <a:t>přístupná</a:t>
            </a:r>
            <a:r>
              <a:rPr lang="cs-CZ" sz="1900" b="1" dirty="0">
                <a:latin typeface="Calibri" pitchFamily="34" charset="0"/>
              </a:rPr>
              <a:t>: </a:t>
            </a:r>
            <a:r>
              <a:rPr lang="cs-CZ" sz="1900" b="1" dirty="0" smtClean="0">
                <a:latin typeface="Calibri" pitchFamily="34" charset="0"/>
                <a:hlinkClick r:id="rId2"/>
              </a:rPr>
              <a:t>http</a:t>
            </a:r>
            <a:r>
              <a:rPr lang="cs-CZ" sz="1900" b="1" dirty="0">
                <a:latin typeface="Calibri" pitchFamily="34" charset="0"/>
                <a:hlinkClick r:id="rId2"/>
              </a:rPr>
              <a:t>://databaze-strategie.cz</a:t>
            </a:r>
            <a:r>
              <a:rPr lang="cs-CZ" sz="1900" b="1" dirty="0" smtClean="0">
                <a:latin typeface="Calibri" pitchFamily="34" charset="0"/>
                <a:hlinkClick r:id="rId2"/>
              </a:rPr>
              <a:t>/</a:t>
            </a:r>
            <a:r>
              <a:rPr lang="cs-CZ" sz="1900" b="1" dirty="0" smtClean="0">
                <a:latin typeface="Calibri" pitchFamily="34" charset="0"/>
              </a:rPr>
              <a:t>  </a:t>
            </a:r>
            <a:endParaRPr lang="cs-CZ" sz="19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2000" b="1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2000" b="1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 </a:t>
            </a:r>
            <a:r>
              <a:rPr lang="cs-CZ" sz="3000" b="1" dirty="0" err="1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HomePage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6981985" cy="510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151148"/>
            <a:ext cx="9414792" cy="68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Rozcestník krajů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25081"/>
            <a:ext cx="9144000" cy="584775"/>
          </a:xfrm>
          <a:prstGeom prst="rect">
            <a:avLst/>
          </a:prstGeom>
          <a:solidFill>
            <a:srgbClr val="FFFFFF">
              <a:alpha val="88000"/>
            </a:srgbClr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blurRad="50800" dist="38100" dir="16200000" sx="110000" sy="110000" rotWithShape="0">
              <a:srgbClr val="000000">
                <a:lumMod val="50000"/>
                <a:lumOff val="50000"/>
                <a:alpha val="40000"/>
              </a:srgbClr>
            </a:outerShdw>
          </a:effectLst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cs typeface="+mn-cs"/>
                <a:hlinkClick r:id="rId4"/>
              </a:rPr>
              <a:t>www.Databaze-Strategie.cz/kraj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2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MMR_Prezentace_klasika">
  <a:themeElements>
    <a:clrScheme name="1_MMR_Prezentace_klasik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MR_Prezentace_klasi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MR_Prezentace_klasik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R_sablona_1024x768_v1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1113</Words>
  <Application>Microsoft Office PowerPoint</Application>
  <PresentationFormat>Předvádění na obrazovce (4:3)</PresentationFormat>
  <Paragraphs>260</Paragraphs>
  <Slides>29</Slides>
  <Notes>22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1_MMR_Prezentace_klasika</vt:lpstr>
      <vt:lpstr>MMR_sablona_1024x768_v1</vt:lpstr>
      <vt:lpstr>Visio</vt:lpstr>
      <vt:lpstr>Snímek 1</vt:lpstr>
      <vt:lpstr>Snímek 2</vt:lpstr>
      <vt:lpstr>Snímek 3</vt:lpstr>
      <vt:lpstr>Aktuální práce –vkládání dokumentů</vt:lpstr>
      <vt:lpstr>Aktuální práce –vkládání dokumentů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Company>MMR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David Škorňa</dc:creator>
  <cp:lastModifiedBy>David Škorňa</cp:lastModifiedBy>
  <cp:revision>102</cp:revision>
  <dcterms:created xsi:type="dcterms:W3CDTF">2013-05-24T07:52:23Z</dcterms:created>
  <dcterms:modified xsi:type="dcterms:W3CDTF">2013-05-27T07:10:59Z</dcterms:modified>
</cp:coreProperties>
</file>