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363" r:id="rId2"/>
    <p:sldId id="273" r:id="rId3"/>
    <p:sldId id="366" r:id="rId4"/>
    <p:sldId id="368" r:id="rId5"/>
    <p:sldId id="365" r:id="rId6"/>
    <p:sldId id="275" r:id="rId7"/>
    <p:sldId id="291" r:id="rId8"/>
    <p:sldId id="341" r:id="rId9"/>
    <p:sldId id="348" r:id="rId10"/>
    <p:sldId id="373" r:id="rId11"/>
    <p:sldId id="380" r:id="rId12"/>
    <p:sldId id="379" r:id="rId13"/>
    <p:sldId id="376" r:id="rId14"/>
    <p:sldId id="377" r:id="rId15"/>
    <p:sldId id="262" r:id="rId16"/>
    <p:sldId id="329" r:id="rId17"/>
    <p:sldId id="370" r:id="rId18"/>
    <p:sldId id="374" r:id="rId19"/>
    <p:sldId id="269" r:id="rId20"/>
    <p:sldId id="375" r:id="rId21"/>
    <p:sldId id="272" r:id="rId2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748" autoAdjust="0"/>
    <p:restoredTop sz="82340" autoAdjust="0"/>
  </p:normalViewPr>
  <p:slideViewPr>
    <p:cSldViewPr>
      <p:cViewPr varScale="1">
        <p:scale>
          <a:sx n="106" d="100"/>
          <a:sy n="106" d="100"/>
        </p:scale>
        <p:origin x="-18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13.12.2012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13.12.2012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xfrm>
            <a:off x="682842" y="4603014"/>
            <a:ext cx="5438464" cy="4468099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cs-CZ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82625" y="4387850"/>
            <a:ext cx="5438775" cy="446722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  <a:defRPr/>
            </a:pPr>
            <a:r>
              <a:rPr lang="cs-CZ" sz="800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Příprava jednotlivých metodik, např.: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800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Metodika pro přípravu programových dokumentů pro období 2014-2020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800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Metodika pro evaluace v programovém období 2014–2020</a:t>
            </a:r>
          </a:p>
          <a:p>
            <a:pPr marL="342900" indent="-342900" eaLnBrk="1" hangingPunct="1">
              <a:spcBef>
                <a:spcPct val="0"/>
              </a:spcBef>
              <a:spcAft>
                <a:spcPts val="120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800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Metodika pro tvorbu a používání indikátorů v programovém období 2014–2020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85913" y="282575"/>
            <a:ext cx="3265487" cy="2447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374650" y="2874963"/>
            <a:ext cx="6048375" cy="525938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z="90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518517" y="4459263"/>
            <a:ext cx="5818907" cy="4971876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790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ACD4BC-74AD-4DF0-AA62-DA3AB7110ABB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9475" y="500063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682625" y="4387850"/>
            <a:ext cx="5438775" cy="446722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>
              <a:defRPr/>
            </a:pPr>
            <a:endParaRPr lang="cs-CZ" b="1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 bwMode="auto">
          <a:xfrm>
            <a:off x="682625" y="4603750"/>
            <a:ext cx="5438775" cy="44688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5200" y="744538"/>
            <a:ext cx="3589338" cy="269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708025" y="3557588"/>
            <a:ext cx="5437188" cy="5705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Clr>
                <a:srgbClr val="FF0000"/>
              </a:buClr>
            </a:pPr>
            <a:endParaRPr lang="cs-CZ" sz="110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65200" y="744538"/>
            <a:ext cx="3589338" cy="26924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xfrm>
            <a:off x="708025" y="3557588"/>
            <a:ext cx="5437188" cy="5705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BD512D-2AF7-4702-A314-BAC250171D6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.skorna@mmr.cz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2"/>
          <p:cNvSpPr>
            <a:spLocks/>
          </p:cNvSpPr>
          <p:nvPr/>
        </p:nvSpPr>
        <p:spPr bwMode="auto">
          <a:xfrm>
            <a:off x="285720" y="2000240"/>
            <a:ext cx="864235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cs-CZ" sz="3600" b="1" dirty="0" smtClean="0">
                <a:latin typeface="Calibri" pitchFamily="34" charset="0"/>
              </a:rPr>
              <a:t>Příprava Kohezní politiky EU 2014-2020</a:t>
            </a:r>
          </a:p>
          <a:p>
            <a:pPr algn="ctr"/>
            <a:endParaRPr lang="cs-CZ" sz="3600" b="1" dirty="0" smtClean="0">
              <a:latin typeface="Calibri" pitchFamily="34" charset="0"/>
            </a:endParaRPr>
          </a:p>
          <a:p>
            <a:pPr algn="ctr"/>
            <a:r>
              <a:rPr lang="cs-CZ" sz="3600" b="1" dirty="0" smtClean="0">
                <a:solidFill>
                  <a:srgbClr val="0070C0"/>
                </a:solidFill>
                <a:latin typeface="Calibri" pitchFamily="34" charset="0"/>
              </a:rPr>
              <a:t>ČR úroveň</a:t>
            </a:r>
            <a:endParaRPr lang="cs-CZ" sz="3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844" y="5300663"/>
            <a:ext cx="8786874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b="1" dirty="0" smtClean="0">
                <a:latin typeface="Calibri" pitchFamily="34" charset="0"/>
              </a:rPr>
              <a:t>12. </a:t>
            </a:r>
            <a:r>
              <a:rPr lang="cs-CZ" sz="2000" b="1" dirty="0">
                <a:latin typeface="Calibri" pitchFamily="34" charset="0"/>
              </a:rPr>
              <a:t>zasedání Pracovní skupiny pro udržitelný </a:t>
            </a:r>
            <a:r>
              <a:rPr lang="cs-CZ" sz="2000" b="1" dirty="0" smtClean="0">
                <a:latin typeface="Calibri" pitchFamily="34" charset="0"/>
              </a:rPr>
              <a:t>rozvoj regionů</a:t>
            </a:r>
            <a:r>
              <a:rPr lang="cs-CZ" sz="2000" b="1" dirty="0">
                <a:latin typeface="Calibri" pitchFamily="34" charset="0"/>
              </a:rPr>
              <a:t>, obcí a území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7950" y="6453188"/>
            <a:ext cx="38163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1500" dirty="0" smtClean="0">
                <a:solidFill>
                  <a:schemeClr val="tx2"/>
                </a:solidFill>
                <a:latin typeface="Calibri" pitchFamily="34" charset="0"/>
              </a:rPr>
              <a:t>13. </a:t>
            </a:r>
            <a:r>
              <a:rPr lang="cs-CZ" sz="1500" dirty="0">
                <a:solidFill>
                  <a:schemeClr val="tx2"/>
                </a:solidFill>
                <a:latin typeface="Calibri" pitchFamily="34" charset="0"/>
              </a:rPr>
              <a:t>12. </a:t>
            </a:r>
            <a:r>
              <a:rPr lang="cs-CZ" sz="1500" dirty="0" smtClean="0">
                <a:solidFill>
                  <a:schemeClr val="tx2"/>
                </a:solidFill>
                <a:latin typeface="Calibri" pitchFamily="34" charset="0"/>
              </a:rPr>
              <a:t>2012 </a:t>
            </a:r>
            <a:r>
              <a:rPr lang="cs-CZ" sz="1500" dirty="0">
                <a:solidFill>
                  <a:schemeClr val="tx2"/>
                </a:solidFill>
                <a:latin typeface="Calibri" pitchFamily="34" charset="0"/>
              </a:rPr>
              <a:t>Ministerstvo pro místní rozvoj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0" y="5084763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0" y="5949950"/>
            <a:ext cx="9144000" cy="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12968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85720" y="1357299"/>
          <a:ext cx="8429685" cy="4793437"/>
        </p:xfrm>
        <a:graphic>
          <a:graphicData uri="http://schemas.openxmlformats.org/drawingml/2006/table">
            <a:tbl>
              <a:tblPr/>
              <a:tblGrid>
                <a:gridCol w="1428760"/>
                <a:gridCol w="2277573"/>
                <a:gridCol w="1080013"/>
                <a:gridCol w="1625837"/>
                <a:gridCol w="2017502"/>
              </a:tblGrid>
              <a:tr h="36927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latin typeface="Calibri"/>
                        </a:rPr>
                        <a:t>Strategie rozvoje kraje / Programy 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13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Praha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Strategický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plán hl. m. Prahy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Schválen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2009-neomezeno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latin typeface="Calibri"/>
                        </a:rPr>
                        <a:t>Dokument s neomezezným časováním, aktualizován Programem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3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pl-PL" sz="1500" b="0" i="0" u="none" strike="noStrike" dirty="0">
                          <a:latin typeface="Calibri"/>
                        </a:rPr>
                        <a:t>realizace </a:t>
                      </a:r>
                      <a:endParaRPr lang="pl-PL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strategické </a:t>
                      </a:r>
                      <a:r>
                        <a:rPr lang="pl-PL" sz="1500" b="0" i="0" u="none" strike="noStrike" dirty="0">
                          <a:latin typeface="Calibri"/>
                        </a:rPr>
                        <a:t>koncepce hl. m. </a:t>
                      </a:r>
                      <a:endParaRPr lang="pl-PL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Prahy </a:t>
                      </a:r>
                      <a:endParaRPr lang="pl-PL" sz="1500" b="0" i="0" u="none" strike="noStrike" dirty="0">
                        <a:latin typeface="Calibri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2005-2015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započne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pravděpodobně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v průběhu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roku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2013. Přesný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harmonogram nebyl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stanoven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.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6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Olomoucký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rozvoje územního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obvodu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Schválen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2012-2015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>
                          <a:latin typeface="Calibri"/>
                        </a:rPr>
                        <a:t>Aktualizace se zvažuje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Zlínský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baseline="0" dirty="0" smtClean="0">
                          <a:latin typeface="Calibri"/>
                        </a:rPr>
                        <a:t> </a:t>
                      </a:r>
                      <a:r>
                        <a:rPr lang="cs-CZ" sz="1500" b="0" i="0" u="none" strike="noStrike" dirty="0" smtClean="0">
                          <a:latin typeface="Calibri"/>
                        </a:rPr>
                        <a:t>Strategie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Schválen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2009-2020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pokrývající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období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2014-2020. V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průběhu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roku 2013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plánována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aktualizace.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rozvoje územního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obvodu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2013-2016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v procesu SEA,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schválení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červen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2013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.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85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Jihomoravský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Strategie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Schválen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2012-2020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pokrývající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období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2014-2020. V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průběhu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roku 2018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plánována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aktualizace.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57158" y="1357298"/>
          <a:ext cx="8429684" cy="4500594"/>
        </p:xfrm>
        <a:graphic>
          <a:graphicData uri="http://schemas.openxmlformats.org/drawingml/2006/table">
            <a:tbl>
              <a:tblPr/>
              <a:tblGrid>
                <a:gridCol w="1571636"/>
                <a:gridCol w="2134695"/>
                <a:gridCol w="937139"/>
                <a:gridCol w="1214446"/>
                <a:gridCol w="2571768"/>
              </a:tblGrid>
              <a:tr h="3232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600" b="1" dirty="0" smtClean="0">
                          <a:latin typeface="Calibri" pitchFamily="34" charset="0"/>
                        </a:rPr>
                        <a:t>Strategie rozvoje kraje / Programy 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319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err="1" smtClean="0">
                          <a:latin typeface="Calibri" pitchFamily="34" charset="0"/>
                        </a:rPr>
                        <a:t>Královehradecký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ctr" fontAlgn="ctr"/>
                      <a:endParaRPr lang="cs-CZ" sz="1400" dirty="0">
                        <a:latin typeface="Calibri" pitchFamily="34" charset="0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Strategie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>
                          <a:latin typeface="Calibri" pitchFamily="34" charset="0"/>
                        </a:rPr>
                        <a:t>Příprava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>
                          <a:latin typeface="Calibri" pitchFamily="34" charset="0"/>
                        </a:rPr>
                        <a:t>2007-2015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dirty="0" smtClean="0">
                          <a:latin typeface="Calibri" pitchFamily="34" charset="0"/>
                        </a:rPr>
                        <a:t> Aktualizace </a:t>
                      </a:r>
                      <a:r>
                        <a:rPr lang="pl-PL" sz="1400" dirty="0">
                          <a:latin typeface="Calibri" pitchFamily="34" charset="0"/>
                        </a:rPr>
                        <a:t>(2015-2020) je v </a:t>
                      </a:r>
                      <a:endParaRPr lang="pl-PL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pl-PL" sz="1400" dirty="0" smtClean="0">
                          <a:latin typeface="Calibri" pitchFamily="34" charset="0"/>
                        </a:rPr>
                        <a:t> přípravě</a:t>
                      </a:r>
                      <a:r>
                        <a:rPr lang="pl-PL" sz="1400" dirty="0">
                          <a:latin typeface="Calibri" pitchFamily="34" charset="0"/>
                        </a:rPr>
                        <a:t>; schválena bude do </a:t>
                      </a:r>
                      <a:endParaRPr lang="pl-PL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pl-PL" sz="1400" dirty="0" smtClean="0">
                          <a:latin typeface="Calibri" pitchFamily="34" charset="0"/>
                        </a:rPr>
                        <a:t> 09/2013</a:t>
                      </a:r>
                      <a:endParaRPr lang="pl-PL" sz="1400" dirty="0">
                        <a:latin typeface="Calibri" pitchFamily="34" charset="0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 vMerge="1">
                  <a:txBody>
                    <a:bodyPr/>
                    <a:lstStyle/>
                    <a:p>
                      <a:pPr algn="ctr" fontAlgn="ctr"/>
                      <a:endParaRPr lang="cs-CZ" sz="1400" dirty="0">
                        <a:latin typeface="Calibri" pitchFamily="34" charset="0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Program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Příprava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dirty="0">
                          <a:latin typeface="Calibri" pitchFamily="34" charset="0"/>
                        </a:rPr>
                        <a:t>2011-2013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Dvouletý </a:t>
                      </a:r>
                      <a:r>
                        <a:rPr lang="cs-CZ" sz="1400" dirty="0">
                          <a:latin typeface="Calibri" pitchFamily="34" charset="0"/>
                        </a:rPr>
                        <a:t>akční plán Strategie;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bude aktualizován </a:t>
                      </a:r>
                      <a:r>
                        <a:rPr lang="cs-CZ" sz="1400" dirty="0">
                          <a:latin typeface="Calibri" pitchFamily="34" charset="0"/>
                        </a:rPr>
                        <a:t>v návaznosti na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Strategii</a:t>
                      </a:r>
                      <a:endParaRPr lang="cs-CZ" sz="1400" dirty="0">
                        <a:latin typeface="Calibri" pitchFamily="34" charset="0"/>
                      </a:endParaRP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Jihočeský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Program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Jihočeského </a:t>
                      </a:r>
                      <a:r>
                        <a:rPr lang="cs-CZ" sz="1400" dirty="0">
                          <a:latin typeface="Calibri" pitchFamily="34" charset="0"/>
                        </a:rPr>
                        <a:t>kraje 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Příprava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2007-2013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Aktualizace </a:t>
                      </a:r>
                      <a:r>
                        <a:rPr lang="cs-CZ" sz="1400" dirty="0">
                          <a:latin typeface="Calibri" pitchFamily="34" charset="0"/>
                        </a:rPr>
                        <a:t>(2014-2020) bude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dokončena </a:t>
                      </a:r>
                      <a:r>
                        <a:rPr lang="cs-CZ" sz="1400" dirty="0">
                          <a:latin typeface="Calibri" pitchFamily="34" charset="0"/>
                        </a:rPr>
                        <a:t>v roce 2013; nyní v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procesu </a:t>
                      </a:r>
                      <a:r>
                        <a:rPr lang="cs-CZ" sz="1400" dirty="0">
                          <a:latin typeface="Calibri" pitchFamily="34" charset="0"/>
                        </a:rPr>
                        <a:t>SEA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Karlovarský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Program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kraje 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Před schválením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2007-2013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cs-CZ" sz="1400" dirty="0" smtClean="0">
                          <a:latin typeface="Calibri" pitchFamily="34" charset="0"/>
                        </a:rPr>
                        <a:t>Aktualizace </a:t>
                      </a:r>
                      <a:r>
                        <a:rPr lang="cs-CZ" sz="1400" dirty="0">
                          <a:latin typeface="Calibri" pitchFamily="34" charset="0"/>
                        </a:rPr>
                        <a:t>(2014-2020) bude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schválena </a:t>
                      </a:r>
                      <a:r>
                        <a:rPr lang="cs-CZ" sz="1400" dirty="0">
                          <a:latin typeface="Calibri" pitchFamily="34" charset="0"/>
                        </a:rPr>
                        <a:t>v 12/2012 - 01/2013;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nyní </a:t>
                      </a:r>
                      <a:r>
                        <a:rPr lang="cs-CZ" sz="1400" dirty="0">
                          <a:latin typeface="Calibri" pitchFamily="34" charset="0"/>
                        </a:rPr>
                        <a:t>probíhá SEA, 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Liberecký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Strategie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Schválen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2006-2020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Dokument </a:t>
                      </a:r>
                      <a:r>
                        <a:rPr lang="cs-CZ" sz="1400" dirty="0">
                          <a:latin typeface="Calibri" pitchFamily="34" charset="0"/>
                        </a:rPr>
                        <a:t>aktualizován a schválen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v </a:t>
                      </a:r>
                      <a:r>
                        <a:rPr lang="cs-CZ" sz="1400" dirty="0">
                          <a:latin typeface="Calibri" pitchFamily="34" charset="0"/>
                        </a:rPr>
                        <a:t>roce 2012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Program </a:t>
                      </a:r>
                      <a:r>
                        <a:rPr lang="cs-CZ" sz="1400" dirty="0">
                          <a:latin typeface="Calibri" pitchFamily="34" charset="0"/>
                        </a:rPr>
                        <a:t>rozvoje kraje 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Příprava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>
                          <a:latin typeface="Calibri" pitchFamily="34" charset="0"/>
                        </a:rPr>
                        <a:t>2007-2013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Nový </a:t>
                      </a:r>
                      <a:r>
                        <a:rPr lang="cs-CZ" sz="1400" dirty="0">
                          <a:latin typeface="Calibri" pitchFamily="34" charset="0"/>
                        </a:rPr>
                        <a:t>PRK (2014 – 2020) bude </a:t>
                      </a:r>
                      <a:endParaRPr lang="cs-CZ" sz="1400" dirty="0" smtClean="0">
                        <a:latin typeface="Calibri" pitchFamily="34" charset="0"/>
                      </a:endParaRPr>
                    </a:p>
                    <a:p>
                      <a:pPr algn="l" fontAlgn="ctr"/>
                      <a:r>
                        <a:rPr lang="cs-CZ" sz="1400" dirty="0" smtClean="0">
                          <a:latin typeface="Calibri" pitchFamily="34" charset="0"/>
                        </a:rPr>
                        <a:t> dokončen </a:t>
                      </a:r>
                      <a:r>
                        <a:rPr lang="cs-CZ" sz="1400" dirty="0">
                          <a:latin typeface="Calibri" pitchFamily="34" charset="0"/>
                        </a:rPr>
                        <a:t>v roce 2013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57158" y="1357298"/>
          <a:ext cx="8429684" cy="5078761"/>
        </p:xfrm>
        <a:graphic>
          <a:graphicData uri="http://schemas.openxmlformats.org/drawingml/2006/table">
            <a:tbl>
              <a:tblPr/>
              <a:tblGrid>
                <a:gridCol w="1428760"/>
                <a:gridCol w="2143140"/>
                <a:gridCol w="1071570"/>
                <a:gridCol w="1071570"/>
                <a:gridCol w="2714644"/>
              </a:tblGrid>
              <a:tr h="323251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600" b="1" dirty="0" smtClean="0">
                          <a:latin typeface="Calibri" pitchFamily="34" charset="0"/>
                        </a:rPr>
                        <a:t>Strategie rozvoje kraje / Programy rozvoje kraje</a:t>
                      </a:r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6421" marR="6421" marT="6421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Vysočina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Strategie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kraje Vysočina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Před schválením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2012-2020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Předpoklad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schválení nového </a:t>
                      </a:r>
                      <a:endParaRPr lang="pl-PL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dokumentu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do konce roku 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Nezapočala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2007-2014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Nový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/ aktualizovaný dokument pro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další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období bude připraven do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konce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roku 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Ústecký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Před schválením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2007-2013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pro období 2014 – 2020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v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přípravě; schválení do konce roku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2012</a:t>
                      </a:r>
                      <a:endParaRPr lang="cs-CZ" sz="14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Moravskoslezský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Strategie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kraje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Schválen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2009-2016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pokrývající období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2014-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2020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Plzeňský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2008-2013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(2014-2020) probíhá;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schválení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je předpokládáno v roce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2012-2013</a:t>
                      </a:r>
                      <a:endParaRPr lang="cs-CZ" sz="14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Středočeský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územního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obvodu</a:t>
                      </a:r>
                      <a:endParaRPr lang="cs-CZ" sz="1400" b="0" i="0" u="none" strike="noStrike" dirty="0"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Nezapočala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2007-2013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Není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známo, jak probíhá aktualizace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 dirty="0">
                          <a:latin typeface="Calibri"/>
                        </a:rPr>
                        <a:t>Pardubický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Program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rozvoje kraje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Schválen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0" u="none" strike="noStrike">
                          <a:latin typeface="Calibri"/>
                        </a:rPr>
                        <a:t>2012-2016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s výhledem do roku </a:t>
                      </a:r>
                      <a:endParaRPr lang="pl-PL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2020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; aktualiazce dosud neřešena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54061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540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85720" y="1428736"/>
          <a:ext cx="8501123" cy="4504043"/>
        </p:xfrm>
        <a:graphic>
          <a:graphicData uri="http://schemas.openxmlformats.org/drawingml/2006/table">
            <a:tbl>
              <a:tblPr/>
              <a:tblGrid>
                <a:gridCol w="1073826"/>
                <a:gridCol w="2426636"/>
                <a:gridCol w="1500198"/>
                <a:gridCol w="785818"/>
                <a:gridCol w="2714645"/>
              </a:tblGrid>
              <a:tr h="3138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latin typeface="Calibri"/>
                        </a:rPr>
                        <a:t>Regionální 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1489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Schválen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Moravskoslezský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2010-2020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Dokument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pokrývající období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2014-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2020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Před schválením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Strategie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rozvoje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konkurenceschopnosti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Karlovarský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2007-2013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(2014-2020) bude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schválena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v 12/2012 - 01/2013.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Vysočina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2013-2020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Nový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dokument je před schválením, </a:t>
                      </a:r>
                      <a:endParaRPr lang="cs-CZ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dokončení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v I.</a:t>
                      </a:r>
                      <a:r>
                        <a:rPr lang="cs-CZ" sz="1400" b="0" i="0" u="none" strike="noStrike" dirty="0" err="1">
                          <a:latin typeface="Calibri"/>
                        </a:rPr>
                        <a:t>pol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 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Praha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2004-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Předpokládané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dokončení verze do </a:t>
                      </a:r>
                      <a:endParaRPr lang="pl-PL" sz="14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400" b="0" i="0" u="none" strike="noStrike" dirty="0" smtClean="0">
                          <a:latin typeface="Calibri"/>
                        </a:rPr>
                        <a:t> roku </a:t>
                      </a:r>
                      <a:r>
                        <a:rPr lang="pl-PL" sz="1400" b="0" i="0" u="none" strike="noStrike" dirty="0">
                          <a:latin typeface="Calibri"/>
                        </a:rPr>
                        <a:t>2020 je v 1. čtvrtletí roku 2013.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Zlínský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2007-2013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pro období 2014 – 2020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v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přípravě, předpokládané schválení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v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průběhu roku 2013.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</a:t>
                      </a:r>
                      <a:r>
                        <a:rPr lang="cs-CZ" sz="1500" b="0" i="0" u="none" strike="noStrike" dirty="0" smtClean="0">
                          <a:latin typeface="Calibri"/>
                        </a:rPr>
                        <a:t>strategie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Jihomoravský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2009-2013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(2014-2020) řešena v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rámci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RIS 4; předpokládané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schválení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12/2013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86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Příprava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Královehradecký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2010-2015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(2014-2020) proběhne v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roce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2013; zároveň je řešen i akční </a:t>
                      </a:r>
                      <a:r>
                        <a:rPr lang="cs-CZ" sz="14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400" b="0" i="0" u="none" strike="noStrike" dirty="0" smtClean="0">
                          <a:latin typeface="Calibri"/>
                        </a:rPr>
                        <a:t> plán </a:t>
                      </a:r>
                      <a:r>
                        <a:rPr lang="cs-CZ" sz="1400" b="0" i="0" u="none" strike="noStrike" dirty="0">
                          <a:latin typeface="Calibri"/>
                        </a:rPr>
                        <a:t>strategie.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85720" y="1271623"/>
          <a:ext cx="8501123" cy="4300517"/>
        </p:xfrm>
        <a:graphic>
          <a:graphicData uri="http://schemas.openxmlformats.org/drawingml/2006/table">
            <a:tbl>
              <a:tblPr/>
              <a:tblGrid>
                <a:gridCol w="1073826"/>
                <a:gridCol w="2675617"/>
                <a:gridCol w="993289"/>
                <a:gridCol w="847129"/>
                <a:gridCol w="2911262"/>
              </a:tblGrid>
              <a:tr h="31380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latin typeface="Calibri"/>
                        </a:rPr>
                        <a:t>Regionální 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769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</a:t>
                      </a:r>
                      <a:r>
                        <a:rPr lang="cs-CZ" sz="1500" b="0" i="0" u="none" strike="noStrike" dirty="0" smtClean="0">
                          <a:latin typeface="Calibri"/>
                        </a:rPr>
                        <a:t>strategie 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Jihočeský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2007-2015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</a:t>
                      </a:r>
                      <a:r>
                        <a:rPr lang="pt-BR" sz="1500" b="0" i="0" u="none" strike="noStrike" dirty="0" smtClean="0">
                          <a:latin typeface="Calibri"/>
                        </a:rPr>
                        <a:t>Zatím </a:t>
                      </a:r>
                      <a:r>
                        <a:rPr lang="pt-BR" sz="1500" b="0" i="0" u="none" strike="noStrike" dirty="0">
                          <a:latin typeface="Calibri"/>
                        </a:rPr>
                        <a:t>se o možné aktualizaci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</a:t>
                      </a:r>
                      <a:r>
                        <a:rPr lang="pt-BR" sz="1500" b="0" i="0" u="none" strike="noStrike" dirty="0" smtClean="0">
                          <a:latin typeface="Calibri"/>
                        </a:rPr>
                        <a:t>neuvažovalo</a:t>
                      </a:r>
                      <a:r>
                        <a:rPr lang="pt-BR" sz="1500" b="0" i="0" u="none" strike="noStrike" dirty="0">
                          <a:latin typeface="Calibri"/>
                        </a:rPr>
                        <a:t>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8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Liberecký</a:t>
                      </a:r>
                      <a:endParaRPr lang="cs-CZ" sz="1500" b="0" i="0" u="none" strike="noStrike" dirty="0">
                        <a:latin typeface="Calibri"/>
                      </a:endParaRP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2009-2013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RIS včetně Akčního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plánu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tohoto dokumentu bude </a:t>
                      </a:r>
                      <a:r>
                        <a:rPr lang="cs-CZ" sz="1500" b="0" i="0" u="none" strike="noStrike" dirty="0" smtClean="0"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probíhat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v roce 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89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Pardubický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2006-2013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dosud neřešena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Ústecký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2005-2010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pl-PL" sz="1500" b="0" i="0" u="none" strike="noStrike" dirty="0">
                          <a:latin typeface="Calibri"/>
                        </a:rPr>
                        <a:t>(2015-2020) bude </a:t>
                      </a:r>
                      <a:endParaRPr lang="pl-PL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zahájena </a:t>
                      </a:r>
                      <a:r>
                        <a:rPr lang="pl-PL" sz="1500" b="0" i="0" u="none" strike="noStrike" dirty="0">
                          <a:latin typeface="Calibri"/>
                        </a:rPr>
                        <a:t>v roce 2013 a dokončena v </a:t>
                      </a:r>
                      <a:endParaRPr lang="pl-PL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pl-PL" sz="1500" b="0" i="0" u="none" strike="noStrike" dirty="0" smtClean="0">
                          <a:latin typeface="Calibri"/>
                        </a:rPr>
                        <a:t> roce </a:t>
                      </a:r>
                      <a:r>
                        <a:rPr lang="pl-PL" sz="1500" b="0" i="0" u="none" strike="noStrike" dirty="0">
                          <a:latin typeface="Calibri"/>
                        </a:rPr>
                        <a:t>2014 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Olomoucký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2011-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Aktualizace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se zvažuje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Středočeský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 dirty="0">
                          <a:latin typeface="Calibri"/>
                        </a:rPr>
                        <a:t> 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Není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známo, jak probíhá aktualizace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či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zda dokument pro kraj vzniká.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Nezapočala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Regionální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inovační strategie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Plzeňský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5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Není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známo, jak probíhá aktualizace </a:t>
                      </a:r>
                      <a:endParaRPr lang="cs-CZ" sz="1500" b="0" i="0" u="none" strike="noStrike" dirty="0" smtClean="0">
                        <a:latin typeface="Calibri"/>
                      </a:endParaRPr>
                    </a:p>
                    <a:p>
                      <a:pPr algn="l" fontAlgn="ctr"/>
                      <a:r>
                        <a:rPr lang="cs-CZ" sz="1500" b="0" i="0" u="none" strike="noStrike" dirty="0" smtClean="0">
                          <a:latin typeface="Calibri"/>
                        </a:rPr>
                        <a:t> či </a:t>
                      </a:r>
                      <a:r>
                        <a:rPr lang="cs-CZ" sz="1500" b="0" i="0" u="none" strike="noStrike" dirty="0">
                          <a:latin typeface="Calibri"/>
                        </a:rPr>
                        <a:t>zda dokument pro kraj vzniká.</a:t>
                      </a:r>
                    </a:p>
                  </a:txBody>
                  <a:tcPr marL="6311" marR="6311" marT="6311" marB="0" anchor="ctr">
                    <a:lnL w="12700" cap="flat" cmpd="sng" algn="ctr">
                      <a:solidFill>
                        <a:srgbClr val="60497B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497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943629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E</a:t>
            </a:r>
            <a:r>
              <a:rPr lang="pt-BR" sz="3200" b="1" dirty="0" smtClean="0">
                <a:solidFill>
                  <a:srgbClr val="0070C0"/>
                </a:solidFill>
                <a:latin typeface="Calibri" pitchFamily="34" charset="0"/>
                <a:ea typeface="+mj-ea"/>
                <a:cs typeface="Arial" pitchFamily="34" charset="0"/>
              </a:rPr>
              <a:t>fektivní systém implementace a administrace</a:t>
            </a:r>
            <a:endParaRPr lang="cs-CZ" sz="3200" b="1" dirty="0">
              <a:solidFill>
                <a:srgbClr val="0070C0"/>
              </a:solidFill>
              <a:latin typeface="Calibri" pitchFamily="34" charset="0"/>
              <a:ea typeface="+mj-ea"/>
              <a:cs typeface="Arial" pitchFamily="34" charset="0"/>
            </a:endParaRPr>
          </a:p>
        </p:txBody>
      </p: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431800" y="1500174"/>
            <a:ext cx="842648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5600" indent="-3556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2400" b="1" dirty="0" smtClean="0">
                <a:latin typeface="Calibri" pitchFamily="34" charset="0"/>
                <a:cs typeface="+mn-cs"/>
              </a:rPr>
              <a:t>Nastavení efektivního systému podléhá působení těchto faktorů:</a:t>
            </a:r>
          </a:p>
          <a:p>
            <a:pPr marL="356400" lvl="1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u="sng" dirty="0" smtClean="0">
                <a:latin typeface="Calibri" pitchFamily="34" charset="0"/>
              </a:rPr>
              <a:t>Jednotné metodické prostředí</a:t>
            </a:r>
            <a:r>
              <a:rPr lang="cs-CZ" sz="2000" dirty="0" smtClean="0">
                <a:latin typeface="Calibri" pitchFamily="34" charset="0"/>
              </a:rPr>
              <a:t>, jehož cílem je:</a:t>
            </a: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zjednodušení administrativních postupů</a:t>
            </a:r>
            <a:endParaRPr lang="cs-CZ" sz="800" dirty="0" smtClean="0">
              <a:latin typeface="Calibri" pitchFamily="34" charset="0"/>
            </a:endParaRP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snadnější orientace žadatele / příjemce v systému přidělování evropských dotací</a:t>
            </a:r>
            <a:endParaRPr lang="cs-CZ" sz="800" dirty="0" smtClean="0">
              <a:latin typeface="Calibri" pitchFamily="34" charset="0"/>
            </a:endParaRP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zlepšení komunikace mezi žadatelem / příjemcem a poskytovatelem dotace</a:t>
            </a: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jednotná a srozumitelná pravidla</a:t>
            </a: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zavedení jednotné terminologie napříč celým systémem implementace</a:t>
            </a:r>
            <a:endParaRPr lang="cs-CZ" sz="800" dirty="0" smtClean="0">
              <a:latin typeface="Calibri" pitchFamily="34" charset="0"/>
            </a:endParaRP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zkrácení administrativních lhůt</a:t>
            </a:r>
            <a:endParaRPr lang="cs-CZ" sz="800" dirty="0" smtClean="0">
              <a:latin typeface="Calibri" pitchFamily="34" charset="0"/>
            </a:endParaRPr>
          </a:p>
          <a:p>
            <a:pPr marL="813600" lvl="2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</a:rPr>
              <a:t>úprava legislativního prostředí vedoucí k jednodušší administrativě</a:t>
            </a:r>
          </a:p>
          <a:p>
            <a:pPr marL="356400" lvl="1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u="sng" dirty="0" smtClean="0">
                <a:latin typeface="Calibri" pitchFamily="34" charset="0"/>
              </a:rPr>
              <a:t>Nastavení operačních programů</a:t>
            </a:r>
          </a:p>
          <a:p>
            <a:pPr marL="356400" lvl="1" indent="-270000" fontAlgn="auto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Arial" charset="0"/>
              <a:buChar char="•"/>
              <a:defRPr/>
            </a:pPr>
            <a:r>
              <a:rPr lang="cs-CZ" sz="2000" u="sng" dirty="0" smtClean="0">
                <a:latin typeface="Calibri" pitchFamily="34" charset="0"/>
              </a:rPr>
              <a:t>Legislativní rámec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2531" name="Rectangle 9"/>
          <p:cNvSpPr>
            <a:spLocks noChangeArrowheads="1"/>
          </p:cNvSpPr>
          <p:nvPr/>
        </p:nvSpPr>
        <p:spPr bwMode="auto">
          <a:xfrm>
            <a:off x="395288" y="1357299"/>
            <a:ext cx="8320116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>
                <a:latin typeface="Calibri" pitchFamily="34" charset="0"/>
              </a:rPr>
              <a:t>Další body přípravy:</a:t>
            </a:r>
            <a:endParaRPr lang="cs-CZ" sz="2000" dirty="0">
              <a:latin typeface="Calibri" pitchFamily="34" charset="0"/>
            </a:endParaRP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200" dirty="0">
                <a:latin typeface="Calibri" pitchFamily="34" charset="0"/>
              </a:rPr>
              <a:t> </a:t>
            </a:r>
            <a:r>
              <a:rPr lang="cs-CZ" sz="2400" dirty="0">
                <a:latin typeface="Calibri" pitchFamily="34" charset="0"/>
              </a:rPr>
              <a:t>Metodický pokyn pro přípravu programových dokumentů</a:t>
            </a:r>
          </a:p>
          <a:p>
            <a:pPr>
              <a:buClr>
                <a:srgbClr val="FF0000"/>
              </a:buClr>
              <a:buFont typeface="Arial" charset="0"/>
              <a:buChar char="•"/>
            </a:pPr>
            <a:endParaRPr lang="cs-CZ" sz="2400" b="1" dirty="0">
              <a:latin typeface="Calibri" pitchFamily="34" charset="0"/>
            </a:endParaRPr>
          </a:p>
          <a:p>
            <a:pPr>
              <a:buClr>
                <a:srgbClr val="FF0000"/>
              </a:buClr>
            </a:pPr>
            <a:r>
              <a:rPr lang="cs-CZ" sz="2400" b="1" dirty="0">
                <a:latin typeface="Calibri" pitchFamily="34" charset="0"/>
              </a:rPr>
              <a:t>Platformy pro budoucí programové období</a:t>
            </a: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Rada </a:t>
            </a:r>
            <a:r>
              <a:rPr lang="cs-CZ" sz="2400" dirty="0">
                <a:latin typeface="Calibri" pitchFamily="34" charset="0"/>
              </a:rPr>
              <a:t>pro fondy Společného strategického rámce, </a:t>
            </a:r>
            <a:endParaRPr lang="cs-CZ" sz="2400" dirty="0" smtClean="0">
              <a:latin typeface="Calibri" pitchFamily="34" charset="0"/>
            </a:endParaRP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Rada </a:t>
            </a:r>
            <a:r>
              <a:rPr lang="cs-CZ" sz="2400" dirty="0">
                <a:latin typeface="Calibri" pitchFamily="34" charset="0"/>
              </a:rPr>
              <a:t>pro fondy Společného strategického rámce na pracovní </a:t>
            </a:r>
            <a:r>
              <a:rPr lang="cs-CZ" sz="2400" dirty="0" smtClean="0">
                <a:latin typeface="Calibri" pitchFamily="34" charset="0"/>
              </a:rPr>
              <a:t>úrovni</a:t>
            </a: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…</a:t>
            </a:r>
            <a:endParaRPr lang="cs-CZ" sz="2400" dirty="0">
              <a:latin typeface="Calibri" pitchFamily="34" charset="0"/>
            </a:endParaRPr>
          </a:p>
          <a:p>
            <a:pPr>
              <a:spcBef>
                <a:spcPts val="600"/>
              </a:spcBef>
              <a:buClr>
                <a:srgbClr val="FF0000"/>
              </a:buClr>
            </a:pPr>
            <a:endParaRPr lang="cs-CZ" sz="2400" dirty="0">
              <a:latin typeface="Calibri" pitchFamily="34" charset="0"/>
            </a:endParaRPr>
          </a:p>
          <a:p>
            <a:pPr>
              <a:buClr>
                <a:srgbClr val="FF0000"/>
              </a:buClr>
            </a:pPr>
            <a:r>
              <a:rPr lang="cs-CZ" sz="2400" b="1" dirty="0">
                <a:latin typeface="Calibri" pitchFamily="34" charset="0"/>
              </a:rPr>
              <a:t>Další navrhované pracovní skupiny: </a:t>
            </a:r>
          </a:p>
          <a:p>
            <a:pPr marL="268288" indent="-268288">
              <a:buClr>
                <a:srgbClr val="FF0000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</a:rPr>
              <a:t>Vyjednávací </a:t>
            </a:r>
            <a:r>
              <a:rPr lang="cs-CZ" sz="2400" dirty="0">
                <a:latin typeface="Calibri" pitchFamily="34" charset="0"/>
              </a:rPr>
              <a:t>týmy, PS pro přípravu Dohody o partnerství, PS k integrovaným přístupům a regionální dimenzi, Metodická expertní PS a další</a:t>
            </a:r>
          </a:p>
        </p:txBody>
      </p:sp>
      <p:sp>
        <p:nvSpPr>
          <p:cNvPr id="5" name="Nadpis 2"/>
          <p:cNvSpPr>
            <a:spLocks noGrp="1"/>
          </p:cNvSpPr>
          <p:nvPr>
            <p:ph type="title" idx="4294967295"/>
          </p:nvPr>
        </p:nvSpPr>
        <p:spPr bwMode="auto">
          <a:xfrm>
            <a:off x="2643188" y="500062"/>
            <a:ext cx="6215092" cy="64292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Další postup přípravy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85860"/>
            <a:ext cx="8291264" cy="4929222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100" dirty="0" smtClean="0">
                <a:latin typeface="Calibri" pitchFamily="34" charset="0"/>
                <a:cs typeface="+mn-cs"/>
              </a:rPr>
              <a:t>Programy nemají být koncipovány pouze s plošným zaměřením, ale reflektovat specifické územní problémy, potřeby, regionální rozdíly i potenciál území. 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100" dirty="0" smtClean="0">
                <a:latin typeface="Calibri" pitchFamily="34" charset="0"/>
                <a:cs typeface="+mn-cs"/>
              </a:rPr>
              <a:t>Tato cílená podpora v programech fondů SSR bude zajištěna regionální a územní dimenzí tematických OP a Integrovaným regionálním OP. 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100" dirty="0" smtClean="0">
                <a:latin typeface="Calibri" pitchFamily="34" charset="0"/>
                <a:cs typeface="+mn-cs"/>
              </a:rPr>
              <a:t>Systémovým podkladem pro definování územní dimenze je typologie území a další závěry Strategie regionálního rozvoje pro období 2014-2020. 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100" dirty="0" smtClean="0">
                <a:latin typeface="Calibri" pitchFamily="34" charset="0"/>
                <a:cs typeface="+mn-cs"/>
              </a:rPr>
              <a:t>V rozvoji venkova budou hrát významnější roli sdružení založená za účelem principu uplatnění </a:t>
            </a:r>
            <a:r>
              <a:rPr lang="cs-CZ" sz="2100" dirty="0" err="1" smtClean="0">
                <a:latin typeface="Calibri" pitchFamily="34" charset="0"/>
                <a:cs typeface="+mn-cs"/>
              </a:rPr>
              <a:t>komunitně</a:t>
            </a:r>
            <a:r>
              <a:rPr lang="cs-CZ" sz="2100" dirty="0" smtClean="0">
                <a:latin typeface="Calibri" pitchFamily="34" charset="0"/>
                <a:cs typeface="+mn-cs"/>
              </a:rPr>
              <a:t> vedeného místního rozvoje. 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100" dirty="0" smtClean="0">
                <a:latin typeface="Calibri" pitchFamily="34" charset="0"/>
                <a:cs typeface="+mn-cs"/>
              </a:rPr>
              <a:t>Obce budou hrát klíčovou roli při schvalování strategií MAS zejména z pohledu zajištění aktivit v samosprávné působnosti.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43174" y="571480"/>
            <a:ext cx="6143668" cy="504056"/>
          </a:xfrm>
        </p:spPr>
        <p:txBody>
          <a:bodyPr/>
          <a:lstStyle/>
          <a:p>
            <a:pPr algn="r"/>
            <a:r>
              <a:rPr lang="cs-CZ" sz="2700" dirty="0" smtClean="0">
                <a:solidFill>
                  <a:srgbClr val="0070C0"/>
                </a:solidFill>
                <a:latin typeface="Calibri" pitchFamily="34" charset="0"/>
              </a:rPr>
              <a:t>Specifický přístup k územní dimenzi v ČR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00174"/>
            <a:ext cx="8291264" cy="4714908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Regionální rozdíly v ekonomické výkonnosti mezi kraji jsou dlouhodobě stabilizovány, postupně se však rozevírají nůžky ve výkonnosti nižších územních jednotek. 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Nejnižší vhodná jednotka úroveň správních obvodů jsou obce s rozšířenou působností (ORP) - přirozená ekonomická a sociální „jádra“ ve venkovském prostoru.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Pro koncipování intervencí programů spolufinancovaných z fondů SSR bude nutné najít územně specifické řešení i pro územní jednotky menší než ORP.</a:t>
            </a: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Důležitá je rovněž složka řízení územních intervencí regionálními a místními aktéry – kraji, městy a obcemi, případně dalšími subjekty. 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643174" y="571480"/>
            <a:ext cx="6143668" cy="504056"/>
          </a:xfrm>
        </p:spPr>
        <p:txBody>
          <a:bodyPr/>
          <a:lstStyle/>
          <a:p>
            <a:pPr algn="r"/>
            <a:r>
              <a:rPr lang="cs-CZ" sz="2700" dirty="0" smtClean="0">
                <a:solidFill>
                  <a:srgbClr val="0070C0"/>
                </a:solidFill>
                <a:latin typeface="Calibri" pitchFamily="34" charset="0"/>
              </a:rPr>
              <a:t>Specifický přístup k územní dimenzi v ČR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Další postup - harmonogram</a:t>
            </a:r>
            <a:endParaRPr lang="cs-CZ" sz="3200" b="1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714489"/>
            <a:ext cx="8429684" cy="444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285860"/>
            <a:ext cx="8291512" cy="5214974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b="1" dirty="0" smtClean="0">
                <a:latin typeface="Calibri" pitchFamily="34" charset="0"/>
                <a:cs typeface="Arial" charset="0"/>
              </a:rPr>
              <a:t>Podklad pro přípravu Dohody o partnerství pro programové období let 2014 až 2020 - Vymezení programů a další postup při přípravě České republiky pro efektivní čerpání fondů Společného strategického rámce - v podmínkách České republiky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200" b="1" dirty="0" smtClean="0">
              <a:latin typeface="Calibri" pitchFamily="34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latin typeface="Calibri" pitchFamily="34" charset="0"/>
                <a:cs typeface="Arial" charset="0"/>
              </a:rPr>
              <a:t>Dokument </a:t>
            </a:r>
            <a:r>
              <a:rPr lang="cs-CZ" sz="2200" b="1" dirty="0" smtClean="0">
                <a:latin typeface="Calibri" pitchFamily="34" charset="0"/>
                <a:cs typeface="Arial" charset="0"/>
              </a:rPr>
              <a:t>schválen usnesením vlády č. 867  dne 28.11.2012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2200" b="1" dirty="0" smtClean="0">
              <a:latin typeface="Calibri" pitchFamily="34" charset="0"/>
              <a:cs typeface="Arial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b="1" dirty="0" smtClean="0">
                <a:latin typeface="Calibri" pitchFamily="34" charset="0"/>
                <a:cs typeface="Arial" charset="0"/>
              </a:rPr>
              <a:t>Vláda schvaluje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latin typeface="Calibri" pitchFamily="34" charset="0"/>
              </a:rPr>
              <a:t>II.1. Postup přípravy programů spolufinancovaných z fondů Společného strategického rámce pro programové období let 2014 až 2020 v podmínkách České republiky,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latin typeface="Calibri" pitchFamily="34" charset="0"/>
              </a:rPr>
              <a:t>II.2. Vymezení operačních programů pro </a:t>
            </a:r>
            <a:r>
              <a:rPr lang="cs-CZ" sz="2200" dirty="0" smtClean="0">
                <a:latin typeface="Calibri" pitchFamily="34" charset="0"/>
              </a:rPr>
              <a:t>ERDF, FS </a:t>
            </a:r>
            <a:r>
              <a:rPr lang="cs-CZ" sz="2200" dirty="0" smtClean="0">
                <a:latin typeface="Calibri" pitchFamily="34" charset="0"/>
              </a:rPr>
              <a:t>a </a:t>
            </a:r>
            <a:r>
              <a:rPr lang="cs-CZ" sz="2200" dirty="0" smtClean="0">
                <a:latin typeface="Calibri" pitchFamily="34" charset="0"/>
              </a:rPr>
              <a:t>ESF </a:t>
            </a:r>
            <a:r>
              <a:rPr lang="cs-CZ" sz="2200" dirty="0" smtClean="0">
                <a:latin typeface="Calibri" pitchFamily="34" charset="0"/>
              </a:rPr>
              <a:t>v rámci cíle Investice pro růst a zaměstnanost</a:t>
            </a:r>
            <a:r>
              <a:rPr lang="cs-CZ" sz="2200" dirty="0" smtClean="0">
                <a:latin typeface="Calibri" pitchFamily="34" charset="0"/>
              </a:rPr>
              <a:t>,</a:t>
            </a:r>
            <a:endParaRPr lang="cs-CZ" sz="2200" dirty="0" smtClean="0">
              <a:latin typeface="Calibri" pitchFamily="34" charset="0"/>
            </a:endParaRPr>
          </a:p>
          <a:p>
            <a:pPr marL="3175" indent="-3175"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latin typeface="Calibri" pitchFamily="34" charset="0"/>
              </a:rPr>
              <a:t>II.3 Vymezení operačních programů pro ERDF realizovaných v rámci cíle Evropská územní </a:t>
            </a:r>
            <a:r>
              <a:rPr lang="cs-CZ" sz="2200" dirty="0" smtClean="0">
                <a:latin typeface="Calibri" pitchFamily="34" charset="0"/>
              </a:rPr>
              <a:t>spolupráce,</a:t>
            </a:r>
            <a:endParaRPr lang="cs-CZ" sz="2200" dirty="0" smtClean="0">
              <a:latin typeface="Calibri" pitchFamily="34" charset="0"/>
            </a:endParaRPr>
          </a:p>
          <a:p>
            <a:pPr marL="3175" indent="-3175">
              <a:spcBef>
                <a:spcPts val="600"/>
              </a:spcBef>
              <a:spcAft>
                <a:spcPts val="0"/>
              </a:spcAft>
            </a:pPr>
            <a:r>
              <a:rPr lang="cs-CZ" sz="2200" dirty="0" smtClean="0">
                <a:latin typeface="Calibri" pitchFamily="34" charset="0"/>
              </a:rPr>
              <a:t>II. 4. Vymezení Programu rozvoje venkova, financovaného z EZFRV a Operačního programu Rybářství 2014 až </a:t>
            </a:r>
            <a:r>
              <a:rPr lang="cs-CZ" sz="2200" dirty="0" smtClean="0">
                <a:latin typeface="Calibri" pitchFamily="34" charset="0"/>
              </a:rPr>
              <a:t>2020 pro Evropský námořní a rybářský </a:t>
            </a:r>
            <a:r>
              <a:rPr lang="cs-CZ" sz="2200" dirty="0" smtClean="0">
                <a:latin typeface="Calibri" pitchFamily="34" charset="0"/>
              </a:rPr>
              <a:t>fond,</a:t>
            </a:r>
            <a:endParaRPr lang="cs-CZ" sz="2200" dirty="0" smtClean="0">
              <a:latin typeface="Calibri" pitchFamily="34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55875" y="500042"/>
            <a:ext cx="6302405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Podklad pro přípravu Dohody</a:t>
            </a:r>
            <a:b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</a:br>
            <a:endParaRPr lang="cs-CZ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43213" y="549275"/>
            <a:ext cx="5872162" cy="665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Další postup - harmonogram</a:t>
            </a:r>
            <a:endParaRPr lang="cs-CZ" sz="3200" b="1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3" y="2143125"/>
            <a:ext cx="86010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8"/>
          <p:cNvSpPr>
            <a:spLocks noGrp="1"/>
          </p:cNvSpPr>
          <p:nvPr>
            <p:ph idx="1"/>
          </p:nvPr>
        </p:nvSpPr>
        <p:spPr bwMode="auto">
          <a:xfrm>
            <a:off x="1258888" y="1844674"/>
            <a:ext cx="6049962" cy="401321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lnSpc>
                <a:spcPct val="80000"/>
              </a:lnSpc>
              <a:defRPr/>
            </a:pPr>
            <a:endParaRPr lang="cs-CZ" sz="2500" b="1" dirty="0" smtClean="0">
              <a:latin typeface="Calibri" pitchFamily="34" charset="0"/>
              <a:cs typeface="Arial" charset="0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r>
              <a:rPr lang="cs-CZ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Děkuji za pozornost</a:t>
            </a:r>
          </a:p>
          <a:p>
            <a:pPr algn="ctr" eaLnBrk="1" fontAlgn="auto" hangingPunct="1">
              <a:lnSpc>
                <a:spcPct val="80000"/>
              </a:lnSpc>
              <a:defRPr/>
            </a:pPr>
            <a:endParaRPr lang="cs-CZ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endParaRPr lang="cs-CZ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r>
              <a:rPr lang="cs-CZ" sz="160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Ing. David Škorňa</a:t>
            </a:r>
            <a:endParaRPr lang="cs-CZ" sz="1600" b="1" dirty="0" smtClean="0">
              <a:solidFill>
                <a:srgbClr val="000099"/>
              </a:solidFill>
              <a:latin typeface="Calibri" pitchFamily="34" charset="0"/>
              <a:cs typeface="Arial" charset="0"/>
              <a:hlinkClick r:id="rId3"/>
            </a:endParaRPr>
          </a:p>
          <a:p>
            <a:pPr algn="ctr" eaLnBrk="1" fontAlgn="auto" hangingPunct="1">
              <a:lnSpc>
                <a:spcPct val="80000"/>
              </a:lnSpc>
              <a:defRPr/>
            </a:pPr>
            <a:r>
              <a:rPr lang="cs-CZ" sz="1600" b="1" dirty="0" err="1" smtClean="0">
                <a:solidFill>
                  <a:srgbClr val="000099"/>
                </a:solidFill>
                <a:latin typeface="Calibri" pitchFamily="34" charset="0"/>
                <a:cs typeface="Arial" charset="0"/>
                <a:hlinkClick r:id="rId3"/>
              </a:rPr>
              <a:t>david.skorna</a:t>
            </a:r>
            <a:r>
              <a:rPr lang="cs-CZ" sz="160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  <a:hlinkClick r:id="rId3"/>
              </a:rPr>
              <a:t>@</a:t>
            </a:r>
            <a:r>
              <a:rPr lang="cs-CZ" sz="1600" b="1" dirty="0" err="1" smtClean="0">
                <a:solidFill>
                  <a:srgbClr val="000099"/>
                </a:solidFill>
                <a:latin typeface="Calibri" pitchFamily="34" charset="0"/>
                <a:cs typeface="Arial" charset="0"/>
                <a:hlinkClick r:id="rId3"/>
              </a:rPr>
              <a:t>mmr.cz</a:t>
            </a:r>
            <a:r>
              <a:rPr lang="cs-CZ" sz="1600" b="1" dirty="0" smtClean="0">
                <a:solidFill>
                  <a:srgbClr val="000099"/>
                </a:solidFill>
                <a:latin typeface="Calibri" pitchFamily="34" charset="0"/>
                <a:cs typeface="Arial" charset="0"/>
              </a:rPr>
              <a:t>  </a:t>
            </a:r>
          </a:p>
          <a:p>
            <a:pPr algn="ctr" eaLnBrk="1" fontAlgn="auto" hangingPunct="1">
              <a:lnSpc>
                <a:spcPct val="80000"/>
              </a:lnSpc>
              <a:defRPr/>
            </a:pPr>
            <a:endParaRPr lang="en-GB" sz="1600" b="1" dirty="0" smtClean="0">
              <a:latin typeface="Calibri" pitchFamily="34" charset="0"/>
              <a:cs typeface="Arial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79388" y="5661025"/>
            <a:ext cx="829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588" indent="-1588">
              <a:spcBef>
                <a:spcPct val="20000"/>
              </a:spcBef>
            </a:pPr>
            <a:endParaRPr lang="cs-CZ" sz="120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500174"/>
            <a:ext cx="8320116" cy="4808551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Podnikání a inovace pro konkurenceschopnost (řídící orgán = MPO)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Výzkum, vývoj a vzdělávání (MŠMT)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Doprava (MD)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Životní prostředí (MŽP)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Zaměstnanost (MPSV)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Integrovaný regionální operační program (MMR)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Praha - pól růstu ČR (Magistrát hl. m. Prahy)</a:t>
            </a:r>
          </a:p>
          <a:p>
            <a:pPr marL="358775" indent="-358775">
              <a:spcBef>
                <a:spcPts val="12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Operační program Technická pomoc (MMR)</a:t>
            </a:r>
          </a:p>
          <a:p>
            <a:endParaRPr lang="cs-CZ" sz="2200" b="1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00298" y="571480"/>
            <a:ext cx="6373843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OP - cíl Investice pro růst a zaměstnanost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056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4579" name="Rectangle 1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>
              <a:latin typeface="Calibri" pitchFamily="34" charset="0"/>
            </a:endParaRPr>
          </a:p>
        </p:txBody>
      </p:sp>
      <p:grpSp>
        <p:nvGrpSpPr>
          <p:cNvPr id="2" name="Plátno 2"/>
          <p:cNvGrpSpPr>
            <a:grpSpLocks/>
          </p:cNvGrpSpPr>
          <p:nvPr/>
        </p:nvGrpSpPr>
        <p:grpSpPr bwMode="auto">
          <a:xfrm>
            <a:off x="1214414" y="1428736"/>
            <a:ext cx="6667500" cy="5143560"/>
            <a:chOff x="0" y="-336"/>
            <a:chExt cx="53721" cy="41438"/>
          </a:xfrm>
        </p:grpSpPr>
        <p:sp>
          <p:nvSpPr>
            <p:cNvPr id="24582" name="AutoShape 1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53721" cy="40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83" name="Rectangle 4"/>
            <p:cNvSpPr>
              <a:spLocks noChangeArrowheads="1"/>
            </p:cNvSpPr>
            <p:nvPr/>
          </p:nvSpPr>
          <p:spPr bwMode="auto">
            <a:xfrm>
              <a:off x="15430" y="-336"/>
              <a:ext cx="21044" cy="3745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sz="600" b="1" dirty="0" smtClean="0">
                <a:latin typeface="Calibri" pitchFamily="34" charset="0"/>
                <a:cs typeface="Times New Roman" pitchFamily="18" charset="0"/>
              </a:endParaRPr>
            </a:p>
            <a:p>
              <a:pPr algn="ctr"/>
              <a:r>
                <a:rPr lang="cs-CZ" sz="1400" b="1" dirty="0" smtClean="0">
                  <a:latin typeface="Calibri" pitchFamily="34" charset="0"/>
                  <a:cs typeface="Times New Roman" pitchFamily="18" charset="0"/>
                </a:rPr>
                <a:t>Program pro </a:t>
              </a:r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období 2014-2020</a:t>
              </a:r>
              <a:endParaRPr lang="cs-CZ" sz="1400" dirty="0">
                <a:latin typeface="Calibri" pitchFamily="34" charset="0"/>
              </a:endParaRPr>
            </a:p>
          </p:txBody>
        </p:sp>
        <p:sp>
          <p:nvSpPr>
            <p:cNvPr id="24584" name="Oval 5"/>
            <p:cNvSpPr>
              <a:spLocks noChangeArrowheads="1"/>
            </p:cNvSpPr>
            <p:nvPr/>
          </p:nvSpPr>
          <p:spPr bwMode="auto">
            <a:xfrm>
              <a:off x="1143" y="5708"/>
              <a:ext cx="26289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EFRR+ESF+FS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5" name="Oval 6"/>
            <p:cNvSpPr>
              <a:spLocks noChangeArrowheads="1"/>
            </p:cNvSpPr>
            <p:nvPr/>
          </p:nvSpPr>
          <p:spPr bwMode="auto">
            <a:xfrm>
              <a:off x="29718" y="5715"/>
              <a:ext cx="10293" cy="343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solidFill>
                    <a:srgbClr val="000000"/>
                  </a:solidFill>
                  <a:latin typeface="Calibri" pitchFamily="34" charset="0"/>
                  <a:cs typeface="Times New Roman" pitchFamily="18" charset="0"/>
                </a:rPr>
                <a:t>EZFRV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6" name="Oval 7"/>
            <p:cNvSpPr>
              <a:spLocks noChangeArrowheads="1"/>
            </p:cNvSpPr>
            <p:nvPr/>
          </p:nvSpPr>
          <p:spPr bwMode="auto">
            <a:xfrm>
              <a:off x="42291" y="5708"/>
              <a:ext cx="10287" cy="343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400" b="1" dirty="0">
                  <a:latin typeface="Calibri" pitchFamily="34" charset="0"/>
                  <a:cs typeface="Times New Roman" pitchFamily="18" charset="0"/>
                </a:rPr>
                <a:t>ENRF</a:t>
              </a:r>
              <a:endParaRPr lang="cs-CZ" sz="1400" b="1" dirty="0">
                <a:latin typeface="Calibri" pitchFamily="34" charset="0"/>
              </a:endParaRPr>
            </a:p>
          </p:txBody>
        </p:sp>
        <p:sp>
          <p:nvSpPr>
            <p:cNvPr id="24587" name="Rectangle 8"/>
            <p:cNvSpPr>
              <a:spLocks noChangeArrowheads="1"/>
            </p:cNvSpPr>
            <p:nvPr/>
          </p:nvSpPr>
          <p:spPr bwMode="auto">
            <a:xfrm>
              <a:off x="29718" y="11430"/>
              <a:ext cx="10287" cy="37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Program rozvoje venkova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88" name="Rectangle 9"/>
            <p:cNvSpPr>
              <a:spLocks noChangeArrowheads="1"/>
            </p:cNvSpPr>
            <p:nvPr/>
          </p:nvSpPr>
          <p:spPr bwMode="auto">
            <a:xfrm>
              <a:off x="42291" y="11430"/>
              <a:ext cx="10287" cy="3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Rybářství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89" name="Rectangle 10"/>
            <p:cNvSpPr>
              <a:spLocks noChangeArrowheads="1"/>
            </p:cNvSpPr>
            <p:nvPr/>
          </p:nvSpPr>
          <p:spPr bwMode="auto">
            <a:xfrm>
              <a:off x="0" y="11430"/>
              <a:ext cx="28575" cy="29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0" name="Rectangle 11"/>
            <p:cNvSpPr>
              <a:spLocks noChangeArrowheads="1"/>
            </p:cNvSpPr>
            <p:nvPr/>
          </p:nvSpPr>
          <p:spPr bwMode="auto">
            <a:xfrm>
              <a:off x="1143" y="12573"/>
              <a:ext cx="26289" cy="135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b="1" dirty="0">
                  <a:latin typeface="Calibri" pitchFamily="34" charset="0"/>
                  <a:cs typeface="Times New Roman" pitchFamily="18" charset="0"/>
                </a:rPr>
                <a:t>Cíl Investice pro růst a zaměstnanost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Podnikání a inovace pro konkurenceschopnost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Výzkum,vývoj a vzdělávání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Doprava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Životní prostředí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Zaměstnanost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Integrovaný regionální operační program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Praha - pól růstu ČR</a:t>
              </a:r>
              <a:endParaRPr lang="cs-CZ" sz="1200" dirty="0">
                <a:latin typeface="Calibri" pitchFamily="34" charset="0"/>
              </a:endParaRPr>
            </a:p>
            <a:p>
              <a:pPr eaLnBrk="0" hangingPunct="0"/>
              <a:r>
                <a:rPr lang="cs-CZ" sz="1200" dirty="0">
                  <a:latin typeface="Calibri" pitchFamily="34" charset="0"/>
                  <a:cs typeface="Times New Roman" pitchFamily="18" charset="0"/>
                </a:rPr>
                <a:t>OP Technická pomoc</a:t>
              </a:r>
              <a:endParaRPr lang="cs-CZ" sz="1200" dirty="0">
                <a:latin typeface="Calibri" pitchFamily="34" charset="0"/>
              </a:endParaRPr>
            </a:p>
          </p:txBody>
        </p:sp>
        <p:sp>
          <p:nvSpPr>
            <p:cNvPr id="24591" name="Rectangle 12"/>
            <p:cNvSpPr>
              <a:spLocks noChangeArrowheads="1"/>
            </p:cNvSpPr>
            <p:nvPr/>
          </p:nvSpPr>
          <p:spPr bwMode="auto">
            <a:xfrm>
              <a:off x="1151" y="27289"/>
              <a:ext cx="26289" cy="132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300" b="1" dirty="0">
                  <a:latin typeface="Calibri" pitchFamily="34" charset="0"/>
                  <a:cs typeface="Times New Roman" pitchFamily="18" charset="0"/>
                </a:rPr>
                <a:t>Cíl EÚS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ČR - Polsko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Svobodný stát Sasko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Svobodný stát Bavorsko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Rakousko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Slovensko - ČR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Nadnárodní spolupráce</a:t>
              </a:r>
              <a:endParaRPr lang="cs-CZ" sz="1300" dirty="0">
                <a:latin typeface="Calibri" pitchFamily="34" charset="0"/>
              </a:endParaRPr>
            </a:p>
            <a:p>
              <a:pPr eaLnBrk="0" hangingPunct="0"/>
              <a:r>
                <a:rPr lang="cs-CZ" sz="1300" dirty="0">
                  <a:latin typeface="Calibri" pitchFamily="34" charset="0"/>
                  <a:cs typeface="Times New Roman" pitchFamily="18" charset="0"/>
                </a:rPr>
                <a:t>OP Meziregionální spolupráce</a:t>
              </a:r>
              <a:endParaRPr lang="cs-CZ" sz="1300" dirty="0">
                <a:latin typeface="Calibri" pitchFamily="34" charset="0"/>
              </a:endParaRPr>
            </a:p>
          </p:txBody>
        </p:sp>
        <p:sp>
          <p:nvSpPr>
            <p:cNvPr id="24592" name="Line 13"/>
            <p:cNvSpPr>
              <a:spLocks noChangeShapeType="1"/>
            </p:cNvSpPr>
            <p:nvPr/>
          </p:nvSpPr>
          <p:spPr bwMode="auto">
            <a:xfrm flipH="1">
              <a:off x="19431" y="3429"/>
              <a:ext cx="5715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3" name="Line 14"/>
            <p:cNvSpPr>
              <a:spLocks noChangeShapeType="1"/>
            </p:cNvSpPr>
            <p:nvPr/>
          </p:nvSpPr>
          <p:spPr bwMode="auto">
            <a:xfrm>
              <a:off x="28575" y="3429"/>
              <a:ext cx="1517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4" name="Line 15"/>
            <p:cNvSpPr>
              <a:spLocks noChangeShapeType="1"/>
            </p:cNvSpPr>
            <p:nvPr/>
          </p:nvSpPr>
          <p:spPr bwMode="auto">
            <a:xfrm>
              <a:off x="27432" y="3429"/>
              <a:ext cx="3650" cy="2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5" name="Line 16"/>
            <p:cNvSpPr>
              <a:spLocks noChangeShapeType="1"/>
            </p:cNvSpPr>
            <p:nvPr/>
          </p:nvSpPr>
          <p:spPr bwMode="auto">
            <a:xfrm>
              <a:off x="14859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6" name="Line 17"/>
            <p:cNvSpPr>
              <a:spLocks noChangeShapeType="1"/>
            </p:cNvSpPr>
            <p:nvPr/>
          </p:nvSpPr>
          <p:spPr bwMode="auto">
            <a:xfrm>
              <a:off x="34290" y="9144"/>
              <a:ext cx="6" cy="22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  <p:sp>
          <p:nvSpPr>
            <p:cNvPr id="24597" name="Line 18"/>
            <p:cNvSpPr>
              <a:spLocks noChangeShapeType="1"/>
            </p:cNvSpPr>
            <p:nvPr/>
          </p:nvSpPr>
          <p:spPr bwMode="auto">
            <a:xfrm>
              <a:off x="44919" y="8895"/>
              <a:ext cx="0" cy="2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 dirty="0">
                <a:latin typeface="Calibri" pitchFamily="34" charset="0"/>
              </a:endParaRPr>
            </a:p>
          </p:txBody>
        </p:sp>
      </p:grp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2786050" y="500042"/>
            <a:ext cx="6000779" cy="64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Programy pro fondy SSR </a:t>
            </a:r>
            <a:endParaRPr lang="cs-CZ" sz="3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1"/>
          <p:cNvSpPr>
            <a:spLocks noGrp="1"/>
          </p:cNvSpPr>
          <p:nvPr>
            <p:ph idx="1"/>
          </p:nvPr>
        </p:nvSpPr>
        <p:spPr bwMode="auto">
          <a:xfrm>
            <a:off x="395288" y="1357298"/>
            <a:ext cx="8462992" cy="495142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600"/>
              </a:spcBef>
              <a:spcAft>
                <a:spcPct val="0"/>
              </a:spcAft>
            </a:pPr>
            <a:r>
              <a:rPr lang="cs-CZ" sz="2400" b="1" dirty="0" smtClean="0">
                <a:latin typeface="Calibri" pitchFamily="34" charset="0"/>
                <a:cs typeface="Arial" charset="0"/>
              </a:rPr>
              <a:t>Obsah</a:t>
            </a:r>
            <a:endParaRPr lang="cs-CZ" sz="2400" b="1" u="sng" dirty="0" smtClean="0">
              <a:latin typeface="Calibri" pitchFamily="34" charset="0"/>
              <a:cs typeface="Arial" charset="0"/>
            </a:endParaRPr>
          </a:p>
          <a:p>
            <a:pPr marL="358775" indent="-358775">
              <a:spcBef>
                <a:spcPts val="18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Východiska pro stanovení budoucích operačních programů pro období 2014-2020</a:t>
            </a:r>
          </a:p>
          <a:p>
            <a:pPr marL="358775" indent="-358775">
              <a:spcBef>
                <a:spcPts val="18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Principy programového období 2014-2020</a:t>
            </a:r>
          </a:p>
          <a:p>
            <a:pPr marL="358775" indent="-358775">
              <a:spcBef>
                <a:spcPts val="18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Národní rozvojové priority a vymezení tematických okruhů</a:t>
            </a:r>
          </a:p>
          <a:p>
            <a:pPr marL="358775" indent="-358775">
              <a:spcBef>
                <a:spcPts val="18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Návrh programů 2014 – 2020 spolufinancovaných z fondů SSR</a:t>
            </a:r>
          </a:p>
          <a:p>
            <a:pPr marL="358775" indent="-358775">
              <a:spcBef>
                <a:spcPts val="1800"/>
              </a:spcBef>
              <a:spcAft>
                <a:spcPct val="0"/>
              </a:spcAft>
              <a:buClr>
                <a:srgbClr val="E21C18"/>
              </a:buClr>
              <a:buFont typeface="Arial" charset="0"/>
              <a:buChar char="•"/>
            </a:pPr>
            <a:r>
              <a:rPr lang="cs-CZ" sz="2400" dirty="0" smtClean="0">
                <a:latin typeface="Calibri" pitchFamily="34" charset="0"/>
                <a:cs typeface="Arial" charset="0"/>
              </a:rPr>
              <a:t>Další postup přípravy programového období 2014 – 2020</a:t>
            </a:r>
            <a:endParaRPr lang="cs-CZ" sz="2400" dirty="0" smtClean="0">
              <a:latin typeface="Calibri" pitchFamily="34" charset="0"/>
            </a:endParaRPr>
          </a:p>
          <a:p>
            <a:pPr marL="3175" indent="-3175">
              <a:spcBef>
                <a:spcPts val="600"/>
              </a:spcBef>
              <a:spcAft>
                <a:spcPts val="0"/>
              </a:spcAft>
            </a:pPr>
            <a:endParaRPr lang="cs-CZ" sz="2200" b="1" u="sng" dirty="0" smtClean="0">
              <a:solidFill>
                <a:schemeClr val="accent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 bwMode="auto">
          <a:xfrm>
            <a:off x="2555875" y="500042"/>
            <a:ext cx="6302405" cy="64294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Podklad pro přípravu Dohody</a:t>
            </a:r>
            <a:b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</a:br>
            <a:endParaRPr lang="cs-CZ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708400" y="620713"/>
            <a:ext cx="5435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cs-CZ" sz="3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1116013" y="134143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 dirty="0"/>
          </a:p>
        </p:txBody>
      </p:sp>
      <p:sp>
        <p:nvSpPr>
          <p:cNvPr id="12292" name="Zástupný symbol pro obsah 1"/>
          <p:cNvSpPr>
            <a:spLocks noGrp="1"/>
          </p:cNvSpPr>
          <p:nvPr>
            <p:ph idx="4294967295"/>
          </p:nvPr>
        </p:nvSpPr>
        <p:spPr bwMode="auto">
          <a:xfrm>
            <a:off x="395288" y="1285860"/>
            <a:ext cx="8291512" cy="51673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endParaRPr lang="cs-CZ" sz="1400" b="1" dirty="0" smtClean="0"/>
          </a:p>
          <a:p>
            <a:pPr>
              <a:spcBef>
                <a:spcPts val="600"/>
              </a:spcBef>
              <a:buNone/>
            </a:pPr>
            <a:r>
              <a:rPr lang="cs-CZ" sz="1600" b="1" dirty="0" smtClean="0"/>
              <a:t>Nařízení EU</a:t>
            </a:r>
            <a:endParaRPr lang="cs-CZ" sz="1600" dirty="0" smtClean="0"/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Intervence politiky soudržnosti musí přispívat k plnění cílů strategie Evropa 2020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Nutnost vyšší efektivity čerpání - ex-ante kondicionalita jako nástroj EK, bez splnění kondicionalit nebude intervence podpořena</a:t>
            </a:r>
            <a:endParaRPr lang="cs-CZ" sz="1000" dirty="0" smtClean="0"/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Intervence fondů SSR musí prokázat příspěvek k 11ti tematickým cílům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Intervence užšího a soustředěnějšího charakteru, orientace na výsledky</a:t>
            </a:r>
            <a:endParaRPr lang="cs-CZ" sz="1000" dirty="0" smtClean="0"/>
          </a:p>
          <a:p>
            <a:pPr>
              <a:spcBef>
                <a:spcPts val="600"/>
              </a:spcBef>
              <a:buClr>
                <a:srgbClr val="FF0000"/>
              </a:buClr>
              <a:buNone/>
            </a:pPr>
            <a:endParaRPr lang="cs-CZ" sz="1600" b="1" dirty="0" smtClean="0"/>
          </a:p>
          <a:p>
            <a:pPr>
              <a:spcBef>
                <a:spcPts val="600"/>
              </a:spcBef>
              <a:buClr>
                <a:srgbClr val="FF0000"/>
              </a:buClr>
              <a:buNone/>
            </a:pPr>
            <a:r>
              <a:rPr lang="cs-CZ" sz="1600" b="1" dirty="0" smtClean="0"/>
              <a:t>Zkušenosti z období 2004-2006 a současného programového období 2007-2013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Intervence nebyly dostatečně propojeny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Je třeba úžeji vymezit strategie a snížit počet podporovaných aktivit</a:t>
            </a:r>
            <a:endParaRPr lang="cs-CZ" sz="1000" dirty="0" smtClean="0"/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Nutnost zjednodušit implementační systém</a:t>
            </a:r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cs-CZ" sz="1600" dirty="0" smtClean="0"/>
              <a:t>Potřeba vytvořit jednoznačně nastavené indikátory, které umožní efektivní hodnocení úspěšnosti a účinnosti intervencí</a:t>
            </a:r>
          </a:p>
          <a:p>
            <a:pPr>
              <a:spcBef>
                <a:spcPts val="600"/>
              </a:spcBef>
              <a:buClr>
                <a:srgbClr val="FF0000"/>
              </a:buClr>
              <a:buNone/>
            </a:pPr>
            <a:endParaRPr lang="cs-CZ" sz="1600" b="1" dirty="0" smtClean="0"/>
          </a:p>
          <a:p>
            <a:pPr>
              <a:spcBef>
                <a:spcPts val="600"/>
              </a:spcBef>
              <a:buClr>
                <a:srgbClr val="FF0000"/>
              </a:buClr>
              <a:buNone/>
            </a:pPr>
            <a:r>
              <a:rPr lang="cs-CZ" sz="1600" b="1" dirty="0" smtClean="0"/>
              <a:t>Potřebnost pro ČR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643188" y="500063"/>
            <a:ext cx="6143625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sz="27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Východiska pro stanovení </a:t>
            </a:r>
            <a:r>
              <a:rPr lang="cs-CZ" sz="27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programů</a:t>
            </a:r>
            <a:endParaRPr lang="cs-CZ" sz="27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4" name="TextovéPole 5"/>
          <p:cNvSpPr txBox="1">
            <a:spLocks noChangeArrowheads="1"/>
          </p:cNvSpPr>
          <p:nvPr/>
        </p:nvSpPr>
        <p:spPr bwMode="auto">
          <a:xfrm>
            <a:off x="8715375" y="6500813"/>
            <a:ext cx="42862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dirty="0">
                <a:solidFill>
                  <a:srgbClr val="000099"/>
                </a:solidFill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1116013" y="1341438"/>
            <a:ext cx="741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 dirty="0"/>
          </a:p>
        </p:txBody>
      </p:sp>
      <p:sp>
        <p:nvSpPr>
          <p:cNvPr id="8196" name="Zástupný symbol pro obsah 1"/>
          <p:cNvSpPr>
            <a:spLocks noGrp="1"/>
          </p:cNvSpPr>
          <p:nvPr>
            <p:ph idx="4294967295"/>
          </p:nvPr>
        </p:nvSpPr>
        <p:spPr bwMode="auto">
          <a:xfrm>
            <a:off x="395288" y="1357298"/>
            <a:ext cx="8291512" cy="5095891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accent4"/>
              </a:buClr>
              <a:defRPr/>
            </a:pPr>
            <a:r>
              <a:rPr lang="cs-CZ" sz="2200" b="1" dirty="0" smtClean="0">
                <a:latin typeface="Calibri" pitchFamily="34" charset="0"/>
              </a:rPr>
              <a:t>Zásadní dokument </a:t>
            </a:r>
            <a:r>
              <a:rPr lang="cs-CZ" sz="2200" dirty="0" smtClean="0">
                <a:latin typeface="Calibri" pitchFamily="34" charset="0"/>
              </a:rPr>
              <a:t>pro programové období 2014-2020; Stanoví strategii, priority a opatření pro dosahování cílů Evropa 2020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Zajistí strategii pro </a:t>
            </a:r>
            <a:r>
              <a:rPr lang="cs-CZ" sz="2200" b="1" dirty="0" smtClean="0">
                <a:latin typeface="Calibri" pitchFamily="34" charset="0"/>
              </a:rPr>
              <a:t>účinné a efektivní využívání všech fondů SSR </a:t>
            </a:r>
            <a:r>
              <a:rPr lang="cs-CZ" sz="2200" dirty="0" smtClean="0">
                <a:latin typeface="Calibri" pitchFamily="34" charset="0"/>
                <a:cs typeface="Times New Roman" pitchFamily="18" charset="0"/>
              </a:rPr>
              <a:t>(EFRR, ESF, FS, EZFRV a ENRF)</a:t>
            </a:r>
            <a:r>
              <a:rPr lang="cs-CZ" sz="2200" b="1" dirty="0" smtClean="0">
                <a:latin typeface="Calibri" pitchFamily="34" charset="0"/>
              </a:rPr>
              <a:t>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Vypracování ukládá Kapitola II obecného nařízení pro fondy SSR.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Vypracuje členský stát ve spolupráci s partnery a EK.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Dokument vychází ze základních strategických dokumentů na národní úrovni a na úrovni EU 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b="1" dirty="0" smtClean="0">
                <a:latin typeface="Calibri" pitchFamily="34" charset="0"/>
              </a:rPr>
              <a:t>Gestor přípravy </a:t>
            </a:r>
            <a:r>
              <a:rPr lang="cs-CZ" sz="2200" dirty="0" smtClean="0">
                <a:latin typeface="Calibri" pitchFamily="34" charset="0"/>
              </a:rPr>
              <a:t>Dohody o partnerství – </a:t>
            </a:r>
            <a:r>
              <a:rPr lang="cs-CZ" sz="2200" b="1" dirty="0" smtClean="0">
                <a:latin typeface="Calibri" pitchFamily="34" charset="0"/>
              </a:rPr>
              <a:t>MMR</a:t>
            </a:r>
            <a:r>
              <a:rPr lang="cs-CZ" sz="2200" dirty="0" smtClean="0">
                <a:latin typeface="Calibri" pitchFamily="34" charset="0"/>
              </a:rPr>
              <a:t>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Změna oproti období 2007 – 13 týkající se zahrnutí fondů EZFRV a ENRF do Dohody zvyšuje nároky na centrálního koordinátora.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dirty="0" smtClean="0">
                <a:latin typeface="Calibri" pitchFamily="34" charset="0"/>
              </a:rPr>
              <a:t>Závazky ke </a:t>
            </a:r>
            <a:r>
              <a:rPr lang="cs-CZ" sz="2200" b="1" dirty="0" smtClean="0">
                <a:latin typeface="Calibri" pitchFamily="34" charset="0"/>
              </a:rPr>
              <a:t>splnění předběžných podmínek</a:t>
            </a:r>
          </a:p>
          <a:p>
            <a:pPr>
              <a:buClr>
                <a:schemeClr val="accent4"/>
              </a:buClr>
              <a:defRPr/>
            </a:pPr>
            <a:r>
              <a:rPr lang="cs-CZ" sz="2200" b="1" dirty="0" smtClean="0">
                <a:latin typeface="Calibri" pitchFamily="34" charset="0"/>
              </a:rPr>
              <a:t>MMR připravuje dokument paralelně k materiálu vymezující OP.</a:t>
            </a:r>
          </a:p>
          <a:p>
            <a:pPr>
              <a:lnSpc>
                <a:spcPct val="150000"/>
              </a:lnSpc>
              <a:defRPr/>
            </a:pPr>
            <a:endParaRPr lang="cs-CZ" sz="2400" dirty="0" smtClean="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714625" y="573088"/>
            <a:ext cx="58579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cs-CZ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Dohoda </a:t>
            </a:r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 partnerství</a:t>
            </a:r>
            <a:endParaRPr lang="cs-CZ" sz="3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357298"/>
            <a:ext cx="8291264" cy="5286412"/>
          </a:xfr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Návrh obecného nařízení stanovuje:</a:t>
            </a:r>
          </a:p>
          <a:p>
            <a:pPr marL="806450" lvl="1" indent="-358775"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obecné předběžné podmínky platné pro všechny intervence</a:t>
            </a:r>
          </a:p>
          <a:p>
            <a:pPr marL="806450" lvl="1" indent="-358775"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tematické předběžné podmínky vztahující se k jednotlivým tematickým cílům a investičním prioritám.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Cílem je zabezpečit splnění takových národních a regionálních podmínek, které umožní strategické zarámování podpory, a které povedou k maximalizaci přínosu a efektivity intervencí.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Musí být členským státem splněny, nemá-li dojít k pozastavení průběžné platby dotčené části programu ze strany EK.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Naplnění ex-ante kondicionalit, popř. harmonogram jejich provádění bude součástí jak Dohody o partnerství, tak i jednotlivých programů (mimo programy v rámci cíle EÚS). 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000" dirty="0" smtClean="0">
                <a:latin typeface="Calibri" pitchFamily="34" charset="0"/>
                <a:cs typeface="+mn-cs"/>
              </a:rPr>
              <a:t>MMR připravuje koncept a Akční plán řízení a koordinace předběžných podmínek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14612" y="571480"/>
            <a:ext cx="6072230" cy="50006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Předběžné podmínky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285860"/>
            <a:ext cx="8291264" cy="4929222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Strategie jsou klíčový vstup pro argumentaci zacílení podpor a priorit ČR a také pro plnění kondicionalit.</a:t>
            </a:r>
          </a:p>
          <a:p>
            <a:pPr marL="342900" indent="-34290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V letech 2011-2012 byla vytvořena několik důležitých dokumentů pokrývající období 2014-2020 a zacílení na KP, např.: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1800" dirty="0" smtClean="0">
                <a:latin typeface="Calibri" pitchFamily="34" charset="0"/>
                <a:cs typeface="+mn-cs"/>
              </a:rPr>
              <a:t>Strategie mezinárodní konkurenceschopnosti ČR 2012-2020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1800" dirty="0" smtClean="0">
                <a:latin typeface="Calibri" pitchFamily="34" charset="0"/>
                <a:cs typeface="+mn-cs"/>
              </a:rPr>
              <a:t>Národní inovační strategie 2011-2020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1800" dirty="0" smtClean="0">
                <a:latin typeface="Calibri" pitchFamily="34" charset="0"/>
                <a:cs typeface="+mn-cs"/>
              </a:rPr>
              <a:t>Národní priority orientovaného výzkumu, experimentálního vývoje a inovací 2012-2030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1800" dirty="0" smtClean="0">
                <a:latin typeface="Calibri" pitchFamily="34" charset="0"/>
                <a:cs typeface="+mn-cs"/>
              </a:rPr>
              <a:t>Národní akční plán ČR pro energii z obnovitelných zdrojů 2010-2020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pl-PL" sz="1800" dirty="0" smtClean="0">
                <a:latin typeface="Calibri" pitchFamily="34" charset="0"/>
                <a:cs typeface="+mn-cs"/>
              </a:rPr>
              <a:t>Koncepce bydlení České republiky do roku 2020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pl-PL" sz="1800" dirty="0" smtClean="0">
                <a:latin typeface="Calibri" pitchFamily="34" charset="0"/>
                <a:cs typeface="+mn-cs"/>
              </a:rPr>
              <a:t>Státní </a:t>
            </a:r>
            <a:r>
              <a:rPr lang="pl-PL" sz="1800" dirty="0" smtClean="0">
                <a:latin typeface="Calibri" pitchFamily="34" charset="0"/>
                <a:cs typeface="+mn-cs"/>
              </a:rPr>
              <a:t>program ochrany přírody a krajiny ČR </a:t>
            </a:r>
            <a:r>
              <a:rPr lang="pl-PL" sz="1800" dirty="0" smtClean="0">
                <a:latin typeface="Calibri" pitchFamily="34" charset="0"/>
                <a:cs typeface="+mn-cs"/>
              </a:rPr>
              <a:t>2009-2020</a:t>
            </a:r>
          </a:p>
          <a:p>
            <a:pPr marL="742950" lvl="2" indent="-342900">
              <a:spcBef>
                <a:spcPts val="600"/>
              </a:spcBef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pl-PL" sz="1800" dirty="0" smtClean="0">
                <a:latin typeface="Calibri" pitchFamily="34" charset="0"/>
                <a:cs typeface="+mn-cs"/>
              </a:rPr>
              <a:t>apod.</a:t>
            </a:r>
            <a:endParaRPr lang="cs-CZ" sz="1800" dirty="0" smtClean="0">
              <a:latin typeface="Calibri" pitchFamily="34" charset="0"/>
              <a:cs typeface="+mn-cs"/>
            </a:endParaRPr>
          </a:p>
          <a:p>
            <a:pPr marL="342900" indent="-342900">
              <a:spcBef>
                <a:spcPts val="1200"/>
              </a:spcBef>
              <a:spcAft>
                <a:spcPct val="0"/>
              </a:spcAft>
              <a:buClr>
                <a:schemeClr val="accent4"/>
              </a:buClr>
              <a:buSzPct val="50000"/>
              <a:buFont typeface="Arial" charset="0"/>
              <a:buChar char="•"/>
              <a:defRPr/>
            </a:pPr>
            <a:r>
              <a:rPr lang="cs-CZ" sz="2200" dirty="0" smtClean="0">
                <a:latin typeface="Calibri" pitchFamily="34" charset="0"/>
                <a:cs typeface="+mn-cs"/>
              </a:rPr>
              <a:t>Řada dokumentů je před schválením, řada se připravuje a u některých nebylo o přípravě rozhodnuto.</a:t>
            </a:r>
          </a:p>
          <a:p>
            <a:pPr marL="342900" indent="-342900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50000"/>
              <a:defRPr/>
            </a:pPr>
            <a:endParaRPr lang="cs-CZ" sz="2200" dirty="0" smtClean="0">
              <a:latin typeface="Calibri" pitchFamily="34" charset="0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500430" y="571480"/>
            <a:ext cx="5286412" cy="504056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rgbClr val="0070C0"/>
                </a:solidFill>
                <a:latin typeface="Calibri" pitchFamily="34" charset="0"/>
              </a:rPr>
              <a:t>Strategické dokumenty</a:t>
            </a:r>
            <a:endParaRPr lang="cs-CZ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Words>1634</Words>
  <Application>Microsoft Office PowerPoint</Application>
  <PresentationFormat>Předvádění na obrazovce (4:3)</PresentationFormat>
  <Paragraphs>381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MMR_sablona_1024x768_v1</vt:lpstr>
      <vt:lpstr>Snímek 1</vt:lpstr>
      <vt:lpstr>Podklad pro přípravu Dohody </vt:lpstr>
      <vt:lpstr>OP - cíl Investice pro růst a zaměstnanost</vt:lpstr>
      <vt:lpstr>Snímek 4</vt:lpstr>
      <vt:lpstr>Podklad pro přípravu Dohody </vt:lpstr>
      <vt:lpstr>Snímek 6</vt:lpstr>
      <vt:lpstr>Snímek 7</vt:lpstr>
      <vt:lpstr>Předběžné podmínky</vt:lpstr>
      <vt:lpstr>Strategické dokumenty</vt:lpstr>
      <vt:lpstr>Strategické dokumenty</vt:lpstr>
      <vt:lpstr>Strategické dokumenty</vt:lpstr>
      <vt:lpstr>Strategické dokumenty</vt:lpstr>
      <vt:lpstr>Strategické dokumenty</vt:lpstr>
      <vt:lpstr>Strategické dokumenty</vt:lpstr>
      <vt:lpstr>Snímek 15</vt:lpstr>
      <vt:lpstr>Další postup přípravy</vt:lpstr>
      <vt:lpstr>Specifický přístup k územní dimenzi v ČR </vt:lpstr>
      <vt:lpstr>Specifický přístup k územní dimenzi v ČR </vt:lpstr>
      <vt:lpstr>Snímek 19</vt:lpstr>
      <vt:lpstr>Snímek 20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David Škorňa</cp:lastModifiedBy>
  <cp:revision>392</cp:revision>
  <cp:lastPrinted>2012-10-08T05:49:44Z</cp:lastPrinted>
  <dcterms:created xsi:type="dcterms:W3CDTF">2012-04-02T09:55:48Z</dcterms:created>
  <dcterms:modified xsi:type="dcterms:W3CDTF">2012-12-13T07:01:02Z</dcterms:modified>
</cp:coreProperties>
</file>