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351" r:id="rId3"/>
    <p:sldId id="377" r:id="rId4"/>
    <p:sldId id="378" r:id="rId5"/>
    <p:sldId id="318" r:id="rId6"/>
    <p:sldId id="322" r:id="rId7"/>
    <p:sldId id="357" r:id="rId8"/>
    <p:sldId id="381" r:id="rId9"/>
    <p:sldId id="386" r:id="rId10"/>
    <p:sldId id="362" r:id="rId11"/>
    <p:sldId id="387" r:id="rId12"/>
    <p:sldId id="365" r:id="rId13"/>
    <p:sldId id="366" r:id="rId14"/>
    <p:sldId id="368" r:id="rId15"/>
    <p:sldId id="388" r:id="rId16"/>
    <p:sldId id="370" r:id="rId17"/>
    <p:sldId id="375" r:id="rId18"/>
    <p:sldId id="385" r:id="rId19"/>
  </p:sldIdLst>
  <p:sldSz cx="9144000" cy="6858000" type="screen4x3"/>
  <p:notesSz cx="9926638" cy="67976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01E"/>
    <a:srgbClr val="588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4" autoAdjust="0"/>
    <p:restoredTop sz="94610" autoAdjust="0"/>
  </p:normalViewPr>
  <p:slideViewPr>
    <p:cSldViewPr>
      <p:cViewPr varScale="1">
        <p:scale>
          <a:sx n="105" d="100"/>
          <a:sy n="105" d="100"/>
        </p:scale>
        <p:origin x="10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D9C4D-F451-4AB3-92B9-3A60CF6502B5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9E1EC-A6BF-46D8-81E7-02EF3AAA35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73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98F36-4325-4C33-830A-A0555E730662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822BD-5D8F-4C7C-8EDF-649496372B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18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636787-BF73-4E31-81E2-5AEB442A0554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34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Nadpis, téma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zp.cz/" TargetMode="External"/><Relationship Id="rId2" Type="http://schemas.openxmlformats.org/officeDocument/2006/relationships/hyperlink" Target="http://www.dotace.nature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Prezent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332656"/>
            <a:ext cx="7772400" cy="1440160"/>
          </a:xfrm>
        </p:spPr>
        <p:txBody>
          <a:bodyPr/>
          <a:lstStyle/>
          <a:p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>
                <a:solidFill>
                  <a:srgbClr val="49701E"/>
                </a:solidFill>
              </a:rPr>
              <a:t>Program péče o krajinu - PPK</a:t>
            </a:r>
            <a:br>
              <a:rPr lang="cs-CZ" sz="2800" dirty="0">
                <a:solidFill>
                  <a:srgbClr val="49701E"/>
                </a:solidFill>
              </a:rPr>
            </a:br>
            <a:r>
              <a:rPr lang="cs-CZ" sz="2800" dirty="0"/>
              <a:t/>
            </a:r>
            <a:br>
              <a:rPr lang="cs-CZ" sz="2800" dirty="0"/>
            </a:br>
            <a:endParaRPr lang="cs-CZ" sz="2000" b="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5112568" cy="306754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92AA7CBE-E1CF-4AFB-BA3B-84B0095C1444}"/>
              </a:ext>
            </a:extLst>
          </p:cNvPr>
          <p:cNvSpPr/>
          <p:nvPr/>
        </p:nvSpPr>
        <p:spPr>
          <a:xfrm>
            <a:off x="1475656" y="4581128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</a:rPr>
              <a:t>Podprogram PPK B - Zlepšování dochovaného přírodního a krajinného prostředí</a:t>
            </a:r>
          </a:p>
        </p:txBody>
      </p:sp>
    </p:spTree>
    <p:extLst>
      <p:ext uri="{BB962C8B-B14F-4D97-AF65-F5344CB8AC3E}">
        <p14:creationId xmlns:p14="http://schemas.microsoft.com/office/powerpoint/2010/main" val="367353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l">
              <a:spcBef>
                <a:spcPct val="20000"/>
              </a:spcBef>
            </a:pPr>
            <a:r>
              <a:rPr lang="cs-CZ" sz="2000" dirty="0">
                <a:solidFill>
                  <a:schemeClr val="tx1"/>
                </a:solidFill>
                <a:ea typeface="+mn-ea"/>
                <a:cs typeface="+mn-cs"/>
              </a:rPr>
              <a:t>Typy podporovaných opatření: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1624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000" b="1" dirty="0"/>
              <a:t>Péče o cenné travní porosty, likvidace náletu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000" b="1" dirty="0"/>
              <a:t>Likvidace invazních druhů rostlin a živočichů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000" b="1" dirty="0"/>
              <a:t>Péče o památné stromy, jejich skupiny a stromořadí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000" b="1" dirty="0"/>
              <a:t>Obnova a tvorba prvků nelesní zeleně </a:t>
            </a:r>
            <a:r>
              <a:rPr lang="cs-CZ" sz="2000" dirty="0"/>
              <a:t>– liniové a skupinové výsadby, remízy (s výjimkou stromořadí u silnic a železnic), </a:t>
            </a:r>
            <a:r>
              <a:rPr lang="cs-CZ" sz="2000" b="1" dirty="0"/>
              <a:t>ÚSES</a:t>
            </a:r>
            <a:endParaRPr lang="cs-CZ" sz="20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000" b="1" dirty="0"/>
              <a:t>Vytváření drobných přírodních prvků v krajině </a:t>
            </a:r>
            <a:r>
              <a:rPr lang="cs-CZ" sz="2000" dirty="0"/>
              <a:t>(meze, mokřady, tůně…)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/>
              <a:t> </a:t>
            </a:r>
          </a:p>
          <a:p>
            <a:pPr marL="0" indent="0">
              <a:buNone/>
            </a:pPr>
            <a:endParaRPr lang="cs-CZ" sz="2000" dirty="0"/>
          </a:p>
          <a:p>
            <a:pPr marL="68580" indent="0">
              <a:lnSpc>
                <a:spcPct val="120000"/>
              </a:lnSpc>
              <a:buNone/>
            </a:pPr>
            <a:r>
              <a:rPr lang="cs-CZ" sz="2000" dirty="0"/>
              <a:t>	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268538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08720"/>
            <a:ext cx="7772400" cy="4882480"/>
          </a:xfrm>
        </p:spPr>
        <p:txBody>
          <a:bodyPr/>
          <a:lstStyle/>
          <a:p>
            <a:endParaRPr lang="cs-CZ" sz="1800" dirty="0"/>
          </a:p>
          <a:p>
            <a:pPr>
              <a:buNone/>
            </a:pP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340767"/>
            <a:ext cx="3016199" cy="40215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41" y="1330037"/>
            <a:ext cx="3016769" cy="403233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7374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980728"/>
            <a:ext cx="8424936" cy="4536504"/>
          </a:xfrm>
        </p:spPr>
        <p:txBody>
          <a:bodyPr/>
          <a:lstStyle/>
          <a:p>
            <a:pPr marL="444500">
              <a:buFont typeface="Wingdings" panose="05000000000000000000" pitchFamily="2" charset="2"/>
              <a:buChar char="§"/>
            </a:pPr>
            <a:r>
              <a:rPr lang="cs-CZ" sz="2000" b="1" dirty="0"/>
              <a:t>Žadatelé: </a:t>
            </a:r>
            <a:r>
              <a:rPr lang="cs-CZ" sz="2000" dirty="0"/>
              <a:t>fyzické, právnické osoby s právním vztahem k pozemkům, na nichž má být opatření realizováno (nebo na základě pověření)</a:t>
            </a:r>
          </a:p>
          <a:p>
            <a:pPr marL="444500">
              <a:buFont typeface="Wingdings" panose="05000000000000000000" pitchFamily="2" charset="2"/>
              <a:buChar char="§"/>
            </a:pPr>
            <a:r>
              <a:rPr lang="cs-CZ" sz="2000" b="1" dirty="0"/>
              <a:t>Administrace podprogramu</a:t>
            </a:r>
            <a:r>
              <a:rPr lang="cs-CZ" sz="2000" dirty="0"/>
              <a:t>: Agentura ochrany přírody a krajiny ČR</a:t>
            </a:r>
            <a:endParaRPr lang="cs-CZ" sz="2000" b="1" dirty="0"/>
          </a:p>
          <a:p>
            <a:pPr marL="444500">
              <a:buFont typeface="Wingdings" panose="05000000000000000000" pitchFamily="2" charset="2"/>
              <a:buChar char="§"/>
            </a:pPr>
            <a:r>
              <a:rPr lang="cs-CZ" sz="2000" b="1" dirty="0"/>
              <a:t>Sběrná místa žádostí: </a:t>
            </a:r>
            <a:r>
              <a:rPr lang="cs-CZ" sz="2000" dirty="0"/>
              <a:t>regionální pracoviště AOPK ČR</a:t>
            </a:r>
          </a:p>
          <a:p>
            <a:pPr marL="444500">
              <a:buFont typeface="Wingdings" panose="05000000000000000000" pitchFamily="2" charset="2"/>
              <a:buChar char="§"/>
            </a:pPr>
            <a:r>
              <a:rPr lang="cs-CZ" sz="2000" b="1" dirty="0"/>
              <a:t>Příjem žádostí: </a:t>
            </a:r>
            <a:r>
              <a:rPr lang="cs-CZ" sz="2000" dirty="0"/>
              <a:t>každoročně po vyhlášení výzvy na webu MŽP a AOPK ČR </a:t>
            </a:r>
          </a:p>
          <a:p>
            <a:pPr marL="444500">
              <a:buFont typeface="Wingdings" panose="05000000000000000000" pitchFamily="2" charset="2"/>
              <a:buChar char="§"/>
            </a:pPr>
            <a:r>
              <a:rPr lang="cs-CZ" sz="2000" b="1" dirty="0"/>
              <a:t>Forma a výše podpory: </a:t>
            </a:r>
            <a:r>
              <a:rPr lang="cs-CZ" sz="2000" dirty="0"/>
              <a:t>n</a:t>
            </a:r>
            <a:r>
              <a:rPr lang="cs-CZ" sz="2000" noProof="1"/>
              <a:t>einvestiční jednoleté </a:t>
            </a:r>
            <a:r>
              <a:rPr lang="cs-CZ" sz="2000" dirty="0"/>
              <a:t>akce, dotace až do výše 100%</a:t>
            </a:r>
          </a:p>
          <a:p>
            <a:pPr marL="444500">
              <a:buFont typeface="Wingdings" panose="05000000000000000000" pitchFamily="2" charset="2"/>
              <a:buChar char="§"/>
            </a:pPr>
            <a:r>
              <a:rPr lang="cs-CZ" sz="2000" b="1" dirty="0"/>
              <a:t>Alokace podprogramu </a:t>
            </a:r>
            <a:r>
              <a:rPr lang="cs-CZ" sz="2000" dirty="0"/>
              <a:t>cca 30 mil. Kč. ročně </a:t>
            </a:r>
          </a:p>
          <a:p>
            <a:pPr marL="101600" indent="0">
              <a:buNone/>
            </a:pPr>
            <a:endParaRPr lang="cs-CZ" sz="2000" dirty="0"/>
          </a:p>
          <a:p>
            <a:pPr marL="0" lv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12325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1368152"/>
          </a:xfrm>
        </p:spPr>
        <p:txBody>
          <a:bodyPr/>
          <a:lstStyle/>
          <a:p>
            <a:r>
              <a:rPr lang="cs-CZ" sz="2000" dirty="0"/>
              <a:t/>
            </a:r>
            <a:br>
              <a:rPr lang="cs-CZ" sz="2000" dirty="0"/>
            </a:br>
            <a:r>
              <a:rPr lang="cs-CZ" sz="2800" dirty="0">
                <a:solidFill>
                  <a:srgbClr val="49701E"/>
                </a:solidFill>
              </a:rPr>
              <a:t>Podpora obnovy přirozených</a:t>
            </a:r>
            <a:br>
              <a:rPr lang="cs-CZ" sz="2800" dirty="0">
                <a:solidFill>
                  <a:srgbClr val="49701E"/>
                </a:solidFill>
              </a:rPr>
            </a:br>
            <a:r>
              <a:rPr lang="pl-PL" sz="2800" dirty="0">
                <a:solidFill>
                  <a:srgbClr val="49701E"/>
                </a:solidFill>
              </a:rPr>
              <a:t>funkcí krajiny – POPFK</a:t>
            </a:r>
            <a:br>
              <a:rPr lang="pl-PL" sz="2800" dirty="0">
                <a:solidFill>
                  <a:srgbClr val="49701E"/>
                </a:solidFill>
              </a:rPr>
            </a:br>
            <a:r>
              <a:rPr lang="cs-CZ" sz="2000" b="0" dirty="0"/>
              <a:t/>
            </a:r>
            <a:br>
              <a:rPr lang="cs-CZ" sz="2000" b="0" dirty="0"/>
            </a:br>
            <a:endParaRPr lang="cs-CZ" sz="2000" b="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4" y="1602294"/>
            <a:ext cx="2716584" cy="2037438"/>
          </a:xfr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14D4984-011B-4E88-91F1-A9C584A95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468" y="1597248"/>
            <a:ext cx="2716584" cy="204248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000D22B-4108-4DDC-BA4A-66E466114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052" y="1597249"/>
            <a:ext cx="2716584" cy="2042483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40A4F28-4AC3-4D84-901D-618BEC0DB366}"/>
              </a:ext>
            </a:extLst>
          </p:cNvPr>
          <p:cNvSpPr/>
          <p:nvPr/>
        </p:nvSpPr>
        <p:spPr>
          <a:xfrm>
            <a:off x="422884" y="3933056"/>
            <a:ext cx="688542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>
              <a:spcBef>
                <a:spcPct val="20000"/>
              </a:spcBef>
            </a:pPr>
            <a:r>
              <a:rPr lang="cs-CZ" sz="1800" dirty="0">
                <a:latin typeface="+mn-lt"/>
              </a:rPr>
              <a:t>Podprogramy:</a:t>
            </a:r>
          </a:p>
          <a:p>
            <a:pPr marL="4445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+mn-lt"/>
              </a:rPr>
              <a:t>Adaptace </a:t>
            </a:r>
            <a:r>
              <a:rPr lang="cs-CZ" sz="1800" b="1" dirty="0">
                <a:latin typeface="+mn-lt"/>
              </a:rPr>
              <a:t>vodních ekosystémů </a:t>
            </a:r>
            <a:r>
              <a:rPr lang="cs-CZ" sz="1800" dirty="0">
                <a:latin typeface="+mn-lt"/>
              </a:rPr>
              <a:t>na změnu klimatu</a:t>
            </a:r>
          </a:p>
          <a:p>
            <a:pPr marL="4445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+mn-lt"/>
              </a:rPr>
              <a:t>Adaptace </a:t>
            </a:r>
            <a:r>
              <a:rPr lang="cs-CZ" sz="1800" b="1" dirty="0">
                <a:latin typeface="+mn-lt"/>
              </a:rPr>
              <a:t>nelesních ekosystémů </a:t>
            </a:r>
            <a:r>
              <a:rPr lang="cs-CZ" sz="1800" dirty="0">
                <a:latin typeface="+mn-lt"/>
              </a:rPr>
              <a:t>na změnu klimatu</a:t>
            </a:r>
          </a:p>
          <a:p>
            <a:pPr marL="4445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+mn-lt"/>
              </a:rPr>
              <a:t>Adaptace </a:t>
            </a:r>
            <a:r>
              <a:rPr lang="cs-CZ" sz="1800" b="1" dirty="0">
                <a:latin typeface="+mn-lt"/>
              </a:rPr>
              <a:t>lesních ekosystémů </a:t>
            </a:r>
            <a:r>
              <a:rPr lang="cs-CZ" sz="1800" dirty="0">
                <a:latin typeface="+mn-lt"/>
              </a:rPr>
              <a:t>na změnu klimatu</a:t>
            </a:r>
          </a:p>
        </p:txBody>
      </p:sp>
    </p:spTree>
    <p:extLst>
      <p:ext uri="{BB962C8B-B14F-4D97-AF65-F5344CB8AC3E}">
        <p14:creationId xmlns:p14="http://schemas.microsoft.com/office/powerpoint/2010/main" val="3556359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l">
              <a:spcBef>
                <a:spcPct val="20000"/>
              </a:spcBef>
            </a:pPr>
            <a:r>
              <a:rPr lang="cs-CZ" sz="2000" dirty="0">
                <a:solidFill>
                  <a:schemeClr val="tx1"/>
                </a:solidFill>
                <a:ea typeface="+mn-ea"/>
                <a:cs typeface="+mn-cs"/>
              </a:rPr>
              <a:t>Typy podporovaných opatření: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1624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000" b="1" dirty="0"/>
              <a:t>Revitalizace vodních toků a niv vč. migrační prostupnosti vodních toků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000" b="1" dirty="0"/>
              <a:t>Obnova nebo tvorba prvků nelesní zeleně, mokřadů a tůní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000" b="1" dirty="0"/>
              <a:t>Obnova vodních nádrží přírodě blízkého charakteru s cílem zlepšení retenční schopnosti krajiny a podpory biodiverzity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/>
              <a:t> </a:t>
            </a:r>
          </a:p>
          <a:p>
            <a:pPr marL="0" indent="0">
              <a:buNone/>
            </a:pPr>
            <a:endParaRPr lang="cs-CZ" sz="2000" dirty="0"/>
          </a:p>
          <a:p>
            <a:pPr marL="68580" indent="0">
              <a:lnSpc>
                <a:spcPct val="120000"/>
              </a:lnSpc>
              <a:buNone/>
            </a:pPr>
            <a:r>
              <a:rPr lang="cs-CZ" sz="2000" dirty="0"/>
              <a:t>	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377177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5028051" cy="377103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20688"/>
            <a:ext cx="3813888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22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052736"/>
            <a:ext cx="8134672" cy="4882480"/>
          </a:xfrm>
        </p:spPr>
        <p:txBody>
          <a:bodyPr/>
          <a:lstStyle/>
          <a:p>
            <a:pPr marL="444500">
              <a:buFont typeface="Wingdings" panose="05000000000000000000" pitchFamily="2" charset="2"/>
              <a:buChar char="§"/>
            </a:pPr>
            <a:r>
              <a:rPr lang="cs-CZ" sz="2000" b="1" dirty="0"/>
              <a:t>Žadatelé: </a:t>
            </a:r>
            <a:r>
              <a:rPr lang="cs-CZ" sz="2000" dirty="0"/>
              <a:t>fyzické a právnické osoby s právním vztahem k pozemkům na nichž má být opatření realizováno (nebo na základě pověření) </a:t>
            </a:r>
          </a:p>
          <a:p>
            <a:pPr marL="444500">
              <a:buFont typeface="Wingdings" panose="05000000000000000000" pitchFamily="2" charset="2"/>
              <a:buChar char="§"/>
            </a:pPr>
            <a:r>
              <a:rPr lang="cs-CZ" sz="2000" b="1" dirty="0"/>
              <a:t>Administrace programu</a:t>
            </a:r>
            <a:r>
              <a:rPr lang="cs-CZ" sz="2000" dirty="0"/>
              <a:t>: Agentura ochrany přírody a krajiny ČR/MŽP</a:t>
            </a:r>
            <a:endParaRPr lang="cs-CZ" sz="2000" b="1" dirty="0"/>
          </a:p>
          <a:p>
            <a:pPr marL="444500">
              <a:buFont typeface="Wingdings" panose="05000000000000000000" pitchFamily="2" charset="2"/>
              <a:buChar char="§"/>
            </a:pPr>
            <a:r>
              <a:rPr lang="cs-CZ" sz="2000" b="1" dirty="0"/>
              <a:t>Sběrná místa žádostí: </a:t>
            </a:r>
            <a:r>
              <a:rPr lang="cs-CZ" sz="2000" dirty="0"/>
              <a:t>regionální pracoviště AOPK ČR</a:t>
            </a:r>
          </a:p>
          <a:p>
            <a:pPr marL="444500">
              <a:buFont typeface="Wingdings" panose="05000000000000000000" pitchFamily="2" charset="2"/>
              <a:buChar char="§"/>
            </a:pPr>
            <a:r>
              <a:rPr lang="cs-CZ" sz="2000" b="1" dirty="0"/>
              <a:t>Příjem žádostí: </a:t>
            </a:r>
            <a:r>
              <a:rPr lang="cs-CZ" sz="2000" dirty="0"/>
              <a:t>každoročně po vyhlášení výzvy na webu MŽP a AOPK ČR </a:t>
            </a:r>
          </a:p>
          <a:p>
            <a:pPr marL="444500">
              <a:buFont typeface="Wingdings" panose="05000000000000000000" pitchFamily="2" charset="2"/>
              <a:buChar char="§"/>
            </a:pPr>
            <a:r>
              <a:rPr lang="cs-CZ" sz="2000" b="1" dirty="0"/>
              <a:t>Forma a výše podpory: </a:t>
            </a:r>
            <a:r>
              <a:rPr lang="cs-CZ" sz="2000" dirty="0"/>
              <a:t>investiční víceleté akce, dotace až do výše 100%, max. výše dotace 250 tis. Kč (u vodních ekosystémů max. 1 mil. Kč)</a:t>
            </a:r>
          </a:p>
          <a:p>
            <a:pPr marL="444500">
              <a:buFont typeface="Wingdings" panose="05000000000000000000" pitchFamily="2" charset="2"/>
              <a:buChar char="§"/>
            </a:pPr>
            <a:r>
              <a:rPr lang="cs-CZ" sz="2000" b="1" dirty="0"/>
              <a:t>Alokace programu: </a:t>
            </a:r>
            <a:r>
              <a:rPr lang="cs-CZ" sz="2000" dirty="0"/>
              <a:t>30 mil. Kč ročně</a:t>
            </a:r>
          </a:p>
          <a:p>
            <a:pPr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0873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7918648" cy="3810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b="1" dirty="0">
                <a:latin typeface="+mj-lt"/>
                <a:ea typeface="+mj-ea"/>
                <a:cs typeface="+mj-cs"/>
              </a:rPr>
              <a:t>Děkuji za pozornost</a:t>
            </a:r>
          </a:p>
          <a:p>
            <a:pPr marL="0" indent="0" algn="ctr">
              <a:buNone/>
            </a:pPr>
            <a:endParaRPr lang="cs-CZ" sz="2800" b="1" dirty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cs-CZ" altLang="cs-CZ" sz="2000" dirty="0"/>
              <a:t>Více informací o administraci programů (termíny výzev, postup pro předkládání žádostí ad.) na </a:t>
            </a:r>
            <a:r>
              <a:rPr lang="cs-CZ" altLang="cs-CZ" sz="2000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www.dotace.nature.cz</a:t>
            </a:r>
            <a:r>
              <a:rPr lang="cs-CZ" altLang="cs-CZ" sz="2000" dirty="0">
                <a:solidFill>
                  <a:schemeClr val="accent6"/>
                </a:solidFill>
              </a:rPr>
              <a:t> </a:t>
            </a:r>
            <a:r>
              <a:rPr lang="cs-CZ" sz="20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www.mzp.cz</a:t>
            </a:r>
            <a:r>
              <a:rPr lang="cs-CZ" sz="2000" dirty="0">
                <a:solidFill>
                  <a:schemeClr val="accent6"/>
                </a:solidFill>
              </a:rPr>
              <a:t> </a:t>
            </a:r>
            <a:r>
              <a:rPr lang="cs-CZ" sz="2000" u="sng" dirty="0">
                <a:solidFill>
                  <a:schemeClr val="accent6"/>
                </a:solidFill>
              </a:rPr>
              <a:t>www.opzp.cz</a:t>
            </a:r>
          </a:p>
          <a:p>
            <a:pPr marL="0" indent="0" algn="ctr">
              <a:buNone/>
            </a:pPr>
            <a:endParaRPr lang="cs-CZ" altLang="cs-CZ" sz="2000" dirty="0"/>
          </a:p>
          <a:p>
            <a:pPr marL="0" indent="0" algn="ctr">
              <a:buNone/>
            </a:pPr>
            <a:endParaRPr lang="cs-CZ" sz="28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662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Documents and Settings\user\Plocha\NOVA_PREZENTACE\Prezentace.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-304800" y="3716338"/>
            <a:ext cx="9753600" cy="3960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36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404665"/>
            <a:ext cx="8280920" cy="3888432"/>
          </a:xfrm>
        </p:spPr>
        <p:txBody>
          <a:bodyPr/>
          <a:lstStyle/>
          <a:p>
            <a:pPr lvl="0">
              <a:defRPr/>
            </a:pPr>
            <a:r>
              <a:rPr lang="cs-CZ" sz="3600" dirty="0">
                <a:solidFill>
                  <a:srgbClr val="49701E"/>
                </a:solidFill>
              </a:rPr>
              <a:t/>
            </a:r>
            <a:br>
              <a:rPr lang="cs-CZ" sz="3600" dirty="0">
                <a:solidFill>
                  <a:srgbClr val="49701E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3. WORKSHOP POŘIZOVATELŮ A PROJEKTANTŮ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K ÚZEMNÍ STUDII KRAJINY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400" dirty="0">
                <a:solidFill>
                  <a:srgbClr val="3333CC">
                    <a:lumMod val="75000"/>
                  </a:srgbClr>
                </a:solidFill>
                <a:ea typeface="+mn-ea"/>
                <a:cs typeface="Arial" pitchFamily="34" charset="0"/>
              </a:rPr>
              <a:t/>
            </a:r>
            <a:br>
              <a:rPr lang="cs-CZ" sz="2400" dirty="0">
                <a:solidFill>
                  <a:srgbClr val="3333CC">
                    <a:lumMod val="75000"/>
                  </a:srgbClr>
                </a:solidFill>
                <a:ea typeface="+mn-ea"/>
                <a:cs typeface="Arial" pitchFamily="34" charset="0"/>
              </a:rPr>
            </a:br>
            <a:r>
              <a:rPr lang="cs-CZ" sz="1600" b="0" dirty="0">
                <a:solidFill>
                  <a:schemeClr val="tx1"/>
                </a:solidFill>
                <a:ea typeface="+mn-ea"/>
                <a:cs typeface="Arial" pitchFamily="34" charset="0"/>
              </a:rPr>
              <a:t>Praha, 13. 9. 2019</a:t>
            </a:r>
            <a:br>
              <a:rPr lang="cs-CZ" sz="1600" b="0" dirty="0">
                <a:solidFill>
                  <a:schemeClr val="tx1"/>
                </a:solidFill>
                <a:ea typeface="+mn-ea"/>
                <a:cs typeface="Arial" pitchFamily="34" charset="0"/>
              </a:rPr>
            </a:br>
            <a:r>
              <a:rPr lang="cs-CZ" sz="1800" b="0" dirty="0">
                <a:solidFill>
                  <a:schemeClr val="tx1"/>
                </a:solidFill>
                <a:ea typeface="+mn-ea"/>
                <a:cs typeface="Arial" pitchFamily="34" charset="0"/>
              </a:rPr>
              <a:t/>
            </a:r>
            <a:br>
              <a:rPr lang="cs-CZ" sz="1800" b="0" dirty="0">
                <a:solidFill>
                  <a:schemeClr val="tx1"/>
                </a:solidFill>
                <a:ea typeface="+mn-ea"/>
                <a:cs typeface="Arial" pitchFamily="34" charset="0"/>
              </a:rPr>
            </a:br>
            <a:r>
              <a:rPr lang="cs-CZ" sz="1800" b="0" dirty="0">
                <a:solidFill>
                  <a:schemeClr val="tx1"/>
                </a:solidFill>
                <a:ea typeface="+mn-ea"/>
                <a:cs typeface="Arial" pitchFamily="34" charset="0"/>
              </a:rPr>
              <a:t/>
            </a:r>
            <a:br>
              <a:rPr lang="cs-CZ" sz="1800" b="0" dirty="0">
                <a:solidFill>
                  <a:schemeClr val="tx1"/>
                </a:solidFill>
                <a:ea typeface="+mn-ea"/>
                <a:cs typeface="Arial" pitchFamily="34" charset="0"/>
              </a:rPr>
            </a:br>
            <a:r>
              <a:rPr lang="cs-CZ" sz="2800" b="0" dirty="0">
                <a:solidFill>
                  <a:schemeClr val="tx1"/>
                </a:solidFill>
                <a:ea typeface="+mn-ea"/>
                <a:cs typeface="Arial" pitchFamily="34" charset="0"/>
              </a:rPr>
              <a:t>Možnosti podpory realizace opatření z ÚSK </a:t>
            </a:r>
            <a:br>
              <a:rPr lang="cs-CZ" sz="2800" b="0" dirty="0">
                <a:solidFill>
                  <a:schemeClr val="tx1"/>
                </a:solidFill>
                <a:ea typeface="+mn-ea"/>
                <a:cs typeface="Arial" pitchFamily="34" charset="0"/>
              </a:rPr>
            </a:br>
            <a:r>
              <a:rPr lang="cs-CZ" sz="2800" b="0" dirty="0">
                <a:solidFill>
                  <a:schemeClr val="tx1"/>
                </a:solidFill>
                <a:ea typeface="+mn-ea"/>
                <a:cs typeface="Arial" pitchFamily="34" charset="0"/>
              </a:rPr>
              <a:t>z dotací Ministerstva životního prostředí</a:t>
            </a:r>
            <a:r>
              <a:rPr lang="cs-CZ" sz="2800" b="0" dirty="0">
                <a:solidFill>
                  <a:srgbClr val="3333CC">
                    <a:lumMod val="75000"/>
                  </a:srgbClr>
                </a:solidFill>
                <a:ea typeface="+mn-ea"/>
                <a:cs typeface="Arial" pitchFamily="34" charset="0"/>
              </a:rPr>
              <a:t/>
            </a:r>
            <a:br>
              <a:rPr lang="cs-CZ" sz="2800" b="0" dirty="0">
                <a:solidFill>
                  <a:srgbClr val="3333CC">
                    <a:lumMod val="75000"/>
                  </a:srgbClr>
                </a:solidFill>
                <a:ea typeface="+mn-ea"/>
                <a:cs typeface="Arial" pitchFamily="34" charset="0"/>
              </a:rPr>
            </a:br>
            <a:endParaRPr lang="cs-CZ" sz="2800" b="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/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endParaRPr lang="pl-PL" altLang="cs-CZ" sz="1800" b="1" kern="1200" dirty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pl-PL" altLang="cs-CZ" sz="1800" b="1" kern="1200" dirty="0">
                <a:latin typeface="+mj-lt"/>
                <a:cs typeface="Arial" pitchFamily="34" charset="0"/>
              </a:rPr>
              <a:t>Roman Scharf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cs-CZ" altLang="cs-CZ" sz="1400" b="1" kern="1200" dirty="0">
                <a:latin typeface="+mj-lt"/>
                <a:cs typeface="Arial" pitchFamily="34" charset="0"/>
              </a:rPr>
              <a:t>odbor obecné</a:t>
            </a:r>
            <a:r>
              <a:rPr lang="pl-PL" altLang="cs-CZ" sz="1400" b="1" kern="1200" dirty="0">
                <a:latin typeface="+mj-lt"/>
                <a:cs typeface="Arial" pitchFamily="34" charset="0"/>
              </a:rPr>
              <a:t> ochrany přírody a krajiny 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pl-PL" altLang="cs-CZ" sz="1400" b="1" kern="1200" dirty="0">
                <a:latin typeface="+mj-lt"/>
                <a:cs typeface="Arial" pitchFamily="34" charset="0"/>
              </a:rPr>
              <a:t>Ministerstvo životního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250821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080120"/>
          </a:xfrm>
        </p:spPr>
        <p:txBody>
          <a:bodyPr/>
          <a:lstStyle/>
          <a:p>
            <a:r>
              <a:rPr lang="cs-CZ" sz="2800" dirty="0"/>
              <a:t>Dotační programy MŽP pro </a:t>
            </a:r>
            <a:r>
              <a:rPr lang="pl-PL" sz="2800" dirty="0"/>
              <a:t>podporu realizace opatření z ÚSK </a:t>
            </a:r>
            <a:endParaRPr lang="cs-CZ" sz="2800" dirty="0">
              <a:solidFill>
                <a:srgbClr val="49701E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424936" cy="3874368"/>
          </a:xfrm>
        </p:spPr>
        <p:txBody>
          <a:bodyPr/>
          <a:lstStyle/>
          <a:p>
            <a:pPr marL="539750" indent="-357188">
              <a:buFont typeface="Wingdings" panose="05000000000000000000" pitchFamily="2" charset="2"/>
              <a:buChar char="§"/>
            </a:pPr>
            <a:r>
              <a:rPr lang="cs-CZ" sz="2400" b="1" dirty="0"/>
              <a:t>Evropské</a:t>
            </a:r>
            <a:r>
              <a:rPr lang="cs-CZ" sz="2400" dirty="0"/>
              <a:t> (evropské fondy)</a:t>
            </a:r>
          </a:p>
          <a:p>
            <a:pPr marL="987425" indent="-447675">
              <a:buFont typeface="Wingdings" panose="05000000000000000000" pitchFamily="2" charset="2"/>
              <a:buChar char="Ø"/>
            </a:pPr>
            <a:r>
              <a:rPr lang="cs-CZ" sz="2400" dirty="0"/>
              <a:t>Operační program Životní prostředí 2014-2020</a:t>
            </a:r>
          </a:p>
          <a:p>
            <a:pPr marL="539750" indent="0">
              <a:buNone/>
            </a:pPr>
            <a:endParaRPr lang="cs-CZ" sz="2400" dirty="0"/>
          </a:p>
          <a:p>
            <a:pPr marL="539750" indent="-357188">
              <a:buFont typeface="Wingdings" panose="05000000000000000000" pitchFamily="2" charset="2"/>
              <a:buChar char="§"/>
            </a:pPr>
            <a:r>
              <a:rPr lang="cs-CZ" sz="2400" b="1" dirty="0"/>
              <a:t>Národní</a:t>
            </a:r>
            <a:r>
              <a:rPr lang="cs-CZ" sz="2400" dirty="0"/>
              <a:t> (státní rozpočet)   </a:t>
            </a:r>
          </a:p>
          <a:p>
            <a:pPr marL="987425" indent="-447675">
              <a:buFont typeface="Wingdings" panose="05000000000000000000" pitchFamily="2" charset="2"/>
              <a:buChar char="Ø"/>
            </a:pPr>
            <a:r>
              <a:rPr lang="cs-CZ" sz="2400" dirty="0"/>
              <a:t>Program péče o krajinu</a:t>
            </a:r>
          </a:p>
          <a:p>
            <a:pPr marL="987425" indent="-447675">
              <a:buFont typeface="Wingdings" panose="05000000000000000000" pitchFamily="2" charset="2"/>
              <a:buChar char="Ø"/>
            </a:pPr>
            <a:r>
              <a:rPr lang="cs-CZ" sz="2400" dirty="0"/>
              <a:t>Podpora obnovy přirozených </a:t>
            </a:r>
            <a:r>
              <a:rPr lang="pl-PL" sz="2400" dirty="0"/>
              <a:t>funkcí krajiny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cs-CZ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63676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04856" cy="1440160"/>
          </a:xfrm>
        </p:spPr>
        <p:txBody>
          <a:bodyPr/>
          <a:lstStyle/>
          <a:p>
            <a:r>
              <a:rPr lang="cs-CZ" sz="2800" dirty="0">
                <a:solidFill>
                  <a:srgbClr val="49701E"/>
                </a:solidFill>
              </a:rPr>
              <a:t>Operační program Životní prostředí 2014 – 2020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2204864"/>
            <a:ext cx="81369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b="1" u="sng" dirty="0">
                <a:latin typeface="+mj-lt"/>
              </a:rPr>
              <a:t>Prioritní oblast 4: </a:t>
            </a:r>
            <a:r>
              <a:rPr lang="pt-BR" sz="2000" b="1" u="sng" dirty="0">
                <a:latin typeface="+mj-lt"/>
              </a:rPr>
              <a:t>Ochrana a péče o</a:t>
            </a:r>
            <a:r>
              <a:rPr lang="cs-CZ" sz="2000" b="1" u="sng" dirty="0">
                <a:latin typeface="+mj-lt"/>
              </a:rPr>
              <a:t> </a:t>
            </a:r>
            <a:r>
              <a:rPr lang="pt-BR" sz="2000" b="1" u="sng" dirty="0">
                <a:latin typeface="+mj-lt"/>
              </a:rPr>
              <a:t>přírodu a krajinu</a:t>
            </a:r>
            <a:endParaRPr lang="cs-CZ" sz="2000" b="1" u="sng" dirty="0">
              <a:latin typeface="+mj-lt"/>
            </a:endParaRPr>
          </a:p>
          <a:p>
            <a:pPr marL="804863" lvl="1" indent="-4492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j-lt"/>
                <a:cs typeface="Raavi" panose="02000500000000000000" pitchFamily="2" charset="0"/>
              </a:rPr>
              <a:t>4.1 Zajistit příznivý stav předmětů ochrany národně významných chráněných území  </a:t>
            </a:r>
          </a:p>
          <a:p>
            <a:pPr marL="804863" lvl="1" indent="-4492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j-lt"/>
                <a:cs typeface="Raavi" panose="02000500000000000000" pitchFamily="2" charset="0"/>
              </a:rPr>
              <a:t>4.2 Posílit biodiverzitu</a:t>
            </a:r>
          </a:p>
          <a:p>
            <a:pPr marL="804863" lvl="1" indent="-4492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FF0000"/>
                </a:solidFill>
                <a:latin typeface="+mj-lt"/>
                <a:cs typeface="Raavi" panose="02000500000000000000" pitchFamily="2" charset="0"/>
              </a:rPr>
              <a:t>4.3 Posílit přirozené funkce krajiny</a:t>
            </a:r>
          </a:p>
          <a:p>
            <a:pPr marL="804863" lvl="1" indent="-4492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j-lt"/>
                <a:cs typeface="Raavi" panose="02000500000000000000" pitchFamily="2" charset="0"/>
              </a:rPr>
              <a:t>4.4 Zlepšit kvalitu prostředí v sídlech</a:t>
            </a:r>
          </a:p>
          <a:p>
            <a:pPr marL="357188" lvl="1" indent="-3571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+mj-lt"/>
              </a:rPr>
              <a:t>Finanční alokace – 9,5 mld. Kč (13 % rozpočtu OPŽP)</a:t>
            </a:r>
          </a:p>
        </p:txBody>
      </p:sp>
    </p:spTree>
    <p:extLst>
      <p:ext uri="{BB962C8B-B14F-4D97-AF65-F5344CB8AC3E}">
        <p14:creationId xmlns:p14="http://schemas.microsoft.com/office/powerpoint/2010/main" val="1656273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l">
              <a:spcBef>
                <a:spcPct val="20000"/>
              </a:spcBef>
            </a:pPr>
            <a:r>
              <a:rPr lang="cs-CZ" sz="2000" dirty="0">
                <a:solidFill>
                  <a:schemeClr val="tx1"/>
                </a:solidFill>
                <a:ea typeface="+mn-ea"/>
                <a:cs typeface="+mn-cs"/>
              </a:rPr>
              <a:t>Typy podporovaných opatření: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1624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000" b="1" dirty="0"/>
              <a:t>Zprůchodnění migračních bariér </a:t>
            </a:r>
            <a:r>
              <a:rPr lang="cs-CZ" sz="2000" dirty="0"/>
              <a:t>pro vodní a suchozemské živočichy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000" b="1" dirty="0"/>
              <a:t>Vytváření, regenerace či posílení funkčnosti krajinných prvků a struktur </a:t>
            </a:r>
            <a:r>
              <a:rPr lang="cs-CZ" sz="2000" dirty="0"/>
              <a:t>(prvky ÚSES, plány ÚSES, výsadby mimo les, tůně, mokřady, rybníky)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000" b="1" dirty="0"/>
              <a:t>Revitalizace a podpora samovolné </a:t>
            </a:r>
            <a:r>
              <a:rPr lang="cs-CZ" sz="2000" b="1" dirty="0" err="1"/>
              <a:t>renaturace</a:t>
            </a:r>
            <a:r>
              <a:rPr lang="cs-CZ" sz="2000" b="1" dirty="0"/>
              <a:t> vodních toků a niv</a:t>
            </a:r>
            <a:r>
              <a:rPr lang="cs-CZ" sz="2000" dirty="0"/>
              <a:t>,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Přírodě blízká opatření na zpomalení povrchového odtoku vody a </a:t>
            </a:r>
            <a:r>
              <a:rPr lang="cs-CZ" sz="2000" b="1" dirty="0"/>
              <a:t>protierozní ochranu</a:t>
            </a:r>
            <a:r>
              <a:rPr lang="cs-CZ" sz="2000" dirty="0"/>
              <a:t>, </a:t>
            </a:r>
          </a:p>
          <a:p>
            <a:pPr marL="0" indent="0">
              <a:buNone/>
            </a:pPr>
            <a:endParaRPr lang="cs-CZ" sz="2000" dirty="0"/>
          </a:p>
          <a:p>
            <a:pPr marL="68580" indent="0">
              <a:lnSpc>
                <a:spcPct val="120000"/>
              </a:lnSpc>
              <a:buNone/>
            </a:pPr>
            <a:r>
              <a:rPr lang="cs-CZ" sz="2000" dirty="0"/>
              <a:t>	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41470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2432"/>
            <a:ext cx="3559659" cy="257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zivatel\Desktop\Nová složka\Nová složka\Pavlíkov - RVT Pavlíkovský - 2002-04-23_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21" y="2967226"/>
            <a:ext cx="3559659" cy="266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zivatel\Desktop\Nová složka\Nová složka\09_11_11_cerny_potok 1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" y="372432"/>
            <a:ext cx="3929884" cy="52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3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zivatel\Desktop\Nová složka\Nová složka\foto 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0668"/>
            <a:ext cx="3813448" cy="28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zivatel\Desktop\Nová složka\Nová složka\08_10_23_kontrola_KV 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661" y="2204864"/>
            <a:ext cx="4755299" cy="35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587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8134672" cy="4536504"/>
          </a:xfrm>
        </p:spPr>
        <p:txBody>
          <a:bodyPr/>
          <a:lstStyle/>
          <a:p>
            <a:pPr marL="444500">
              <a:buFont typeface="Wingdings" panose="05000000000000000000" pitchFamily="2" charset="2"/>
              <a:buChar char="§"/>
            </a:pPr>
            <a:r>
              <a:rPr lang="cs-CZ" sz="2000" b="1" dirty="0"/>
              <a:t>Žadatelé: </a:t>
            </a:r>
            <a:r>
              <a:rPr lang="cs-CZ" sz="2000" dirty="0"/>
              <a:t>široký okruh žadatelů, nově SPÚ - realizace společných zařízení vyplývajících z </a:t>
            </a:r>
            <a:r>
              <a:rPr lang="cs-CZ" sz="2000" dirty="0" err="1"/>
              <a:t>KoPÚ</a:t>
            </a:r>
            <a:r>
              <a:rPr lang="cs-CZ" sz="2000" dirty="0"/>
              <a:t> (prostředky PRV na opatření již vyčerpány)  </a:t>
            </a:r>
          </a:p>
          <a:p>
            <a:pPr marL="444500">
              <a:buFont typeface="Wingdings" panose="05000000000000000000" pitchFamily="2" charset="2"/>
              <a:buChar char="§"/>
            </a:pPr>
            <a:r>
              <a:rPr lang="cs-CZ" sz="2000" b="1" dirty="0"/>
              <a:t>Administrace OPŽP PO 4</a:t>
            </a:r>
            <a:r>
              <a:rPr lang="cs-CZ" sz="2000" dirty="0"/>
              <a:t>: Agentura ochrany přírody a krajiny ČR/Státní fond životního prostředí ČR</a:t>
            </a:r>
            <a:endParaRPr lang="cs-CZ" sz="2000" b="1" dirty="0"/>
          </a:p>
          <a:p>
            <a:pPr marL="444500">
              <a:buFont typeface="Wingdings" panose="05000000000000000000" pitchFamily="2" charset="2"/>
              <a:buChar char="§"/>
            </a:pPr>
            <a:r>
              <a:rPr lang="cs-CZ" sz="2000" b="1" dirty="0"/>
              <a:t>Podání žádostí: </a:t>
            </a:r>
            <a:r>
              <a:rPr lang="cs-CZ" sz="2000" dirty="0"/>
              <a:t>prostřednictvím IS KP2014+</a:t>
            </a:r>
          </a:p>
          <a:p>
            <a:pPr marL="444500">
              <a:buFont typeface="Wingdings" panose="05000000000000000000" pitchFamily="2" charset="2"/>
              <a:buChar char="§"/>
            </a:pPr>
            <a:r>
              <a:rPr lang="cs-CZ" sz="2000" b="1" dirty="0"/>
              <a:t>Příjem žádostí: </a:t>
            </a:r>
            <a:r>
              <a:rPr lang="cs-CZ" sz="2000" dirty="0"/>
              <a:t>dle vyhlášených výzev na www.opzp.cz</a:t>
            </a:r>
          </a:p>
          <a:p>
            <a:pPr marL="444500">
              <a:buFont typeface="Wingdings" panose="05000000000000000000" pitchFamily="2" charset="2"/>
              <a:buChar char="§"/>
            </a:pPr>
            <a:r>
              <a:rPr lang="cs-CZ" sz="2000" b="1" dirty="0"/>
              <a:t>Forma a výše podpory: </a:t>
            </a:r>
            <a:r>
              <a:rPr lang="cs-CZ" sz="2000" dirty="0"/>
              <a:t>u vybraných opatření dotace až do výše 100% CZV, min. výše dotace 250 tis. Kč </a:t>
            </a:r>
          </a:p>
          <a:p>
            <a:pPr marL="444500">
              <a:buFont typeface="Wingdings" panose="05000000000000000000" pitchFamily="2" charset="2"/>
              <a:buChar char="§"/>
            </a:pPr>
            <a:r>
              <a:rPr lang="cs-CZ" sz="2000" dirty="0"/>
              <a:t>Pravidla pro žadatele a příjemce podpory (opatření, způsobilé výdaje, kritéria přijatelnosti, doklady k žádostí ad.)</a:t>
            </a:r>
          </a:p>
          <a:p>
            <a:pPr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980331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14982</TotalTime>
  <Words>588</Words>
  <Application>Microsoft Office PowerPoint</Application>
  <PresentationFormat>Předvádění na obrazovce (4:3)</PresentationFormat>
  <Paragraphs>76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Raavi</vt:lpstr>
      <vt:lpstr>Times New Roman</vt:lpstr>
      <vt:lpstr>Verdana</vt:lpstr>
      <vt:lpstr>Wingdings</vt:lpstr>
      <vt:lpstr>Default Design</vt:lpstr>
      <vt:lpstr>Prezentace aplikace PowerPoint</vt:lpstr>
      <vt:lpstr>Prezentace aplikace PowerPoint</vt:lpstr>
      <vt:lpstr> 3. WORKSHOP POŘIZOVATELŮ A PROJEKTANTŮ K ÚZEMNÍ STUDII KRAJINY  Praha, 13. 9. 2019   Možnosti podpory realizace opatření z ÚSK  z dotací Ministerstva životního prostředí </vt:lpstr>
      <vt:lpstr>Dotační programy MŽP pro podporu realizace opatření z ÚSK </vt:lpstr>
      <vt:lpstr>Operační program Životní prostředí 2014 – 2020 </vt:lpstr>
      <vt:lpstr>Typy podporovaných opatření:</vt:lpstr>
      <vt:lpstr>Prezentace aplikace PowerPoint</vt:lpstr>
      <vt:lpstr>Prezentace aplikace PowerPoint</vt:lpstr>
      <vt:lpstr>Prezentace aplikace PowerPoint</vt:lpstr>
      <vt:lpstr> Program péče o krajinu - PPK  </vt:lpstr>
      <vt:lpstr>Typy podporovaných opatření:</vt:lpstr>
      <vt:lpstr>Prezentace aplikace PowerPoint</vt:lpstr>
      <vt:lpstr> </vt:lpstr>
      <vt:lpstr> Podpora obnovy přirozených funkcí krajiny – POPFK  </vt:lpstr>
      <vt:lpstr>Typy podporovaných opatření:</vt:lpstr>
      <vt:lpstr>Prezentace aplikace PowerPoint</vt:lpstr>
      <vt:lpstr>Prezentace aplikace PowerPoint</vt:lpstr>
      <vt:lpstr>Prezentace aplikace PowerPoint</vt:lpstr>
    </vt:vector>
  </TitlesOfParts>
  <Company>MZPCR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Wirth Karel</cp:lastModifiedBy>
  <cp:revision>363</cp:revision>
  <cp:lastPrinted>2017-04-27T14:41:43Z</cp:lastPrinted>
  <dcterms:created xsi:type="dcterms:W3CDTF">2008-09-16T12:32:17Z</dcterms:created>
  <dcterms:modified xsi:type="dcterms:W3CDTF">2019-10-16T07:46:31Z</dcterms:modified>
</cp:coreProperties>
</file>