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5" r:id="rId3"/>
    <p:sldId id="349" r:id="rId4"/>
    <p:sldId id="351" r:id="rId5"/>
    <p:sldId id="316" r:id="rId6"/>
    <p:sldId id="350" r:id="rId7"/>
    <p:sldId id="314" r:id="rId8"/>
    <p:sldId id="335" r:id="rId9"/>
    <p:sldId id="328" r:id="rId10"/>
    <p:sldId id="289" r:id="rId11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2" autoAdjust="0"/>
    <p:restoredTop sz="94646" autoAdjust="0"/>
  </p:normalViewPr>
  <p:slideViewPr>
    <p:cSldViewPr>
      <p:cViewPr>
        <p:scale>
          <a:sx n="87" d="100"/>
          <a:sy n="87" d="100"/>
        </p:scale>
        <p:origin x="-2226" y="-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4EA94D0-38FE-4A09-B50D-092FA10BA38A}" type="datetimeFigureOut">
              <a:rPr lang="cs-CZ"/>
              <a:pPr>
                <a:defRPr/>
              </a:pPr>
              <a:t>22.5.2013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4D60B3-BBE0-404E-B991-4A0E18B35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940F1B4-AB5C-47FF-A5A0-88D656D3B97F}" type="datetimeFigureOut">
              <a:rPr lang="cs-CZ"/>
              <a:pPr>
                <a:defRPr/>
              </a:pPr>
              <a:t>22.5.2013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E73C9EA-404F-404E-B3A4-614AF74443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536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 descr="podtisk_modry.emf"/>
          <p:cNvPicPr>
            <a:picLocks noChangeAspect="1"/>
          </p:cNvPicPr>
          <p:nvPr/>
        </p:nvPicPr>
        <p:blipFill>
          <a:blip r:embed="rId5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2"/>
          <p:cNvSpPr>
            <a:spLocks noGrp="1"/>
          </p:cNvSpPr>
          <p:nvPr>
            <p:ph type="title"/>
          </p:nvPr>
        </p:nvSpPr>
        <p:spPr bwMode="auto">
          <a:xfrm>
            <a:off x="1043608" y="1988840"/>
            <a:ext cx="7283450" cy="1871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36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Nová Koncepce státní politiky cestovního ruchu v ČR 2014 - 2020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566124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27.  květen 2013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19672" y="422108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13. zasedání Pracovní skupiny pro udržitelný rozvoj regionů, obcí a území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1"/>
            <a:ext cx="8229600" cy="377301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2400" dirty="0" smtClean="0">
              <a:solidFill>
                <a:srgbClr val="11397E"/>
              </a:solidFill>
            </a:endParaRPr>
          </a:p>
          <a:p>
            <a:pPr algn="ctr">
              <a:buNone/>
            </a:pPr>
            <a:endParaRPr lang="cs-CZ" sz="2400" dirty="0" smtClean="0">
              <a:solidFill>
                <a:srgbClr val="11397E"/>
              </a:solidFill>
            </a:endParaRPr>
          </a:p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cs-CZ" sz="3600" b="1" dirty="0" smtClean="0">
                <a:solidFill>
                  <a:schemeClr val="tx2"/>
                </a:solidFill>
              </a:rPr>
              <a:t>Ing. Radek Chaloupka</a:t>
            </a:r>
          </a:p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cs-CZ" sz="2400" dirty="0" smtClean="0">
                <a:solidFill>
                  <a:srgbClr val="11397E"/>
                </a:solidFill>
              </a:rPr>
              <a:t>Ministerstvo pro místní rozvoj</a:t>
            </a:r>
          </a:p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cs-CZ" sz="2400" dirty="0" smtClean="0">
                <a:solidFill>
                  <a:srgbClr val="11397E"/>
                </a:solidFill>
              </a:rPr>
              <a:t>Staroměstské náměstí 6</a:t>
            </a:r>
          </a:p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cs-CZ" sz="2400" dirty="0" smtClean="0">
                <a:solidFill>
                  <a:srgbClr val="11397E"/>
                </a:solidFill>
              </a:rPr>
              <a:t>110 15  Praha 1</a:t>
            </a:r>
          </a:p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cs-CZ" sz="2400" b="1" dirty="0" err="1" smtClean="0">
                <a:solidFill>
                  <a:srgbClr val="11397E"/>
                </a:solidFill>
              </a:rPr>
              <a:t>charad</a:t>
            </a:r>
            <a:r>
              <a:rPr lang="cs-CZ" sz="2400" b="1" dirty="0" smtClean="0">
                <a:solidFill>
                  <a:srgbClr val="11397E"/>
                </a:solidFill>
              </a:rPr>
              <a:t>@</a:t>
            </a:r>
            <a:r>
              <a:rPr lang="cs-CZ" sz="2400" b="1" dirty="0" err="1" smtClean="0">
                <a:solidFill>
                  <a:srgbClr val="11397E"/>
                </a:solidFill>
              </a:rPr>
              <a:t>mmr.cz</a:t>
            </a:r>
            <a:r>
              <a:rPr lang="cs-CZ" sz="2400" b="1" dirty="0" smtClean="0">
                <a:solidFill>
                  <a:srgbClr val="11397E"/>
                </a:solidFill>
              </a:rPr>
              <a:t>  </a:t>
            </a:r>
          </a:p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cs-CZ" sz="2400" b="1" dirty="0" err="1" smtClean="0">
                <a:solidFill>
                  <a:srgbClr val="11397E"/>
                </a:solidFill>
              </a:rPr>
              <a:t>KoncepceCR</a:t>
            </a:r>
            <a:r>
              <a:rPr lang="cs-CZ" sz="2400" b="1" dirty="0" smtClean="0">
                <a:solidFill>
                  <a:srgbClr val="11397E"/>
                </a:solidFill>
              </a:rPr>
              <a:t>@</a:t>
            </a:r>
            <a:r>
              <a:rPr lang="cs-CZ" sz="2400" b="1" dirty="0" err="1" smtClean="0">
                <a:solidFill>
                  <a:srgbClr val="11397E"/>
                </a:solidFill>
              </a:rPr>
              <a:t>mmr.cz</a:t>
            </a:r>
            <a:endParaRPr lang="cs-CZ" sz="2400" b="1" dirty="0" smtClean="0">
              <a:solidFill>
                <a:srgbClr val="11397E"/>
              </a:solidFill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cs-CZ" sz="2400" b="1" dirty="0" smtClean="0">
              <a:solidFill>
                <a:srgbClr val="11397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50825" y="1484784"/>
            <a:ext cx="8713663" cy="49685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0"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Koncepce představuje: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Základní střednědobý strategický dokument v oblasti cestovního ruchu pořizovaný MMR</a:t>
            </a:r>
          </a:p>
          <a:p>
            <a:pPr lvl="0"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Základní dokument, který je východiskem pro zaměření budoucí kohezní politiky v oblasti cestovního ruchu v období 2014 – 2020.</a:t>
            </a:r>
          </a:p>
          <a:p>
            <a:pPr lvl="0"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Základní dokument, který je východiskem pro ostatní sektorové strategie a strategie na nižších úrovních řízení cestovního ruchu tj. Programy rozvoje cestovního ruchu krajů ČR</a:t>
            </a: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rgbClr val="11397E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sz="2000" b="1" dirty="0" smtClean="0">
                <a:solidFill>
                  <a:srgbClr val="11397E"/>
                </a:solidFill>
                <a:latin typeface="Arial" pitchFamily="34" charset="0"/>
                <a:cs typeface="Arial" pitchFamily="34" charset="0"/>
              </a:rPr>
              <a:t>Schváleno usnesením vlády č. 220/2013 ze dne 27. března 2013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916238" y="548680"/>
            <a:ext cx="6227762" cy="7200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Nová Koncepce státní politiky CR</a:t>
            </a:r>
            <a:br>
              <a:rPr lang="cs-CZ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 období 2014 - 2020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2555776" y="620688"/>
            <a:ext cx="6480720" cy="504056"/>
          </a:xfrm>
          <a:prstGeom prst="rect">
            <a:avLst/>
          </a:prstGeom>
        </p:spPr>
        <p:txBody>
          <a:bodyPr anchor="t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Analytická východiska nové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Koncepce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5589240"/>
            <a:ext cx="3456384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500" b="1" dirty="0" smtClean="0">
                <a:solidFill>
                  <a:srgbClr val="FF0000"/>
                </a:solidFill>
              </a:rPr>
              <a:t>Výdaje na CR z veřejných rozpočtů (2011)</a:t>
            </a:r>
          </a:p>
          <a:p>
            <a:r>
              <a:rPr lang="cs-CZ" sz="1500" b="1" dirty="0" smtClean="0">
                <a:solidFill>
                  <a:schemeClr val="tx1"/>
                </a:solidFill>
              </a:rPr>
              <a:t>Zdroje EU - 5 mld. ročně </a:t>
            </a:r>
          </a:p>
          <a:p>
            <a:r>
              <a:rPr lang="cs-CZ" sz="1500" b="1" dirty="0" smtClean="0">
                <a:solidFill>
                  <a:schemeClr val="tx1"/>
                </a:solidFill>
              </a:rPr>
              <a:t>Národní zdroje  -  1,47 mld.  ročně</a:t>
            </a:r>
          </a:p>
          <a:p>
            <a:r>
              <a:rPr lang="cs-CZ" sz="1500" b="1" dirty="0" smtClean="0">
                <a:solidFill>
                  <a:schemeClr val="tx1"/>
                </a:solidFill>
              </a:rPr>
              <a:t>  </a:t>
            </a:r>
            <a:r>
              <a:rPr lang="cs-CZ" sz="1500" dirty="0" smtClean="0">
                <a:solidFill>
                  <a:schemeClr val="tx1"/>
                </a:solidFill>
              </a:rPr>
              <a:t>z toho  běžné    -   1,2 mld. </a:t>
            </a:r>
          </a:p>
          <a:p>
            <a:r>
              <a:rPr lang="cs-CZ" sz="1500" dirty="0" smtClean="0">
                <a:solidFill>
                  <a:schemeClr val="tx1"/>
                </a:solidFill>
              </a:rPr>
              <a:t>  z toho kapitálové- 0,27 mld.	</a:t>
            </a:r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012160" y="5589240"/>
            <a:ext cx="2880320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Destinační společnosti v ČR – územní pokrytí  (2010)</a:t>
            </a:r>
          </a:p>
          <a:p>
            <a:r>
              <a:rPr lang="cs-CZ" sz="1500" b="1" dirty="0" smtClean="0"/>
              <a:t>Čechy: 77%, Morava 91% </a:t>
            </a:r>
            <a:endParaRPr lang="cs-CZ" sz="1500" b="1" dirty="0"/>
          </a:p>
        </p:txBody>
      </p:sp>
      <p:sp>
        <p:nvSpPr>
          <p:cNvPr id="9" name="Obdélník 8"/>
          <p:cNvSpPr/>
          <p:nvPr/>
        </p:nvSpPr>
        <p:spPr>
          <a:xfrm>
            <a:off x="2987824" y="3861048"/>
            <a:ext cx="2880320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cs-CZ" sz="1600" b="1" dirty="0" smtClean="0">
              <a:solidFill>
                <a:srgbClr val="FF0000"/>
              </a:solidFill>
            </a:endParaRPr>
          </a:p>
          <a:p>
            <a:r>
              <a:rPr lang="cs-CZ" sz="1600" b="1" dirty="0" smtClean="0">
                <a:solidFill>
                  <a:srgbClr val="FF0000"/>
                </a:solidFill>
              </a:rPr>
              <a:t>Vývoj PCR 2007 – 2012 (HUZ)</a:t>
            </a:r>
          </a:p>
          <a:p>
            <a:r>
              <a:rPr lang="cs-CZ" sz="1600" b="1" dirty="0" smtClean="0"/>
              <a:t>Počet příjezdů  + 5,3 %</a:t>
            </a:r>
          </a:p>
          <a:p>
            <a:r>
              <a:rPr lang="cs-CZ" sz="1600" b="1" dirty="0" smtClean="0"/>
              <a:t>Počet přenocování   – 3,1 %</a:t>
            </a:r>
          </a:p>
          <a:p>
            <a:r>
              <a:rPr lang="cs-CZ" sz="1500" dirty="0" smtClean="0"/>
              <a:t>     z toho domácí   -5</a:t>
            </a:r>
            <a:r>
              <a:rPr lang="cs-CZ" sz="1500" dirty="0" smtClean="0">
                <a:ea typeface="Calibri"/>
                <a:cs typeface="Calibri"/>
              </a:rPr>
              <a:t>,9</a:t>
            </a:r>
          </a:p>
          <a:p>
            <a:r>
              <a:rPr lang="cs-CZ" sz="1500" dirty="0" smtClean="0"/>
              <a:t>     z toho zahraniční:  -0,3</a:t>
            </a:r>
          </a:p>
          <a:p>
            <a:pPr algn="ctr"/>
            <a:endParaRPr lang="cs-CZ" sz="1600" b="1" dirty="0" smtClean="0"/>
          </a:p>
        </p:txBody>
      </p:sp>
      <p:sp>
        <p:nvSpPr>
          <p:cNvPr id="10" name="Obdélník 9"/>
          <p:cNvSpPr/>
          <p:nvPr/>
        </p:nvSpPr>
        <p:spPr>
          <a:xfrm>
            <a:off x="251520" y="1700808"/>
            <a:ext cx="4608512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Prognóza UNWTO pro Evropu  (2012) </a:t>
            </a:r>
          </a:p>
          <a:p>
            <a:r>
              <a:rPr lang="cs-CZ" sz="1600" b="1" dirty="0" smtClean="0">
                <a:solidFill>
                  <a:schemeClr val="tx1"/>
                </a:solidFill>
              </a:rPr>
              <a:t>Růst  příjezdů jen o 3% ročně (méně než průměrný růst  světa) – nutnost orientace na nové a perspektivní trhy (Čína, Indie, Brazílie, Jižní Korea)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004048" y="1700808"/>
            <a:ext cx="3960440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Index Konkurenceschopnosti CR  v ČR (2011)</a:t>
            </a:r>
          </a:p>
          <a:p>
            <a:pPr>
              <a:spcBef>
                <a:spcPts val="600"/>
              </a:spcBef>
            </a:pPr>
            <a:r>
              <a:rPr lang="cs-CZ" sz="1600" b="1" dirty="0" smtClean="0">
                <a:solidFill>
                  <a:schemeClr val="tx1"/>
                </a:solidFill>
              </a:rPr>
              <a:t>31 pozice svět  -  ztráta 5 pozic (2009)</a:t>
            </a:r>
          </a:p>
          <a:p>
            <a:r>
              <a:rPr lang="cs-CZ" sz="1600" b="1" dirty="0" smtClean="0">
                <a:solidFill>
                  <a:schemeClr val="tx1"/>
                </a:solidFill>
              </a:rPr>
              <a:t>22 pozice Evropa  - ztráta 4 pozice (2009)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51520" y="3212976"/>
            <a:ext cx="2664296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Podíl CR na HDP (2011) - TSA</a:t>
            </a:r>
          </a:p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2,7 %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51520" y="4509120"/>
            <a:ext cx="2664296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rgbClr val="FF0000"/>
                </a:solidFill>
              </a:rPr>
              <a:t>Zaměstnanost (2011)</a:t>
            </a:r>
          </a:p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229,9 tis pracovních míst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51520" y="3861048"/>
            <a:ext cx="2664296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rgbClr val="FF0000"/>
                </a:solidFill>
              </a:rPr>
              <a:t>Devizové příjmy  z CR (2012)</a:t>
            </a:r>
          </a:p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137,8 mld. Kč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779912" y="5589240"/>
            <a:ext cx="2088232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500" b="1" dirty="0" smtClean="0">
                <a:solidFill>
                  <a:srgbClr val="FF0000"/>
                </a:solidFill>
              </a:rPr>
              <a:t>Průměrný roční přínos z CR pro veřejný sektor (2008 -2010) </a:t>
            </a:r>
          </a:p>
          <a:p>
            <a:pPr algn="ctr"/>
            <a:r>
              <a:rPr lang="cs-CZ" sz="1500" b="1" dirty="0" smtClean="0"/>
              <a:t>92 mld. Kč v multiplikaci </a:t>
            </a:r>
            <a:endParaRPr lang="cs-CZ" sz="15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51520" y="1196752"/>
            <a:ext cx="871296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Mezinárodní vývoj a pozice ČR v cestovním ruchu 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51520" y="2780928"/>
            <a:ext cx="871296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Výkonnost cestovního ruchu ČR  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51520" y="5157192"/>
            <a:ext cx="561662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Přínosy CR pro veřejné rozpočty versus výdaje na CR</a:t>
            </a:r>
            <a:endParaRPr lang="cs-CZ" b="1" dirty="0"/>
          </a:p>
        </p:txBody>
      </p:sp>
      <p:sp>
        <p:nvSpPr>
          <p:cNvPr id="19" name="Obdélník 18"/>
          <p:cNvSpPr/>
          <p:nvPr/>
        </p:nvSpPr>
        <p:spPr>
          <a:xfrm>
            <a:off x="2987824" y="3212976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PCR – návštěvnost HUZ (2012)</a:t>
            </a:r>
          </a:p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12,9 mil turistů  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012160" y="5157192"/>
            <a:ext cx="288032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Destinační společnosti v ČR</a:t>
            </a:r>
            <a:endParaRPr lang="cs-CZ" b="1" dirty="0"/>
          </a:p>
        </p:txBody>
      </p:sp>
      <p:sp>
        <p:nvSpPr>
          <p:cNvPr id="22" name="Obdélník 21"/>
          <p:cNvSpPr/>
          <p:nvPr/>
        </p:nvSpPr>
        <p:spPr>
          <a:xfrm>
            <a:off x="6012160" y="3212976"/>
            <a:ext cx="2880320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600" b="1" dirty="0" smtClean="0">
                <a:solidFill>
                  <a:srgbClr val="FF0000"/>
                </a:solidFill>
              </a:rPr>
              <a:t>Top destinace PCR (2012)</a:t>
            </a:r>
          </a:p>
          <a:p>
            <a:r>
              <a:rPr lang="cs-CZ" sz="1400" b="1" dirty="0" smtClean="0"/>
              <a:t>1 – Německo     </a:t>
            </a:r>
            <a:r>
              <a:rPr lang="cs-CZ" sz="1400" dirty="0" smtClean="0"/>
              <a:t>1 386 976</a:t>
            </a:r>
          </a:p>
          <a:p>
            <a:r>
              <a:rPr lang="cs-CZ" sz="1400" b="1" dirty="0" smtClean="0"/>
              <a:t>2 - Rusko 	</a:t>
            </a:r>
            <a:r>
              <a:rPr lang="cs-CZ" sz="1400" dirty="0" smtClean="0"/>
              <a:t>      698 040</a:t>
            </a:r>
          </a:p>
          <a:p>
            <a:r>
              <a:rPr lang="cs-CZ" sz="1400" b="1" dirty="0" smtClean="0"/>
              <a:t>4 - Slovensko     </a:t>
            </a:r>
            <a:r>
              <a:rPr lang="cs-CZ" sz="1400" dirty="0" smtClean="0"/>
              <a:t>383 069</a:t>
            </a:r>
          </a:p>
          <a:p>
            <a:r>
              <a:rPr lang="cs-CZ" sz="1400" b="1" dirty="0" smtClean="0"/>
              <a:t>3 – Polsko	      </a:t>
            </a:r>
            <a:r>
              <a:rPr lang="cs-CZ" sz="1400" dirty="0" smtClean="0"/>
              <a:t>371 421</a:t>
            </a:r>
          </a:p>
          <a:p>
            <a:r>
              <a:rPr lang="cs-CZ" sz="1400" b="1" dirty="0" smtClean="0"/>
              <a:t>5 - USA                </a:t>
            </a:r>
            <a:r>
              <a:rPr lang="cs-CZ" sz="1400" dirty="0" smtClean="0"/>
              <a:t>367 312</a:t>
            </a:r>
          </a:p>
          <a:p>
            <a:r>
              <a:rPr lang="cs-CZ" sz="1400" b="1" dirty="0" smtClean="0"/>
              <a:t>6 - Itálie              </a:t>
            </a:r>
            <a:r>
              <a:rPr lang="cs-CZ" sz="1400" dirty="0" smtClean="0"/>
              <a:t>353 671</a:t>
            </a:r>
          </a:p>
          <a:p>
            <a:r>
              <a:rPr lang="cs-CZ" sz="1400" b="1" dirty="0" smtClean="0"/>
              <a:t>7 – VB                 </a:t>
            </a:r>
            <a:r>
              <a:rPr lang="cs-CZ" sz="1400" dirty="0" smtClean="0"/>
              <a:t>346 974</a:t>
            </a:r>
          </a:p>
          <a:p>
            <a:r>
              <a:rPr lang="cs-CZ" sz="1400" b="1" dirty="0" smtClean="0">
                <a:solidFill>
                  <a:srgbClr val="FF0000"/>
                </a:solidFill>
              </a:rPr>
              <a:t>12 - Čína             108 629 (+33%)</a:t>
            </a:r>
          </a:p>
          <a:p>
            <a:pPr algn="ctr"/>
            <a:endParaRPr lang="cs-CZ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Šipka dolů 12"/>
          <p:cNvSpPr/>
          <p:nvPr/>
        </p:nvSpPr>
        <p:spPr>
          <a:xfrm>
            <a:off x="4067944" y="1700808"/>
            <a:ext cx="648072" cy="1576596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323528" y="3356992"/>
          <a:ext cx="8352927" cy="1487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485107"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Základní strategická vize cestovního ruchu pro období 2014 – 2020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18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/>
                        <a:t>Atraktivnost</a:t>
                      </a:r>
                      <a:endParaRPr lang="cs-CZ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/>
                        <a:t>Rozvoj</a:t>
                      </a:r>
                      <a:endParaRPr lang="cs-CZ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/>
                        <a:t>Znalosti</a:t>
                      </a:r>
                      <a:endParaRPr lang="cs-CZ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  <a:tr h="318351">
                <a:tc gridSpan="3">
                  <a:txBody>
                    <a:bodyPr/>
                    <a:lstStyle/>
                    <a:p>
                      <a:r>
                        <a:rPr lang="cs-CZ" b="1" dirty="0" smtClean="0"/>
                        <a:t>Destinace Česká republika – jednička v srdci Evropy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18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/>
                        <a:t>Konkurenceschopnost</a:t>
                      </a:r>
                      <a:endParaRPr lang="cs-CZ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/>
                        <a:t>Kooperace</a:t>
                      </a:r>
                      <a:endParaRPr lang="cs-CZ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/>
                        <a:t>Kvalita</a:t>
                      </a:r>
                      <a:endParaRPr lang="cs-CZ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  <p:sp>
        <p:nvSpPr>
          <p:cNvPr id="5" name="Nadpis 2"/>
          <p:cNvSpPr txBox="1">
            <a:spLocks/>
          </p:cNvSpPr>
          <p:nvPr/>
        </p:nvSpPr>
        <p:spPr>
          <a:xfrm>
            <a:off x="2555776" y="620688"/>
            <a:ext cx="6480720" cy="504056"/>
          </a:xfrm>
          <a:prstGeom prst="rect">
            <a:avLst/>
          </a:prstGeom>
        </p:spPr>
        <p:txBody>
          <a:bodyPr anchor="t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Návrhová část nové Koncepce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03648" y="1268760"/>
          <a:ext cx="6120680" cy="504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Analytická</a:t>
                      </a:r>
                      <a:r>
                        <a:rPr lang="cs-CZ" baseline="0" dirty="0" smtClean="0"/>
                        <a:t> část Koncepce 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1403648" y="1916832"/>
          <a:ext cx="6096000" cy="42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42446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SWOT analýza </a:t>
                      </a:r>
                      <a:endParaRPr lang="cs-CZ" dirty="0"/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403648" y="2564904"/>
          <a:ext cx="6096000" cy="494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49420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Stanovení vize,</a:t>
                      </a:r>
                      <a:r>
                        <a:rPr lang="cs-CZ" baseline="0" dirty="0" smtClean="0"/>
                        <a:t> cílů, priorit a opatření</a:t>
                      </a:r>
                      <a:endParaRPr lang="cs-CZ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9" name="Obdélník 8"/>
          <p:cNvSpPr/>
          <p:nvPr/>
        </p:nvSpPr>
        <p:spPr>
          <a:xfrm>
            <a:off x="1331640" y="5103674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chemeClr val="tx2"/>
                </a:solidFill>
              </a:rPr>
              <a:t>Globálním cílem Koncepce je zvýšení konkurenceschopnosti celého odvětví cestovního ruchu na národní i regionální úrovni, udržení jeho ekonomické výkonnosti, udržení jeho </a:t>
            </a:r>
            <a:r>
              <a:rPr lang="cs-CZ" b="1" dirty="0" err="1" smtClean="0">
                <a:solidFill>
                  <a:schemeClr val="tx2"/>
                </a:solidFill>
              </a:rPr>
              <a:t>socio</a:t>
            </a:r>
            <a:r>
              <a:rPr lang="cs-CZ" b="1" dirty="0" smtClean="0">
                <a:solidFill>
                  <a:schemeClr val="tx2"/>
                </a:solidFill>
              </a:rPr>
              <a:t>-kulturního a environmentálního rozvoje.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Šipka dolů 5"/>
          <p:cNvSpPr/>
          <p:nvPr/>
        </p:nvSpPr>
        <p:spPr>
          <a:xfrm>
            <a:off x="3203848" y="2780928"/>
            <a:ext cx="648072" cy="1584176"/>
          </a:xfrm>
          <a:prstGeom prst="downArrow">
            <a:avLst/>
          </a:prstGeom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7452320" y="2780928"/>
            <a:ext cx="648072" cy="1584176"/>
          </a:xfrm>
          <a:prstGeom prst="downArrow">
            <a:avLst/>
          </a:prstGeom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5364088" y="2780928"/>
            <a:ext cx="648072" cy="1584176"/>
          </a:xfrm>
          <a:prstGeom prst="downArrow">
            <a:avLst/>
          </a:prstGeom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1043608" y="2780928"/>
            <a:ext cx="648072" cy="1584176"/>
          </a:xfrm>
          <a:prstGeom prst="downArrow">
            <a:avLst/>
          </a:prstGeom>
          <a:ln>
            <a:solidFill>
              <a:schemeClr val="accent1">
                <a:shade val="95000"/>
                <a:satMod val="105000"/>
                <a:alpha val="19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2699792" y="620688"/>
            <a:ext cx="6336704" cy="504056"/>
          </a:xfrm>
        </p:spPr>
        <p:txBody>
          <a:bodyPr/>
          <a:lstStyle/>
          <a:p>
            <a:r>
              <a:rPr lang="cs-CZ" sz="2400" dirty="0" smtClean="0">
                <a:solidFill>
                  <a:schemeClr val="tx2"/>
                </a:solidFill>
              </a:rPr>
              <a:t>Návrhová část nové Koncepce 2014 - 2020 </a:t>
            </a:r>
            <a:endParaRPr lang="cs-CZ" sz="2400" dirty="0">
              <a:solidFill>
                <a:schemeClr val="tx2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323528" y="1212581"/>
          <a:ext cx="8568952" cy="564541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397780">
                <a:tc gridSpan="4"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cs-CZ" sz="2000" dirty="0" smtClean="0"/>
                        <a:t>Cíle Koncepce 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</a:tr>
              <a:tr h="1376932">
                <a:tc>
                  <a:txBody>
                    <a:bodyPr/>
                    <a:lstStyle/>
                    <a:p>
                      <a:pPr marL="177800" indent="-177800">
                        <a:buFont typeface="Wingdings" pitchFamily="2" charset="2"/>
                        <a:buChar char="§"/>
                      </a:pPr>
                      <a:r>
                        <a:rPr lang="cs-CZ" sz="1400" dirty="0" smtClean="0"/>
                        <a:t>Posilování kvality nabídky cestovního ruchu včetně kultivace podnikatelského prostředí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cs-CZ" sz="1400" dirty="0" smtClean="0"/>
                        <a:t>Vybudování struktury institucí, které efektivně implementuje politiku cestovního ruchu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cs-CZ" sz="1400" dirty="0" smtClean="0"/>
                        <a:t>Zvyšování kvality lidských zdrojů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cs-CZ" sz="1400" dirty="0" smtClean="0"/>
                        <a:t>Zlepšení přístupu poskytovatelů služeb na trhy cestovního ruchu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cs-CZ" sz="1400" dirty="0" smtClean="0"/>
                        <a:t>Posílení role cestovního ruchu v hospodářské a sektorových politikách státu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</a:tr>
              <a:tr h="397780">
                <a:tc gridSpan="4"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Priority Koncepce </a:t>
                      </a:r>
                      <a:endParaRPr lang="cs-CZ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305985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Priorita</a:t>
                      </a:r>
                      <a:r>
                        <a:rPr lang="cs-CZ" sz="1400" b="1" baseline="0" dirty="0" smtClean="0"/>
                        <a:t> 1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Priorita</a:t>
                      </a:r>
                      <a:r>
                        <a:rPr lang="cs-CZ" sz="1400" b="1" baseline="0" dirty="0" smtClean="0"/>
                        <a:t> 2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Priorita 3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Priorita 4</a:t>
                      </a:r>
                      <a:endParaRPr lang="cs-CZ" sz="1400" b="1" dirty="0"/>
                    </a:p>
                  </a:txBody>
                  <a:tcPr/>
                </a:tc>
              </a:tr>
              <a:tr h="52017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Zkvalitnění nabídky cestovního ruchu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Management cestovního ruchu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Tvorba a marketing produktů CR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Politika cestovního ruchu a ekonomický rozvoj</a:t>
                      </a:r>
                      <a:endParaRPr lang="cs-CZ" sz="1400" dirty="0"/>
                    </a:p>
                  </a:txBody>
                  <a:tcPr/>
                </a:tc>
              </a:tr>
              <a:tr h="397780">
                <a:tc gridSpan="4"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Opatření Koncepce </a:t>
                      </a:r>
                      <a:endParaRPr lang="cs-CZ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/>
                </a:tc>
              </a:tr>
              <a:tr h="224898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1.1  </a:t>
                      </a:r>
                      <a:r>
                        <a:rPr lang="cs-CZ" sz="1400" b="0" dirty="0">
                          <a:latin typeface="+mn-lt"/>
                          <a:ea typeface="Times New Roman"/>
                          <a:cs typeface="Times New Roman"/>
                        </a:rPr>
                        <a:t>Zkvalitňování </a:t>
                      </a: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  podnikatelského prostředí</a:t>
                      </a:r>
                      <a:endParaRPr lang="cs-CZ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1.2  </a:t>
                      </a:r>
                      <a:r>
                        <a:rPr lang="cs-CZ" sz="1400" b="0" dirty="0">
                          <a:latin typeface="+mn-lt"/>
                          <a:ea typeface="Times New Roman"/>
                          <a:cs typeface="Times New Roman"/>
                        </a:rPr>
                        <a:t>Výstavba a modernizace základní a doprovodné infrastruktury </a:t>
                      </a: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CR</a:t>
                      </a:r>
                      <a:endParaRPr lang="cs-CZ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1.3  </a:t>
                      </a:r>
                      <a:r>
                        <a:rPr lang="cs-CZ" sz="1400" b="0" dirty="0">
                          <a:latin typeface="+mn-lt"/>
                          <a:ea typeface="Times New Roman"/>
                          <a:cs typeface="Times New Roman"/>
                        </a:rPr>
                        <a:t>Zkvalitnění nabídky služeb </a:t>
                      </a: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CR</a:t>
                      </a:r>
                      <a:endParaRPr lang="cs-CZ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1.4  </a:t>
                      </a:r>
                      <a:r>
                        <a:rPr lang="cs-CZ" sz="1400" b="0" dirty="0">
                          <a:latin typeface="+mn-lt"/>
                          <a:ea typeface="Times New Roman"/>
                          <a:cs typeface="Times New Roman"/>
                        </a:rPr>
                        <a:t>Zkvalitnění nabídky primárního potenciálu </a:t>
                      </a: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CR</a:t>
                      </a:r>
                      <a:endParaRPr lang="cs-CZ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102" marR="35102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2.1  </a:t>
                      </a:r>
                      <a:r>
                        <a:rPr lang="cs-CZ" sz="1400" b="0" dirty="0">
                          <a:latin typeface="+mn-lt"/>
                          <a:ea typeface="Times New Roman"/>
                          <a:cs typeface="Times New Roman"/>
                        </a:rPr>
                        <a:t>Zakládaní a podpora činnosti organizací cestovního </a:t>
                      </a: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ruchu</a:t>
                      </a:r>
                      <a:endParaRPr lang="cs-CZ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2.2  Posílení </a:t>
                      </a:r>
                      <a:r>
                        <a:rPr lang="cs-CZ" sz="1400" b="0" baseline="0" dirty="0" smtClean="0">
                          <a:latin typeface="+mn-lt"/>
                          <a:ea typeface="Times New Roman"/>
                          <a:cs typeface="Times New Roman"/>
                        </a:rPr>
                        <a:t>a inovace </a:t>
                      </a: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řízení destinace</a:t>
                      </a:r>
                      <a:endParaRPr lang="cs-CZ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2.3  </a:t>
                      </a:r>
                      <a:r>
                        <a:rPr lang="cs-CZ" sz="1400" b="0" dirty="0">
                          <a:latin typeface="+mn-lt"/>
                          <a:ea typeface="Times New Roman"/>
                          <a:cs typeface="Times New Roman"/>
                        </a:rPr>
                        <a:t>Rozvoj lidských zdrojů v cestovním ruchu </a:t>
                      </a:r>
                    </a:p>
                  </a:txBody>
                  <a:tcPr marL="35102" marR="3510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3.1 Marketingová podpora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cs-CZ" sz="1400" dirty="0" smtClean="0"/>
                        <a:t>příjezdového cestovního ruchu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dirty="0" smtClean="0"/>
                        <a:t>3.2  Tvorba a marketing národních a regionálních produktů CR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dirty="0" smtClean="0"/>
                        <a:t>3.3  Marketingové informace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cs-CZ" sz="1400" dirty="0" smtClean="0"/>
                        <a:t>4.1  Politika cestovního ruchu jako součást hospodářské a regionální politiky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cs-CZ" sz="1400" dirty="0" smtClean="0"/>
                        <a:t>4.2  Statistika a výzkum v cestovním ruchu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4.3. Krizové řízení a bezpečnost 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>
            <a:spLocks noGrp="1"/>
          </p:cNvSpPr>
          <p:nvPr>
            <p:ph type="title"/>
          </p:nvPr>
        </p:nvSpPr>
        <p:spPr>
          <a:xfrm>
            <a:off x="2627784" y="476672"/>
            <a:ext cx="6120680" cy="576064"/>
          </a:xfrm>
        </p:spPr>
        <p:txBody>
          <a:bodyPr/>
          <a:lstStyle/>
          <a:p>
            <a:r>
              <a:rPr lang="cs-CZ" sz="2400" dirty="0" smtClean="0">
                <a:solidFill>
                  <a:schemeClr val="tx2"/>
                </a:solidFill>
              </a:rPr>
              <a:t>Institucionální rámec implementace nové Koncepce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3528" y="1268760"/>
            <a:ext cx="864096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spcBef>
                <a:spcPts val="600"/>
              </a:spcBef>
              <a:buFont typeface="Wingdings" pitchFamily="2" charset="2"/>
              <a:buChar char="§"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Vychází ze současné struktury nositelů státní politiky CR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 posílením  koordinační úlohy MMR ČR a jasným definováním činnosti agentury CzechTourism </a:t>
            </a:r>
          </a:p>
          <a:p>
            <a:pPr marL="814388" lvl="1" indent="-357188">
              <a:spcBef>
                <a:spcPts val="600"/>
              </a:spcBef>
              <a:buFont typeface="Courier New" pitchFamily="49" charset="0"/>
              <a:buChar char="o"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orientace na příjezdový cestovní ruch a perspektivní zdrojové trhy – Čína, Latinská Amerika </a:t>
            </a:r>
          </a:p>
          <a:p>
            <a:pPr marL="814388" lvl="1" indent="-357188">
              <a:spcBef>
                <a:spcPts val="600"/>
              </a:spcBef>
              <a:buFont typeface="Courier New" pitchFamily="49" charset="0"/>
              <a:buChar char="o"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posílení činnosti zahraničních zastoupení </a:t>
            </a:r>
          </a:p>
          <a:p>
            <a:pPr marL="357188" indent="-357188">
              <a:spcBef>
                <a:spcPts val="600"/>
              </a:spcBef>
              <a:buFont typeface="Wingdings" pitchFamily="2" charset="2"/>
              <a:buChar char="§"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Zkvalitnění činnosti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Meziresortní koordinační komise pro CR</a:t>
            </a:r>
          </a:p>
          <a:p>
            <a:pPr marL="814388" lvl="1" indent="-357188">
              <a:spcBef>
                <a:spcPts val="600"/>
              </a:spcBef>
              <a:buFont typeface="Courier New" pitchFamily="49" charset="0"/>
              <a:buChar char="o"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Rozšíření o zástupce MF</a:t>
            </a:r>
          </a:p>
          <a:p>
            <a:pPr marL="357188" indent="-357188">
              <a:spcBef>
                <a:spcPts val="600"/>
              </a:spcBef>
              <a:buFont typeface="Wingdings" pitchFamily="2" charset="2"/>
              <a:buChar char="§"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Zachování činnosti pracovních skupin ke Koncepci  </a:t>
            </a:r>
          </a:p>
          <a:p>
            <a:pPr marL="357188" indent="-357188">
              <a:spcBef>
                <a:spcPts val="600"/>
              </a:spcBef>
              <a:buFont typeface="Wingdings" pitchFamily="2" charset="2"/>
              <a:buChar char="§"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Iniciace vzniku platformy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Fóra cestovního ruchu </a:t>
            </a: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zahrnující subjekty veřejného a privátního sektoru, experti a další subjekty</a:t>
            </a:r>
          </a:p>
          <a:p>
            <a:pPr marL="357188" indent="-357188">
              <a:spcBef>
                <a:spcPts val="600"/>
              </a:spcBef>
              <a:buFont typeface="Wingdings" pitchFamily="2" charset="2"/>
              <a:buChar char="§"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Využívání nových finančních nástrojů nenarušující tržní prostředí, kterými jsou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zvýhodněné úvěry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zajištění zvýhodněných úvěrů  pro podnikatelský sektor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5536" y="5949280"/>
            <a:ext cx="8136904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200" b="1" dirty="0" smtClean="0"/>
              <a:t>Je nezbytné zajistit koncentrovaný a vnitřně integrovaný přístup </a:t>
            </a:r>
            <a:br>
              <a:rPr lang="cs-CZ" sz="2200" b="1" dirty="0" smtClean="0"/>
            </a:br>
            <a:r>
              <a:rPr lang="cs-CZ" sz="2200" b="1" dirty="0" smtClean="0"/>
              <a:t>při realizaci všech aktivit Koncepce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544616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Font typeface="+mj-lt"/>
              <a:buAutoNum type="arabicPeriod"/>
            </a:pPr>
            <a:r>
              <a:rPr lang="cs-CZ" sz="1700" b="1" dirty="0" smtClean="0">
                <a:solidFill>
                  <a:srgbClr val="FF0000"/>
                </a:solidFill>
              </a:rPr>
              <a:t>Akční plán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700" dirty="0" smtClean="0">
                <a:solidFill>
                  <a:schemeClr val="tx2"/>
                </a:solidFill>
              </a:rPr>
              <a:t>základní prvek implementace Koncepce zpracovávaný  MMR max. každé 2 roky, který bude obsahovat: </a:t>
            </a:r>
          </a:p>
          <a:p>
            <a:pPr lvl="2">
              <a:buFont typeface="Courier New" pitchFamily="49" charset="0"/>
              <a:buChar char="o"/>
            </a:pPr>
            <a:r>
              <a:rPr lang="cs-CZ" sz="1600" dirty="0" smtClean="0">
                <a:solidFill>
                  <a:schemeClr val="tx2"/>
                </a:solidFill>
              </a:rPr>
              <a:t>východiska</a:t>
            </a:r>
            <a:r>
              <a:rPr lang="cs-CZ" sz="1600" b="1" dirty="0" smtClean="0">
                <a:solidFill>
                  <a:schemeClr val="tx2"/>
                </a:solidFill>
              </a:rPr>
              <a:t> </a:t>
            </a:r>
            <a:r>
              <a:rPr lang="cs-CZ" sz="1600" dirty="0" smtClean="0">
                <a:solidFill>
                  <a:schemeClr val="tx2"/>
                </a:solidFill>
              </a:rPr>
              <a:t>– definují cíle pro dané období, vazby na základní koncepční dokument a způsob hodnocení a vymahatelnosti definovaných aktivit (projektů)</a:t>
            </a:r>
          </a:p>
          <a:p>
            <a:pPr lvl="2">
              <a:buFont typeface="Courier New" pitchFamily="49" charset="0"/>
              <a:buChar char="o"/>
            </a:pPr>
            <a:r>
              <a:rPr lang="cs-CZ" sz="1600" dirty="0" smtClean="0">
                <a:solidFill>
                  <a:schemeClr val="tx2"/>
                </a:solidFill>
              </a:rPr>
              <a:t>vytvoření významové hierarchie aktivit</a:t>
            </a:r>
          </a:p>
          <a:p>
            <a:pPr lvl="2">
              <a:buFont typeface="Courier New" pitchFamily="49" charset="0"/>
              <a:buChar char="o"/>
            </a:pPr>
            <a:r>
              <a:rPr lang="cs-CZ" sz="1600" dirty="0" smtClean="0">
                <a:solidFill>
                  <a:schemeClr val="tx2"/>
                </a:solidFill>
              </a:rPr>
              <a:t>projektové karty,  monitorovací ukazatele a finanční rámec </a:t>
            </a:r>
          </a:p>
          <a:p>
            <a:pPr lvl="2">
              <a:buFont typeface="Courier New" pitchFamily="49" charset="0"/>
              <a:buChar char="o"/>
            </a:pPr>
            <a:endParaRPr lang="cs-CZ" sz="1600" dirty="0" smtClean="0">
              <a:solidFill>
                <a:schemeClr val="tx2"/>
              </a:solidFill>
              <a:latin typeface="+mn-lt"/>
            </a:endParaRPr>
          </a:p>
          <a:p>
            <a:pPr lvl="2">
              <a:buFont typeface="Courier New" pitchFamily="49" charset="0"/>
              <a:buChar char="o"/>
            </a:pPr>
            <a:endParaRPr lang="cs-CZ" sz="1600" dirty="0" smtClean="0">
              <a:solidFill>
                <a:schemeClr val="tx2"/>
              </a:solidFill>
              <a:latin typeface="+mn-lt"/>
            </a:endParaRPr>
          </a:p>
          <a:p>
            <a:pPr lvl="2">
              <a:buFont typeface="Courier New" pitchFamily="49" charset="0"/>
              <a:buChar char="o"/>
            </a:pPr>
            <a:endParaRPr lang="cs-CZ" sz="1600" dirty="0" smtClean="0">
              <a:solidFill>
                <a:schemeClr val="tx2"/>
              </a:solidFill>
              <a:latin typeface="+mn-lt"/>
            </a:endParaRPr>
          </a:p>
          <a:p>
            <a:pPr lvl="2">
              <a:buFont typeface="Courier New" pitchFamily="49" charset="0"/>
              <a:buChar char="o"/>
            </a:pPr>
            <a:endParaRPr lang="cs-CZ" sz="1600" dirty="0" smtClean="0">
              <a:solidFill>
                <a:schemeClr val="tx2"/>
              </a:solidFill>
              <a:latin typeface="+mn-lt"/>
            </a:endParaRPr>
          </a:p>
          <a:p>
            <a:pPr lvl="2"/>
            <a:endParaRPr lang="cs-CZ" sz="1600" dirty="0" smtClean="0">
              <a:solidFill>
                <a:schemeClr val="tx2"/>
              </a:solidFill>
              <a:latin typeface="+mn-lt"/>
            </a:endParaRPr>
          </a:p>
          <a:p>
            <a:pPr lvl="2"/>
            <a:endParaRPr lang="cs-CZ" sz="1600" dirty="0" smtClean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cs-CZ" sz="1700" b="1" dirty="0" smtClean="0">
                <a:solidFill>
                  <a:srgbClr val="FF0000"/>
                </a:solidFill>
              </a:rPr>
              <a:t>3.	Kvantifikační analýza </a:t>
            </a:r>
          </a:p>
          <a:p>
            <a:pPr lvl="1">
              <a:buFont typeface="Wingdings" pitchFamily="2" charset="2"/>
              <a:buChar char="§"/>
            </a:pPr>
            <a:r>
              <a:rPr lang="cs-CZ" sz="1700" dirty="0" smtClean="0">
                <a:solidFill>
                  <a:schemeClr val="tx2"/>
                </a:solidFill>
              </a:rPr>
              <a:t>metodický dokument, který na základě jasných kritérií vymezí území soustředěné podpory cestovního ruchu (střediska a zóny cestovního ruchu)</a:t>
            </a:r>
          </a:p>
          <a:p>
            <a:pPr>
              <a:spcBef>
                <a:spcPts val="600"/>
              </a:spcBef>
            </a:pPr>
            <a:r>
              <a:rPr lang="cs-CZ" sz="1700" b="1" dirty="0" smtClean="0">
                <a:solidFill>
                  <a:srgbClr val="FF0000"/>
                </a:solidFill>
              </a:rPr>
              <a:t>4. 	Výzkumné studie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700" dirty="0" smtClean="0">
                <a:solidFill>
                  <a:schemeClr val="tx2"/>
                </a:solidFill>
              </a:rPr>
              <a:t>Pořizované v environmentálně cenných lokalitách (NP, CHKO) navrhne celkové funkčně-prostorové řešení rozvoje cestovního ruchu v daném území. </a:t>
            </a:r>
          </a:p>
          <a:p>
            <a:pPr>
              <a:spcBef>
                <a:spcPts val="600"/>
              </a:spcBef>
            </a:pPr>
            <a:endParaRPr lang="cs-CZ" sz="1800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987824" y="476672"/>
            <a:ext cx="5832648" cy="720080"/>
          </a:xfrm>
        </p:spPr>
        <p:txBody>
          <a:bodyPr>
            <a:normAutofit fontScale="90000"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Procesní rozměr implementace Koncepce – implementační dokumenty 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3068960"/>
            <a:ext cx="8712968" cy="1400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1463" indent="-271463">
              <a:spcBef>
                <a:spcPts val="600"/>
              </a:spcBef>
            </a:pP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	 Integrované plány rozvoje cestovního ruchu na regionální a oblastní úrovni</a:t>
            </a:r>
          </a:p>
          <a:p>
            <a:pPr marL="719138" lvl="1" indent="-261938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Základní strategický dokument destinace cestovního ruchu. </a:t>
            </a:r>
          </a:p>
          <a:p>
            <a:pPr marL="719138" lvl="1" indent="-261938"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Definuje priority rozvoje cestovního ruchu v souladu s absorpční kapacitou destinace. </a:t>
            </a:r>
          </a:p>
          <a:p>
            <a:pPr marL="719138" lvl="1" indent="-261938"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Součástí plánu je návrh nosných projektů, které integrují nabídku destinace a přispívají ke zvyšování konkurenceschopnosti destinace. </a:t>
            </a:r>
            <a:endParaRPr lang="cs-CZ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904656" cy="720080"/>
          </a:xfrm>
        </p:spPr>
        <p:txBody>
          <a:bodyPr/>
          <a:lstStyle/>
          <a:p>
            <a:pPr algn="r"/>
            <a:r>
              <a:rPr lang="cs-CZ" sz="2000" dirty="0" smtClean="0">
                <a:solidFill>
                  <a:schemeClr val="tx2"/>
                </a:solidFill>
              </a:rPr>
              <a:t>Princip DM - východiska pro vznik Zákona o podpoře rozvoje cestovního ruchu 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4644008" y="1916832"/>
            <a:ext cx="4248472" cy="324036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cs-CZ" sz="1300" b="1" dirty="0" smtClean="0"/>
              <a:t>Veřejný sektor 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cs-CZ" sz="1300" b="1" dirty="0" smtClean="0"/>
              <a:t>stát</a:t>
            </a:r>
            <a:r>
              <a:rPr lang="cs-CZ" sz="1300" dirty="0" smtClean="0"/>
              <a:t> (udržení stávajících přínosů CR a maximalizace potenciálu CR)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§"/>
              <a:tabLst>
                <a:tab pos="180975" algn="l"/>
              </a:tabLst>
            </a:pPr>
            <a:r>
              <a:rPr lang="cs-CZ" sz="1300" b="1" dirty="0" smtClean="0"/>
              <a:t>MMR ČR </a:t>
            </a:r>
            <a:r>
              <a:rPr lang="cs-CZ" sz="1300" dirty="0" smtClean="0"/>
              <a:t>(zajištění koordinace rozvoje CR, uplatnění politiky CR)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cs-CZ" sz="1300" dirty="0" smtClean="0"/>
              <a:t>k</a:t>
            </a:r>
            <a:r>
              <a:rPr lang="cs-CZ" sz="1300" b="1" dirty="0" smtClean="0"/>
              <a:t>raje </a:t>
            </a:r>
            <a:r>
              <a:rPr lang="cs-CZ" sz="1300" dirty="0" smtClean="0"/>
              <a:t>(udržitelný rozvoj území kraje, uplatnění krajské politiky CR)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cs-CZ" sz="1300" b="1" dirty="0" smtClean="0"/>
              <a:t>regiony/destinace</a:t>
            </a:r>
            <a:r>
              <a:rPr lang="cs-CZ" sz="1300" dirty="0" smtClean="0"/>
              <a:t> (CR nástroj udržitelného rozvoje a motor lokální ekonomiky)</a:t>
            </a:r>
          </a:p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cs-CZ" sz="1300" b="1" dirty="0" smtClean="0"/>
              <a:t>Privátní sektor 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cs-CZ" sz="1300" dirty="0" smtClean="0"/>
              <a:t>podnikatelé, zejména MSP (vytvoření podmínek a zvýšení konkurenceschopnosti)</a:t>
            </a:r>
          </a:p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cs-CZ" sz="1300" b="1" dirty="0" smtClean="0"/>
              <a:t>Neziskový sektor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cs-CZ" sz="1300" dirty="0" smtClean="0"/>
              <a:t>NNO a ZSPO (zapojení do rozvoje CR v destinaci)</a:t>
            </a: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23528" y="2348880"/>
            <a:ext cx="324036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80975" marR="0" lvl="1" indent="-180975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partnerství veřejného, privátního i neziskového sektoru v destinaci.</a:t>
            </a:r>
          </a:p>
          <a:p>
            <a:pPr marL="180975" lvl="1" indent="-18097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marketing a management cestovního ruchu v destinaci</a:t>
            </a:r>
          </a:p>
          <a:p>
            <a:pPr marL="180975" lvl="1" indent="-18097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rozvoj 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destinace, vytváření a prosazení produktů cestovního ruchu na trhu.</a:t>
            </a:r>
            <a:endParaRPr lang="cs-C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788024" y="5733256"/>
            <a:ext cx="4176464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cs-CZ" sz="1400" b="1" dirty="0" smtClean="0"/>
              <a:t>Účastníky cestovního ruchu</a:t>
            </a:r>
          </a:p>
          <a:p>
            <a:pPr marL="358775" indent="-358775">
              <a:buFont typeface="Wingdings" pitchFamily="2" charset="2"/>
              <a:buChar char="§"/>
            </a:pPr>
            <a:r>
              <a:rPr lang="cs-CZ" sz="1400" dirty="0" smtClean="0"/>
              <a:t>návštěvníci (cílený produkt/nabídka respektující jejich preference a potřeby)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3707904" y="2636912"/>
            <a:ext cx="576064" cy="11521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6372200" y="5229200"/>
            <a:ext cx="792088" cy="43204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51520" y="5517232"/>
            <a:ext cx="432048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80975" indent="-180975">
              <a:buFont typeface="Wingdings" pitchFamily="2" charset="2"/>
              <a:buChar char="§"/>
              <a:tabLst>
                <a:tab pos="180975" algn="l"/>
              </a:tabLst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atraktivity, zábava, relaxace, dopravní dostupnost, ubytovací služby, stravování, regionální produkty, průvodci, banky, směnárny, maloobchod, atd.</a:t>
            </a:r>
          </a:p>
          <a:p>
            <a:pPr marL="180975" indent="-180975">
              <a:buFont typeface="Wingdings" pitchFamily="2" charset="2"/>
              <a:buChar char="§"/>
              <a:tabLst>
                <a:tab pos="180975" algn="l"/>
              </a:tabLst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služby před cestou, během cesty, po návratu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44008" y="1484784"/>
            <a:ext cx="4320480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Přínosy Destinačního managementu</a:t>
            </a:r>
            <a:endParaRPr lang="cs-CZ" sz="16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1916832"/>
            <a:ext cx="32403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Destinační management</a:t>
            </a:r>
            <a:endParaRPr lang="cs-CZ" b="1" dirty="0"/>
          </a:p>
        </p:txBody>
      </p:sp>
      <p:sp>
        <p:nvSpPr>
          <p:cNvPr id="12" name="Obousměrná svislá šipka 11"/>
          <p:cNvSpPr/>
          <p:nvPr/>
        </p:nvSpPr>
        <p:spPr>
          <a:xfrm>
            <a:off x="2051720" y="4077072"/>
            <a:ext cx="216024" cy="1008112"/>
          </a:xfrm>
          <a:prstGeom prst="up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51520" y="5157192"/>
            <a:ext cx="432048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Arial" pitchFamily="34" charset="0"/>
                <a:cs typeface="Arial" pitchFamily="34" charset="0"/>
              </a:rPr>
              <a:t>Produkt cestovního ruchu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55776" y="548680"/>
            <a:ext cx="6480720" cy="504056"/>
          </a:xfrm>
        </p:spPr>
        <p:txBody>
          <a:bodyPr/>
          <a:lstStyle/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Zákon o podpoře rozvoje cestovního ruchu ve vztahu k politice cestovního ruchu </a:t>
            </a:r>
            <a:endParaRPr lang="cs-CZ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23528" y="1502024"/>
            <a:ext cx="8640960" cy="50953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Z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ákon o cestovním ruchu je připravován jako </a:t>
            </a:r>
            <a:r>
              <a:rPr kumimoji="0" lang="cs-CZ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nástroj implementace Koncepce, bez  jehož schválení není možné zajistit efektivní realizaci schválených opatření </a:t>
            </a:r>
            <a:endParaRPr kumimoji="0" lang="cs-CZ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baseline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Důvodem je nelegislativní</a:t>
            </a: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charakter Koncepce a nejasně stanovené kompetence mezi subjekty státní správy a samosprávy podílející se na rozvoji cestovního ruchu</a:t>
            </a:r>
          </a:p>
          <a:p>
            <a:pPr marL="342900" marR="0" lvl="0" indent="-342900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cs-CZ" sz="17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cs-CZ" sz="17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cs-CZ" sz="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cs-CZ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2000" b="1" dirty="0" smtClean="0">
                <a:solidFill>
                  <a:srgbClr val="FF0000"/>
                </a:solidFill>
              </a:rPr>
              <a:t>Cíle zákona:</a:t>
            </a:r>
          </a:p>
          <a:p>
            <a:pPr marL="361950" indent="-361950">
              <a:spcBef>
                <a:spcPts val="6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podpora principu destinačního managementu</a:t>
            </a:r>
          </a:p>
          <a:p>
            <a:pPr marL="361950" indent="-361950">
              <a:spcBef>
                <a:spcPts val="6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podpora partnerství – zapojení všech dotčených subjektů do řízení destinace </a:t>
            </a:r>
          </a:p>
          <a:p>
            <a:pPr marL="361950" indent="-361950">
              <a:spcBef>
                <a:spcPts val="6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ustanovení organizační struktury cestovního ruchu, definování úkolů/kompetencí destinačních společností na jednotlivých úrovních		</a:t>
            </a:r>
          </a:p>
          <a:p>
            <a:pPr marL="361950" indent="-361950">
              <a:spcBef>
                <a:spcPts val="600"/>
              </a:spcBef>
              <a:buFont typeface="Wingdings" pitchFamily="2" charset="2"/>
              <a:buChar char="§"/>
              <a:tabLst>
                <a:tab pos="361950" algn="l"/>
              </a:tabLst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udržení stávajících přínosů cestovního ruchu pro ekonomiku ČR</a:t>
            </a: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cs-CZ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5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3068960"/>
          <a:ext cx="8424936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15"/>
                <a:gridCol w="2269374"/>
                <a:gridCol w="1878103"/>
                <a:gridCol w="2112867"/>
                <a:gridCol w="1408577"/>
              </a:tblGrid>
              <a:tr h="2586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Úroveň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Organizace CR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Územní jednotka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Zakladatel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Spolupráce </a:t>
                      </a:r>
                    </a:p>
                  </a:txBody>
                  <a:tcPr marL="68580" marR="68580" marT="0" marB="0" horzOverflow="overflow"/>
                </a:tc>
              </a:tr>
              <a:tr h="4178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Národní organizace CR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ČR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MMR ČR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4178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Krajská organizace CR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Kraj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Kraj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4178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Oblastní organizace CR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Turistická oblast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obce, podnikatelé, kraj</a:t>
                      </a: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  <p:cxnSp>
        <p:nvCxnSpPr>
          <p:cNvPr id="9" name="AutoShape 3"/>
          <p:cNvCxnSpPr>
            <a:cxnSpLocks noChangeShapeType="1"/>
          </p:cNvCxnSpPr>
          <p:nvPr/>
        </p:nvCxnSpPr>
        <p:spPr bwMode="auto">
          <a:xfrm>
            <a:off x="8172400" y="3429000"/>
            <a:ext cx="9525" cy="198438"/>
          </a:xfrm>
          <a:prstGeom prst="straightConnector1">
            <a:avLst/>
          </a:prstGeom>
          <a:noFill/>
          <a:ln w="9525">
            <a:solidFill>
              <a:srgbClr val="92D05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>
            <a:off x="8172400" y="3861048"/>
            <a:ext cx="9525" cy="198438"/>
          </a:xfrm>
          <a:prstGeom prst="straightConnector1">
            <a:avLst/>
          </a:prstGeom>
          <a:noFill/>
          <a:ln w="9525">
            <a:solidFill>
              <a:srgbClr val="92D05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" name="AutoShape 3"/>
          <p:cNvCxnSpPr>
            <a:cxnSpLocks noChangeShapeType="1"/>
          </p:cNvCxnSpPr>
          <p:nvPr/>
        </p:nvCxnSpPr>
        <p:spPr bwMode="auto">
          <a:xfrm>
            <a:off x="8172400" y="4293096"/>
            <a:ext cx="9525" cy="198438"/>
          </a:xfrm>
          <a:prstGeom prst="straightConnector1">
            <a:avLst/>
          </a:prstGeom>
          <a:noFill/>
          <a:ln w="9525">
            <a:solidFill>
              <a:srgbClr val="92D050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Prezentace_klas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MMR_Prezentace_klasika</Template>
  <TotalTime>2320</TotalTime>
  <Words>1060</Words>
  <Application>Microsoft Office PowerPoint</Application>
  <PresentationFormat>Předvádění na obrazovce (4:3)</PresentationFormat>
  <Paragraphs>189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MMR_Prezentace_klasika</vt:lpstr>
      <vt:lpstr>Nová Koncepce státní politiky cestovního ruchu v ČR 2014 - 2020</vt:lpstr>
      <vt:lpstr>Nová Koncepce státní politiky CR na období 2014 - 2020</vt:lpstr>
      <vt:lpstr>Snímek 3</vt:lpstr>
      <vt:lpstr>Snímek 4</vt:lpstr>
      <vt:lpstr>Návrhová část nové Koncepce 2014 - 2020 </vt:lpstr>
      <vt:lpstr>Institucionální rámec implementace nové Koncepce</vt:lpstr>
      <vt:lpstr>Procesní rozměr implementace Koncepce – implementační dokumenty </vt:lpstr>
      <vt:lpstr>Princip DM - východiska pro vznik Zákona o podpoře rozvoje cestovního ruchu </vt:lpstr>
      <vt:lpstr>Zákon o podpoře rozvoje cestovního ruchu ve vztahu k politice cestovního ruchu </vt:lpstr>
      <vt:lpstr>Snímek 10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Chaloupka Radek</dc:creator>
  <cp:lastModifiedBy>Chaloupka Radek</cp:lastModifiedBy>
  <cp:revision>484</cp:revision>
  <cp:lastPrinted>2013-03-29T12:35:53Z</cp:lastPrinted>
  <dcterms:created xsi:type="dcterms:W3CDTF">2011-09-07T08:34:56Z</dcterms:created>
  <dcterms:modified xsi:type="dcterms:W3CDTF">2013-05-22T07:41:02Z</dcterms:modified>
</cp:coreProperties>
</file>