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2" r:id="rId5"/>
  </p:sldMasterIdLst>
  <p:notesMasterIdLst>
    <p:notesMasterId r:id="rId21"/>
  </p:notesMasterIdLst>
  <p:sldIdLst>
    <p:sldId id="256" r:id="rId6"/>
    <p:sldId id="257" r:id="rId7"/>
    <p:sldId id="307" r:id="rId8"/>
    <p:sldId id="260" r:id="rId9"/>
    <p:sldId id="309" r:id="rId10"/>
    <p:sldId id="310" r:id="rId11"/>
    <p:sldId id="311" r:id="rId12"/>
    <p:sldId id="323" r:id="rId13"/>
    <p:sldId id="313" r:id="rId14"/>
    <p:sldId id="314" r:id="rId15"/>
    <p:sldId id="315" r:id="rId16"/>
    <p:sldId id="318" r:id="rId17"/>
    <p:sldId id="316" r:id="rId18"/>
    <p:sldId id="322" r:id="rId19"/>
    <p:sldId id="320" r:id="rId2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hQDzdiw3w5KNjPvZDXjbNOSB0ko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CEC81D-E049-B1A6-245E-DEF5C9D17C6F}" v="61" dt="2025-09-02T07:50:43.264"/>
    <p1510:client id="{65CC59FF-CD59-27D8-15EC-9F2C97CFCC2C}" v="19" dt="2025-09-02T11:11:34.243"/>
    <p1510:client id="{BC3B1C2B-D89D-9BFD-D530-8A583AE0D5FF}" v="8" dt="2025-09-01T09:33:26.616"/>
    <p1510:client id="{EACFDAEB-A780-292A-0F04-03DA755F33FA}" v="70" dt="2025-09-01T08:09:42.835"/>
  </p1510:revLst>
</p1510:revInfo>
</file>

<file path=ppt/tableStyles.xml><?xml version="1.0" encoding="utf-8"?>
<a:tblStyleLst xmlns:a="http://schemas.openxmlformats.org/drawingml/2006/main" def="{EE78604D-9022-40FC-8D7F-8D1DBD194808}">
  <a:tblStyle styleId="{EE78604D-9022-40FC-8D7F-8D1DBD19480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80B2EC0-D723-4CDF-B73A-21A322B8F34D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92EBFBB4-C31E-3EBB-4A2C-6E1364ED9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422F7D40-79AC-CDF9-F4C5-805CEA9E407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2A4414B0-3891-28D5-425E-15875197FC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3570FF1D-5D55-516C-5D57-9AC8E7B496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968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1C95A504-B4A4-C2F6-2F3C-0B79FDA26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94439DB3-2C08-5F72-5A0D-620E469108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87CACEC-0397-0E19-3A73-6D1F68EA5D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E333B4A3-2934-B4D4-0732-9ADB3D93873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7519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C800283-11CE-483D-11B9-727FA8C4C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B0B5062D-80EC-7073-B659-71772BC513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BEE3649D-A7B3-AF43-6E1D-F8F8987366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2E5D4658-37EE-A997-D0E7-39F9448535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5761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AFAD9983-CB55-ED28-E0B2-431CDB50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171275C3-7166-7B03-4F0A-D44E5CD02CA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4A7B0F8B-3471-0A2C-3D48-C79A40960B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F53A18A1-1C6E-CC72-97F1-7110277D42A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0499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C5DBD0C9-B6A1-D3BF-66D1-A1A58002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4EEDA8BE-4BAA-D3C3-4143-5B4A7B6E9F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9C028FFC-BC9C-9BF9-A5C3-35DE9901B8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BC1F86D-ED0B-12ED-12CE-568DA114983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836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F6C91FAA-B5AC-3A72-18C6-89B77729E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31FB9196-5130-E8F5-2CDD-F1BCB66AAC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273F8918-C1AD-541B-C3E4-85986D8DD7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2DDD65C6-55D5-B531-D964-1708036EC3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469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FED09442-C8E5-38FA-77A3-2D3CF45FF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C69FE9D4-2A30-CDB4-F7F9-44B8CF79EC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42F7E973-6691-386C-DEF7-70C88849F0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A87BD140-CD01-49D9-8029-6071F034EB9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1439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E107BB1C-221A-EC73-711D-32F1A2162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F08F1E2A-6225-1FE8-A477-1373BED10D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8B133CA-4509-9558-7709-26523CEEE9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43836C41-179E-B05F-4918-FECC090F5C0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8101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22B1605F-3A5D-A666-E88B-651B35A84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5789958A-E4DD-4161-FFB3-4724449BE0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E07B796A-1D9D-BBC0-6D1E-FB7977A198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785AE16-9338-7643-7B45-3A82CEFB06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3622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>
          <a:extLst>
            <a:ext uri="{FF2B5EF4-FFF2-40B4-BE49-F238E27FC236}">
              <a16:creationId xmlns:a16="http://schemas.microsoft.com/office/drawing/2014/main" id="{12E7F1CB-A772-0313-680A-DD717071B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2:notes">
            <a:extLst>
              <a:ext uri="{FF2B5EF4-FFF2-40B4-BE49-F238E27FC236}">
                <a16:creationId xmlns:a16="http://schemas.microsoft.com/office/drawing/2014/main" id="{DDEE7BFF-3EF5-95BE-E9BD-BF2207AE8A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2:notes">
            <a:extLst>
              <a:ext uri="{FF2B5EF4-FFF2-40B4-BE49-F238E27FC236}">
                <a16:creationId xmlns:a16="http://schemas.microsoft.com/office/drawing/2014/main" id="{FD79DFA0-5ED3-A12F-055C-F4D6260E20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2:notes">
            <a:extLst>
              <a:ext uri="{FF2B5EF4-FFF2-40B4-BE49-F238E27FC236}">
                <a16:creationId xmlns:a16="http://schemas.microsoft.com/office/drawing/2014/main" id="{58B6CC9E-7787-B968-B3E8-C4AF678316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cs-CZ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025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1.pn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2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2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19.sv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rázek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19963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913267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6F3D5FA-5545-294F-3B59-2D05E72E68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932127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3BC74179-D8B9-3A4C-3962-6C189E7A59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4300" y="0"/>
            <a:ext cx="4457700" cy="6858000"/>
          </a:xfrm>
          <a:prstGeom prst="rect">
            <a:avLst/>
          </a:prstGeom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BCA5853-FD8B-4939-30FC-CFBE9F2FC4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5200" y="6105108"/>
            <a:ext cx="1354667" cy="28800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E9833DB4-DC40-72E0-E1DA-096E80ADC65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53788" y="692843"/>
            <a:ext cx="2409825" cy="71437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4039E98-1EED-499B-2A74-287D9846724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81600" y="0"/>
            <a:ext cx="7010400" cy="6858000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1244311-C3C4-34D3-28AE-ABFCEE119533}"/>
              </a:ext>
            </a:extLst>
          </p:cNvPr>
          <p:cNvCxnSpPr/>
          <p:nvPr userDrawn="1"/>
        </p:nvCxnSpPr>
        <p:spPr>
          <a:xfrm>
            <a:off x="653788" y="5098143"/>
            <a:ext cx="3646069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96E04E4D-BA8A-2850-4777-FF0610E07DE3}"/>
              </a:ext>
            </a:extLst>
          </p:cNvPr>
          <p:cNvCxnSpPr>
            <a:cxnSpLocks/>
          </p:cNvCxnSpPr>
          <p:nvPr userDrawn="1"/>
        </p:nvCxnSpPr>
        <p:spPr>
          <a:xfrm>
            <a:off x="1968501" y="5252984"/>
            <a:ext cx="1291" cy="177696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948D4961-08D8-6B04-895C-E06CC07E9B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61600" y="2379600"/>
            <a:ext cx="5400000" cy="11988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na                           více řádků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B2A8286F-26DD-8C99-781C-BF1A5D8A59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600" y="5194800"/>
            <a:ext cx="1404000" cy="306000"/>
          </a:xfrm>
        </p:spPr>
        <p:txBody>
          <a:bodyPr>
            <a:normAutofit/>
          </a:bodyPr>
          <a:lstStyle>
            <a:lvl1pPr marL="0" indent="0" algn="ctr">
              <a:buNone/>
              <a:defRPr sz="14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22" name="Zástupný text 21">
            <a:extLst>
              <a:ext uri="{FF2B5EF4-FFF2-40B4-BE49-F238E27FC236}">
                <a16:creationId xmlns:a16="http://schemas.microsoft.com/office/drawing/2014/main" id="{00EB754A-2748-B759-0673-32C8AAA5BC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05199" y="5194800"/>
            <a:ext cx="2294657" cy="3060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Jméno a příjmení</a:t>
            </a:r>
          </a:p>
        </p:txBody>
      </p:sp>
    </p:spTree>
    <p:extLst>
      <p:ext uri="{BB962C8B-B14F-4D97-AF65-F5344CB8AC3E}">
        <p14:creationId xmlns:p14="http://schemas.microsoft.com/office/powerpoint/2010/main" val="3692635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chodový snímek - 1.varianta">
    <p:bg>
      <p:bgPr>
        <a:solidFill>
          <a:srgbClr val="FFA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>
            <a:extLst>
              <a:ext uri="{FF2B5EF4-FFF2-40B4-BE49-F238E27FC236}">
                <a16:creationId xmlns:a16="http://schemas.microsoft.com/office/drawing/2014/main" id="{ABF592F9-AF3C-133F-0208-72D3AF509BA3}"/>
              </a:ext>
            </a:extLst>
          </p:cNvPr>
          <p:cNvSpPr/>
          <p:nvPr userDrawn="1"/>
        </p:nvSpPr>
        <p:spPr>
          <a:xfrm>
            <a:off x="0" y="5774768"/>
            <a:ext cx="12192000" cy="1083232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text 14">
            <a:extLst>
              <a:ext uri="{FF2B5EF4-FFF2-40B4-BE49-F238E27FC236}">
                <a16:creationId xmlns:a16="http://schemas.microsoft.com/office/drawing/2014/main" id="{7143BCE3-78C9-5141-AC11-16FEAE8038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F362570-3321-1AF6-E521-C5C4F067DCF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3E5BC8F-D62A-EEE8-C516-16A382A54E78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680E1CCF-5A6B-E444-E5D5-9566AC118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7E5B5FF-CD5A-60E5-38F7-7DF25EDFE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18" name="Zástupný text 17">
            <a:extLst>
              <a:ext uri="{FF2B5EF4-FFF2-40B4-BE49-F238E27FC236}">
                <a16:creationId xmlns:a16="http://schemas.microsoft.com/office/drawing/2014/main" id="{3D24E055-815E-63C6-B0C0-0CF0E96599D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400" y="1501200"/>
            <a:ext cx="2178000" cy="2015999"/>
          </a:xfrm>
        </p:spPr>
        <p:txBody>
          <a:bodyPr>
            <a:noAutofit/>
          </a:bodyPr>
          <a:lstStyle>
            <a:lvl1pPr marL="0" indent="0">
              <a:buNone/>
              <a:defRPr sz="125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D10AD40B-7636-7DB9-5C90-2DA7936AEC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1200" y="2037600"/>
            <a:ext cx="9321718" cy="1198800"/>
          </a:xfr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Přechodový slide; možné umístit nadpis na více řádků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B1ED0A62-B346-AC41-4F58-0F355887618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22850689-CD14-FD93-AF99-8EF0E43B2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1094155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chodový slide - 2.varianta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text 14">
            <a:extLst>
              <a:ext uri="{FF2B5EF4-FFF2-40B4-BE49-F238E27FC236}">
                <a16:creationId xmlns:a16="http://schemas.microsoft.com/office/drawing/2014/main" id="{7143BCE3-78C9-5141-AC11-16FEAE8038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3F362570-3321-1AF6-E521-C5C4F067DCF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3E5BC8F-D62A-EEE8-C516-16A382A54E78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680E1CCF-5A6B-E444-E5D5-9566AC118C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7E5B5FF-CD5A-60E5-38F7-7DF25EDFEC3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3736819"/>
            <a:ext cx="12189600" cy="2037949"/>
          </a:xfrm>
          <a:prstGeom prst="rect">
            <a:avLst/>
          </a:prstGeom>
        </p:spPr>
      </p:pic>
      <p:sp>
        <p:nvSpPr>
          <p:cNvPr id="2" name="Zástupný text 17">
            <a:extLst>
              <a:ext uri="{FF2B5EF4-FFF2-40B4-BE49-F238E27FC236}">
                <a16:creationId xmlns:a16="http://schemas.microsoft.com/office/drawing/2014/main" id="{8C768361-A6F0-E0AB-5552-A786316C17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400" y="1501200"/>
            <a:ext cx="2178000" cy="2015999"/>
          </a:xfrm>
        </p:spPr>
        <p:txBody>
          <a:bodyPr>
            <a:noAutofit/>
          </a:bodyPr>
          <a:lstStyle>
            <a:lvl1pPr marL="0" indent="0">
              <a:buNone/>
              <a:defRPr sz="125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3" name="Zástupný text 19">
            <a:extLst>
              <a:ext uri="{FF2B5EF4-FFF2-40B4-BE49-F238E27FC236}">
                <a16:creationId xmlns:a16="http://schemas.microsoft.com/office/drawing/2014/main" id="{8D61D5D5-30FA-0192-318D-F925A25112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1200" y="2037600"/>
            <a:ext cx="9321718" cy="1198800"/>
          </a:xfr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Přechodový slide; možné umístit nadpis na více řádků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459C3DD8-6C04-A6BA-7DC2-1F1332432AB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4" name="Zástupný symbol pro číslo snímku 30">
            <a:extLst>
              <a:ext uri="{FF2B5EF4-FFF2-40B4-BE49-F238E27FC236}">
                <a16:creationId xmlns:a16="http://schemas.microsoft.com/office/drawing/2014/main" id="{CCC7324F-CC64-6EE6-F828-C20BBA2B6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70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a grafy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text 20">
            <a:extLst>
              <a:ext uri="{FF2B5EF4-FFF2-40B4-BE49-F238E27FC236}">
                <a16:creationId xmlns:a16="http://schemas.microsoft.com/office/drawing/2014/main" id="{AA105A0F-ACC7-F65E-D206-7F75FB3724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| slide pro obrázky, grafy atd. </a:t>
            </a:r>
          </a:p>
        </p:txBody>
      </p:sp>
      <p:sp>
        <p:nvSpPr>
          <p:cNvPr id="4" name="Zástupný text 23">
            <a:extLst>
              <a:ext uri="{FF2B5EF4-FFF2-40B4-BE49-F238E27FC236}">
                <a16:creationId xmlns:a16="http://schemas.microsoft.com/office/drawing/2014/main" id="{BE28C740-7149-F50C-3543-CDC23D285D3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5" name="Zástupný text 25">
            <a:extLst>
              <a:ext uri="{FF2B5EF4-FFF2-40B4-BE49-F238E27FC236}">
                <a16:creationId xmlns:a16="http://schemas.microsoft.com/office/drawing/2014/main" id="{8C43FFB3-FCD7-9127-7A63-7D40663994D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 </a:t>
            </a:r>
          </a:p>
        </p:txBody>
      </p:sp>
    </p:spTree>
    <p:extLst>
      <p:ext uri="{BB962C8B-B14F-4D97-AF65-F5344CB8AC3E}">
        <p14:creationId xmlns:p14="http://schemas.microsoft.com/office/powerpoint/2010/main" val="2166442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ky a grafy - světlá varian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F3661C4C-0881-D77D-3E74-33302809C122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D67EC58-9C2E-ECA5-D441-AC1899E46A4D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47E2B1BD-0ADF-E88B-37FA-EB368136A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7FC2944D-0792-5315-D641-90733350CA7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8" name="Zástupný text 14">
            <a:extLst>
              <a:ext uri="{FF2B5EF4-FFF2-40B4-BE49-F238E27FC236}">
                <a16:creationId xmlns:a16="http://schemas.microsoft.com/office/drawing/2014/main" id="{217498A4-4815-2A83-BA28-9BA4A1E73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21" name="Zástupný text 20">
            <a:extLst>
              <a:ext uri="{FF2B5EF4-FFF2-40B4-BE49-F238E27FC236}">
                <a16:creationId xmlns:a16="http://schemas.microsoft.com/office/drawing/2014/main" id="{EBCB1E2C-A1B6-8757-B5FC-27BA7C35DE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| slide pro obrázky, grafy atd. </a:t>
            </a:r>
          </a:p>
        </p:txBody>
      </p:sp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254BF5AC-5B5E-21F1-1C93-534C37939A5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7312FD56-708D-831E-2C23-89C1EE2999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 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2B46489D-3304-4EE2-CF1C-4546CE31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</p:spTree>
    <p:extLst>
      <p:ext uri="{BB962C8B-B14F-4D97-AF65-F5344CB8AC3E}">
        <p14:creationId xmlns:p14="http://schemas.microsoft.com/office/powerpoint/2010/main" val="52881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49CEC0-A76C-4C63-C0E3-B4A51D7E9C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3465574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s textem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30">
            <a:extLst>
              <a:ext uri="{FF2B5EF4-FFF2-40B4-BE49-F238E27FC236}">
                <a16:creationId xmlns:a16="http://schemas.microsoft.com/office/drawing/2014/main" id="{EF4DF644-EA11-91C7-DD92-720C5E97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4356F0B7-EE7E-710E-661B-5BCAF8DEF8C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F52F39CD-1A8B-1ED4-449F-AF5157242703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59810BB-AD30-18F9-5D5F-93A9D6F788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88AFA000-D720-72D1-88C2-EC7DCF06C7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802F73B7-0949-9F1B-B80B-DE424432CED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20" name="Zástupný text 19">
            <a:extLst>
              <a:ext uri="{FF2B5EF4-FFF2-40B4-BE49-F238E27FC236}">
                <a16:creationId xmlns:a16="http://schemas.microsoft.com/office/drawing/2014/main" id="{C8EA688C-F18E-35BD-D073-FF00534CDDA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799" y="644400"/>
            <a:ext cx="8934751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 na více řádků                                                                      dle potřeby</a:t>
            </a:r>
          </a:p>
        </p:txBody>
      </p:sp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ABE2A1B3-A574-D8BD-5FE7-06B0B34C326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2" name="Zástupný text 23">
            <a:extLst>
              <a:ext uri="{FF2B5EF4-FFF2-40B4-BE49-F238E27FC236}">
                <a16:creationId xmlns:a16="http://schemas.microsoft.com/office/drawing/2014/main" id="{0E85A5F8-C0BA-1608-7D28-445AC21D3F7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54154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3" name="Zástupný text 25">
            <a:extLst>
              <a:ext uri="{FF2B5EF4-FFF2-40B4-BE49-F238E27FC236}">
                <a16:creationId xmlns:a16="http://schemas.microsoft.com/office/drawing/2014/main" id="{F8CA7BA8-CAE5-D5C9-2CF7-DECB542BF5E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4178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</a:t>
            </a: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B6F3D5FA-5545-294F-3B59-2D05E72E685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893475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>
                <a:solidFill>
                  <a:schemeClr val="bg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7883631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1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světlá varianta"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>
            <a:extLst>
              <a:ext uri="{FF2B5EF4-FFF2-40B4-BE49-F238E27FC236}">
                <a16:creationId xmlns:a16="http://schemas.microsoft.com/office/drawing/2014/main" id="{8865A8FB-1F4A-0C87-6DD6-52A4A8D26941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6502E92-CE4A-1829-0A27-B8B6CF22B7E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7CF17DF7-A94D-F8F1-3977-7905F0799156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64F0D06-7642-84C2-A717-2A202480C7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EF020DB-DA32-A689-CEB9-C4139E41F1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8130D5F7-A5C3-E1CF-756E-6E4A49201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4488"/>
          <a:stretch/>
        </p:blipFill>
        <p:spPr>
          <a:xfrm>
            <a:off x="9388040" y="0"/>
            <a:ext cx="2803960" cy="5864401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940F5111-765F-CD87-2635-DBD772F1D1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F9DCC923-DDFF-89BD-6C22-FDA1F58BED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8827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C36F4E7D-D4F1-562D-D08B-19D336562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84118DA-2605-3953-EE74-00388F4F3E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420805"/>
            <a:ext cx="882720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099380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s textem - bílá varian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57BFD5FD-F526-F02A-6BFD-97963A502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9AFBB4B-470C-EB76-0C45-BE8B0FB01CBD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464AB3C8-18BB-65EC-633D-8B2F64C9BF4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BD96A56C-70AB-309C-4960-2C3D249E82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6CCED598-FD3F-5696-EE93-35C3F4EE1F1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0015DBA8-C034-1055-B3ED-96CE391361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622B7857-58C0-7F61-AA3B-6F581F803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text 23">
            <a:extLst>
              <a:ext uri="{FF2B5EF4-FFF2-40B4-BE49-F238E27FC236}">
                <a16:creationId xmlns:a16="http://schemas.microsoft.com/office/drawing/2014/main" id="{51F33EF6-BFE4-2E91-E80F-FB13AD4CE80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18" name="Zástupný text 25">
            <a:extLst>
              <a:ext uri="{FF2B5EF4-FFF2-40B4-BE49-F238E27FC236}">
                <a16:creationId xmlns:a16="http://schemas.microsoft.com/office/drawing/2014/main" id="{E2C12111-8C34-F6CB-95FC-1FC968851D8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800" y="6249600"/>
            <a:ext cx="637200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8620EA9-2A04-4DD3-2778-F55FF932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4334A27-1A31-FDEC-9893-C8EF4164541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778400"/>
            <a:ext cx="9043586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288875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rázek - tmavá varianta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19963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225138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libovolný obrázek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250E60F-32A9-A17C-8F76-22781E12CE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778400"/>
            <a:ext cx="6648772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>
                <a:latin typeface="Neues Grotesque" pitchFamily="2" charset="0"/>
                <a:cs typeface="Neues Grotesque" pitchFamily="2" charset="0"/>
              </a:rPr>
              <a:t>Zástupný text</a:t>
            </a:r>
          </a:p>
          <a:p>
            <a:pPr lvl="0"/>
            <a:endParaRPr lang="cs-CZ" dirty="0"/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52905DE6-5C7C-77C3-2FC5-854A4CAD96F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306800" y="1800"/>
            <a:ext cx="4885200" cy="6854400"/>
          </a:xfrm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84667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bodové rozdělení">
    <p:bg>
      <p:bgPr>
        <a:solidFill>
          <a:srgbClr val="005A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B1533553-AB54-6780-2FA9-AB02296FF0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6240" r="26240"/>
          <a:stretch/>
        </p:blipFill>
        <p:spPr>
          <a:xfrm>
            <a:off x="7307451" y="5381"/>
            <a:ext cx="4884549" cy="6852619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AA175BC4-E8DB-341F-0E3A-A4F5D29C1D6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9C6AC8-70AF-1BA4-BF00-747689AABE9A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F2A3823-463C-8B7F-D592-009F7CA9EE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sp>
        <p:nvSpPr>
          <p:cNvPr id="11" name="Zástupný text 14">
            <a:extLst>
              <a:ext uri="{FF2B5EF4-FFF2-40B4-BE49-F238E27FC236}">
                <a16:creationId xmlns:a16="http://schemas.microsoft.com/office/drawing/2014/main" id="{7E5F9D92-82A2-BF96-7C1D-0F923B15AA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EEA47D0F-42A1-1000-1639-961A1DDC5DF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88040" y="0"/>
            <a:ext cx="2803960" cy="6858000"/>
          </a:xfrm>
          <a:prstGeom prst="rect">
            <a:avLst/>
          </a:prstGeom>
        </p:spPr>
      </p:pic>
      <p:sp>
        <p:nvSpPr>
          <p:cNvPr id="13" name="Zástupný text 19">
            <a:extLst>
              <a:ext uri="{FF2B5EF4-FFF2-40B4-BE49-F238E27FC236}">
                <a16:creationId xmlns:a16="http://schemas.microsoft.com/office/drawing/2014/main" id="{D469E75E-ECE1-6792-6815-0C67AD45F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6648776" cy="954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01C1CC98-8640-02E1-6D14-F5721E8F19B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9" name="Zástupný text 18">
            <a:extLst>
              <a:ext uri="{FF2B5EF4-FFF2-40B4-BE49-F238E27FC236}">
                <a16:creationId xmlns:a16="http://schemas.microsoft.com/office/drawing/2014/main" id="{C3C681EE-A282-1790-8E65-FDB2DC5B7D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7189" y="1936750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0" name="Zástupný text 18">
            <a:extLst>
              <a:ext uri="{FF2B5EF4-FFF2-40B4-BE49-F238E27FC236}">
                <a16:creationId xmlns:a16="http://schemas.microsoft.com/office/drawing/2014/main" id="{8E1996A9-DBEE-8D1C-F1D4-3D5DF941A3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6400" y="2557531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1" name="Zástupný text 18">
            <a:extLst>
              <a:ext uri="{FF2B5EF4-FFF2-40B4-BE49-F238E27FC236}">
                <a16:creationId xmlns:a16="http://schemas.microsoft.com/office/drawing/2014/main" id="{D7FD4A52-5062-2BD0-1CFC-E2E8F9A37BD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6400" y="3178312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2" name="Zástupný text 18">
            <a:extLst>
              <a:ext uri="{FF2B5EF4-FFF2-40B4-BE49-F238E27FC236}">
                <a16:creationId xmlns:a16="http://schemas.microsoft.com/office/drawing/2014/main" id="{AE400BD1-007F-9EFC-5AA1-4A33DCC23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7189" y="3799093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3" name="Zástupný text 18">
            <a:extLst>
              <a:ext uri="{FF2B5EF4-FFF2-40B4-BE49-F238E27FC236}">
                <a16:creationId xmlns:a16="http://schemas.microsoft.com/office/drawing/2014/main" id="{6F479E4E-BBB2-F4BD-9103-5F5E544E72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6400" y="4419874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4" name="Zástupný text 18">
            <a:extLst>
              <a:ext uri="{FF2B5EF4-FFF2-40B4-BE49-F238E27FC236}">
                <a16:creationId xmlns:a16="http://schemas.microsoft.com/office/drawing/2014/main" id="{4B945E2D-4EE3-6D99-AF22-BE9D14206F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6400" y="5040656"/>
            <a:ext cx="637894" cy="438897"/>
          </a:xfrm>
        </p:spPr>
        <p:txBody>
          <a:bodyPr anchor="t"/>
          <a:lstStyle>
            <a:lvl1pPr marL="0" indent="0">
              <a:buNone/>
              <a:defRPr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00</a:t>
            </a:r>
          </a:p>
        </p:txBody>
      </p:sp>
      <p:sp>
        <p:nvSpPr>
          <p:cNvPr id="25" name="Zástupný text 18">
            <a:extLst>
              <a:ext uri="{FF2B5EF4-FFF2-40B4-BE49-F238E27FC236}">
                <a16:creationId xmlns:a16="http://schemas.microsoft.com/office/drawing/2014/main" id="{AE4FF8C0-C3B9-4718-1BC0-7AEF16DC4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0145" y="1935962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7D71A226-5F0F-F13D-E950-9269BB2C3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18">
            <a:extLst>
              <a:ext uri="{FF2B5EF4-FFF2-40B4-BE49-F238E27FC236}">
                <a16:creationId xmlns:a16="http://schemas.microsoft.com/office/drawing/2014/main" id="{9559C611-D5EC-3A6B-5C4F-83DA941168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10145" y="2540286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4" name="Zástupný text 18">
            <a:extLst>
              <a:ext uri="{FF2B5EF4-FFF2-40B4-BE49-F238E27FC236}">
                <a16:creationId xmlns:a16="http://schemas.microsoft.com/office/drawing/2014/main" id="{4C9C3903-9BBE-2230-3E31-00B2A041631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10145" y="3167893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5" name="Zástupný text 18">
            <a:extLst>
              <a:ext uri="{FF2B5EF4-FFF2-40B4-BE49-F238E27FC236}">
                <a16:creationId xmlns:a16="http://schemas.microsoft.com/office/drawing/2014/main" id="{950CE444-A8BD-69AA-2552-A8ED496832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10145" y="3785948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16" name="Zástupný text 18">
            <a:extLst>
              <a:ext uri="{FF2B5EF4-FFF2-40B4-BE49-F238E27FC236}">
                <a16:creationId xmlns:a16="http://schemas.microsoft.com/office/drawing/2014/main" id="{28F1D15B-7ECC-4DF2-D599-16C9C6051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110145" y="4419874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17" name="Zástupný text 18">
            <a:extLst>
              <a:ext uri="{FF2B5EF4-FFF2-40B4-BE49-F238E27FC236}">
                <a16:creationId xmlns:a16="http://schemas.microsoft.com/office/drawing/2014/main" id="{187F1F81-7A27-BD54-79D9-F265A80988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10135" y="5027510"/>
            <a:ext cx="5855431" cy="451957"/>
          </a:xfrm>
        </p:spPr>
        <p:txBody>
          <a:bodyPr anchor="b">
            <a:noAutofit/>
          </a:bodyPr>
          <a:lstStyle>
            <a:lvl1pPr marL="0" indent="0">
              <a:buNone/>
              <a:defRPr sz="2000" b="0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1620233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drážky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BCC22FB6-8D59-17DC-5B7A-15263365AAD9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B7939F7A-5F83-1846-E27B-00A4DDA45F22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A324ADF-269D-E017-1FE5-C501F050B33E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D637F1DB-D2D3-13DF-D769-E9374EE507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BB6213CB-E6A0-5FF2-7897-35B2AB54CD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5" name="Zástupný text 14">
            <a:extLst>
              <a:ext uri="{FF2B5EF4-FFF2-40B4-BE49-F238E27FC236}">
                <a16:creationId xmlns:a16="http://schemas.microsoft.com/office/drawing/2014/main" id="{EF365991-579C-6060-CBDF-10CEA15344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6" name="Zástupný text 20">
            <a:extLst>
              <a:ext uri="{FF2B5EF4-FFF2-40B4-BE49-F238E27FC236}">
                <a16:creationId xmlns:a16="http://schemas.microsoft.com/office/drawing/2014/main" id="{D4F06EFC-6000-E41C-29EB-F92640443AF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5779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0CD157F9-FD0F-F919-F675-694B6D51822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47527" y="0"/>
            <a:ext cx="6244473" cy="5864401"/>
          </a:xfrm>
          <a:prstGeom prst="rect">
            <a:avLst/>
          </a:prstGeom>
        </p:spPr>
      </p:pic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E87FD378-C905-2B6E-CEBC-6FF3B033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4" name="Zástupný text 2">
            <a:extLst>
              <a:ext uri="{FF2B5EF4-FFF2-40B4-BE49-F238E27FC236}">
                <a16:creationId xmlns:a16="http://schemas.microsoft.com/office/drawing/2014/main" id="{8F7C0316-EB4F-46D2-CE9F-09551AE6AB5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420805"/>
            <a:ext cx="5779200" cy="41891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</p:spTree>
    <p:extLst>
      <p:ext uri="{BB962C8B-B14F-4D97-AF65-F5344CB8AC3E}">
        <p14:creationId xmlns:p14="http://schemas.microsoft.com/office/powerpoint/2010/main" val="737310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odrážky">
    <p:bg>
      <p:bgPr>
        <a:solidFill>
          <a:srgbClr val="EFE4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751479-26D0-2E20-B869-3149F1E279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800" y="1879393"/>
            <a:ext cx="8823600" cy="293751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3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865A8FB-1F4A-0C87-6DD6-52A4A8D26941}"/>
              </a:ext>
            </a:extLst>
          </p:cNvPr>
          <p:cNvSpPr/>
          <p:nvPr userDrawn="1"/>
        </p:nvSpPr>
        <p:spPr>
          <a:xfrm>
            <a:off x="0" y="5864401"/>
            <a:ext cx="12192000" cy="993599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C6502E92-CE4A-1829-0A27-B8B6CF22B7E7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EFE4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7CF17DF7-A94D-F8F1-3977-7905F0799156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EFE4D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164F0D06-7642-84C2-A717-2A202480C7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EF020DB-DA32-A689-CEB9-C4139E41F1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8130D5F7-A5C3-E1CF-756E-6E4A49201C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4488"/>
          <a:stretch/>
        </p:blipFill>
        <p:spPr>
          <a:xfrm>
            <a:off x="9388040" y="0"/>
            <a:ext cx="2803960" cy="5864401"/>
          </a:xfrm>
          <a:prstGeom prst="rect">
            <a:avLst/>
          </a:prstGeom>
        </p:spPr>
      </p:pic>
      <p:sp>
        <p:nvSpPr>
          <p:cNvPr id="13" name="Zástupný text 14">
            <a:extLst>
              <a:ext uri="{FF2B5EF4-FFF2-40B4-BE49-F238E27FC236}">
                <a16:creationId xmlns:a16="http://schemas.microsoft.com/office/drawing/2014/main" id="{940F5111-765F-CD87-2635-DBD772F1D1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4" name="Zástupný text 20">
            <a:extLst>
              <a:ext uri="{FF2B5EF4-FFF2-40B4-BE49-F238E27FC236}">
                <a16:creationId xmlns:a16="http://schemas.microsoft.com/office/drawing/2014/main" id="{F9DCC923-DDFF-89BD-6C22-FDA1F58BED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88272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1A60E0F6-43BC-C972-3E4D-519EB3D3DB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400" y="1274122"/>
            <a:ext cx="8823600" cy="43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0" name="Zástupný text 16">
            <a:extLst>
              <a:ext uri="{FF2B5EF4-FFF2-40B4-BE49-F238E27FC236}">
                <a16:creationId xmlns:a16="http://schemas.microsoft.com/office/drawing/2014/main" id="{A165C3A9-1E01-A338-3A8C-B8B27ADA6C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0400" y="5112000"/>
            <a:ext cx="2635200" cy="338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Poznámka</a:t>
            </a:r>
          </a:p>
        </p:txBody>
      </p:sp>
      <p:sp>
        <p:nvSpPr>
          <p:cNvPr id="21" name="Zástupný text 16">
            <a:extLst>
              <a:ext uri="{FF2B5EF4-FFF2-40B4-BE49-F238E27FC236}">
                <a16:creationId xmlns:a16="http://schemas.microsoft.com/office/drawing/2014/main" id="{39F4F100-0186-5C6A-B44E-F9578A228B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24000" y="5112000"/>
            <a:ext cx="2635200" cy="3384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Poznámka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A4E4DC0A-2578-11B3-708C-A205C3EE3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>
                <a:solidFill>
                  <a:schemeClr val="bg1"/>
                </a:solidFill>
              </a:rPr>
              <a:pPr/>
              <a:t>‹#›</a:t>
            </a:fld>
            <a:endParaRPr lang="cs-CZ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04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podnadpis a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16F49F43-1487-02CF-C46B-FEFC3B5397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80AB3116-FA6A-7A91-3D28-34EB7CF65293}"/>
              </a:ext>
            </a:extLst>
          </p:cNvPr>
          <p:cNvCxnSpPr>
            <a:cxnSpLocks/>
          </p:cNvCxnSpPr>
          <p:nvPr userDrawn="1"/>
        </p:nvCxnSpPr>
        <p:spPr>
          <a:xfrm>
            <a:off x="1237100" y="6249195"/>
            <a:ext cx="0" cy="242798"/>
          </a:xfrm>
          <a:prstGeom prst="line">
            <a:avLst/>
          </a:prstGeom>
          <a:ln w="3175">
            <a:solidFill>
              <a:srgbClr val="0031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A2896793-B9DD-5E34-26BF-54B142DC5F5F}"/>
              </a:ext>
            </a:extLst>
          </p:cNvPr>
          <p:cNvSpPr txBox="1"/>
          <p:nvPr userDrawn="1"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Strana</a:t>
            </a:r>
          </a:p>
        </p:txBody>
      </p:sp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4D4B555E-3536-599C-21E5-B07A2527078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56000" y="6272765"/>
            <a:ext cx="920317" cy="195658"/>
          </a:xfrm>
          <a:prstGeom prst="rect">
            <a:avLst/>
          </a:prstGeom>
        </p:spPr>
      </p:pic>
      <p:pic>
        <p:nvPicPr>
          <p:cNvPr id="13" name="Grafický objekt 12">
            <a:extLst>
              <a:ext uri="{FF2B5EF4-FFF2-40B4-BE49-F238E27FC236}">
                <a16:creationId xmlns:a16="http://schemas.microsoft.com/office/drawing/2014/main" id="{E64DD292-F82C-8D5C-DE29-10EF96B64F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6400" y="6256800"/>
            <a:ext cx="753735" cy="223200"/>
          </a:xfrm>
          <a:prstGeom prst="rect">
            <a:avLst/>
          </a:prstGeom>
        </p:spPr>
      </p:pic>
      <p:sp>
        <p:nvSpPr>
          <p:cNvPr id="14" name="Zástupný text 14">
            <a:extLst>
              <a:ext uri="{FF2B5EF4-FFF2-40B4-BE49-F238E27FC236}">
                <a16:creationId xmlns:a16="http://schemas.microsoft.com/office/drawing/2014/main" id="{9C42B4A6-B0CC-0023-4D47-77F928B53F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6800" y="248400"/>
            <a:ext cx="1800000" cy="216000"/>
          </a:xfrm>
        </p:spPr>
        <p:txBody>
          <a:bodyPr>
            <a:normAutofit/>
          </a:bodyPr>
          <a:lstStyle>
            <a:lvl1pPr marL="0" indent="0"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Název prezentace</a:t>
            </a:r>
          </a:p>
        </p:txBody>
      </p:sp>
      <p:sp>
        <p:nvSpPr>
          <p:cNvPr id="15" name="Zástupný text 20">
            <a:extLst>
              <a:ext uri="{FF2B5EF4-FFF2-40B4-BE49-F238E27FC236}">
                <a16:creationId xmlns:a16="http://schemas.microsoft.com/office/drawing/2014/main" id="{3CB89AE8-2BE3-A994-C408-DD4B507A53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6800" y="644400"/>
            <a:ext cx="11433600" cy="522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Nadpis</a:t>
            </a:r>
          </a:p>
        </p:txBody>
      </p:sp>
      <p:sp>
        <p:nvSpPr>
          <p:cNvPr id="16" name="Zástupný text 16">
            <a:extLst>
              <a:ext uri="{FF2B5EF4-FFF2-40B4-BE49-F238E27FC236}">
                <a16:creationId xmlns:a16="http://schemas.microsoft.com/office/drawing/2014/main" id="{727ACDE2-7B2E-E74F-6EFF-F233C52BC99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399" y="1274122"/>
            <a:ext cx="11429987" cy="43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24" name="Zástupný text 23">
            <a:extLst>
              <a:ext uri="{FF2B5EF4-FFF2-40B4-BE49-F238E27FC236}">
                <a16:creationId xmlns:a16="http://schemas.microsoft.com/office/drawing/2014/main" id="{EFABF77B-8B94-DB1D-CECA-A04B98A5811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08776" y="6249600"/>
            <a:ext cx="2146023" cy="4608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 b="0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</p:txBody>
      </p:sp>
      <p:sp>
        <p:nvSpPr>
          <p:cNvPr id="26" name="Zástupný text 25">
            <a:extLst>
              <a:ext uri="{FF2B5EF4-FFF2-40B4-BE49-F238E27FC236}">
                <a16:creationId xmlns:a16="http://schemas.microsoft.com/office/drawing/2014/main" id="{DD6B9792-F05B-4D2D-8C84-89791CDB31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08799" y="6249396"/>
            <a:ext cx="665605" cy="216000"/>
          </a:xfrm>
        </p:spPr>
        <p:txBody>
          <a:bodyPr>
            <a:normAutofit/>
          </a:bodyPr>
          <a:lstStyle>
            <a:lvl1pPr marL="0" indent="0">
              <a:buNone/>
              <a:defRPr sz="800" b="1" i="0">
                <a:solidFill>
                  <a:srgbClr val="003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Popis:</a:t>
            </a:r>
          </a:p>
        </p:txBody>
      </p:sp>
      <p:sp>
        <p:nvSpPr>
          <p:cNvPr id="2" name="Zástupný symbol pro číslo snímku 30">
            <a:extLst>
              <a:ext uri="{FF2B5EF4-FFF2-40B4-BE49-F238E27FC236}">
                <a16:creationId xmlns:a16="http://schemas.microsoft.com/office/drawing/2014/main" id="{C20A96E3-DF17-3066-E559-09485FBBD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85" y="6320112"/>
            <a:ext cx="348174" cy="242798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EC84FE1-CF89-6A43-9299-908E3B15B403}" type="slidenum">
              <a:rPr lang="cs-CZ" sz="900" smtClean="0"/>
              <a:pPr/>
              <a:t>‹#›</a:t>
            </a:fld>
            <a:endParaRPr lang="cs-CZ" sz="9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5B3190B-0689-FB4A-7E36-F024D2D532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16799" y="1810800"/>
            <a:ext cx="9204123" cy="415679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>
                <a:solidFill>
                  <a:srgbClr val="005A7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Zástupný text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9895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končení prezentace">
    <p:bg>
      <p:bgPr>
        <a:solidFill>
          <a:srgbClr val="003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EEF5DA-D3DC-E6BC-6742-97E76EE55D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1600" y="4129200"/>
            <a:ext cx="5419725" cy="1349375"/>
          </a:xfrm>
        </p:spPr>
        <p:txBody>
          <a:bodyPr>
            <a:normAutofit/>
          </a:bodyPr>
          <a:lstStyle>
            <a:lvl1pPr marL="0" indent="0">
              <a:buNone/>
              <a:defRPr sz="3200" b="1" i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noProof="0" dirty="0"/>
              <a:t>Text na rozloučení a </a:t>
            </a:r>
          </a:p>
          <a:p>
            <a:pPr lvl="0"/>
            <a:r>
              <a:rPr lang="cs-CZ" noProof="0" dirty="0"/>
              <a:t>poděkování za pozornost</a:t>
            </a:r>
          </a:p>
          <a:p>
            <a:pPr lvl="0"/>
            <a:endParaRPr lang="cs-CZ" noProof="0" dirty="0"/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57BFD5FD-F526-F02A-6BFD-97963A5029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44" r="26024" b="10135"/>
          <a:stretch/>
        </p:blipFill>
        <p:spPr>
          <a:xfrm>
            <a:off x="4445035" y="0"/>
            <a:ext cx="7746965" cy="6858000"/>
          </a:xfrm>
          <a:prstGeom prst="rect">
            <a:avLst/>
          </a:prstGeom>
        </p:spPr>
      </p:pic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B4F8C57C-E13D-E652-B9C1-26589DED360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200" y="6105108"/>
            <a:ext cx="1354667" cy="28800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5DBD8D4-7D50-6A39-B088-E4FA2D12FB3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53788" y="692843"/>
            <a:ext cx="24098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2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mocn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0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E86DCD-B50A-EDB5-14A9-46F510582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55816B-DD63-9750-BDA4-8AABF528E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062F83-A52D-993C-E3E2-851650ED9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9FC4D5-0E4D-4303-0B9F-85BCAE3BE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600D55-84C3-BA6F-21A9-D7A1C38A1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FE1-CF89-6A43-9299-908E3B15B4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23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7200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Wingdings" pitchFamily="2" charset="2"/>
        <a:buChar char="ü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3600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4300" y="0"/>
            <a:ext cx="4457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200" y="6105108"/>
            <a:ext cx="135466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788" y="692843"/>
            <a:ext cx="24098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62934" y="1942354"/>
            <a:ext cx="4543317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1" dirty="0">
                <a:solidFill>
                  <a:srgbClr val="EFE4D5"/>
                </a:solidFill>
              </a:rPr>
              <a:t>Krajské úřady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3600" b="1" dirty="0">
              <a:solidFill>
                <a:srgbClr val="EFE4D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dirty="0">
                <a:solidFill>
                  <a:srgbClr val="EFE4D5"/>
                </a:solidFill>
              </a:rPr>
              <a:t>a jejich role v rámci </a:t>
            </a:r>
            <a:br>
              <a:rPr lang="cs-CZ" sz="2400" b="1" dirty="0">
                <a:solidFill>
                  <a:srgbClr val="EFE4D5"/>
                </a:solidFill>
              </a:rPr>
            </a:br>
            <a:r>
              <a:rPr lang="cs-CZ" sz="2400" b="1" dirty="0">
                <a:solidFill>
                  <a:srgbClr val="EFE4D5"/>
                </a:solidFill>
              </a:rPr>
              <a:t>zákona o podpoře bydlení</a:t>
            </a:r>
            <a:endParaRPr sz="2400" b="1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"/>
          <p:cNvCxnSpPr/>
          <p:nvPr/>
        </p:nvCxnSpPr>
        <p:spPr>
          <a:xfrm>
            <a:off x="653788" y="5098143"/>
            <a:ext cx="3646069" cy="0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5" name="Google Shape;95;p1" descr="Obsah obrázku text, Písmo, Grafika, symbol&#10;&#10;Popis byl vytvořen automatick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8253" y="6075228"/>
            <a:ext cx="1229901" cy="3178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93;p1">
            <a:extLst>
              <a:ext uri="{FF2B5EF4-FFF2-40B4-BE49-F238E27FC236}">
                <a16:creationId xmlns:a16="http://schemas.microsoft.com/office/drawing/2014/main" id="{A73C9987-627B-EDDC-245D-413F72337743}"/>
              </a:ext>
            </a:extLst>
          </p:cNvPr>
          <p:cNvSpPr txBox="1"/>
          <p:nvPr/>
        </p:nvSpPr>
        <p:spPr>
          <a:xfrm>
            <a:off x="562933" y="5229018"/>
            <a:ext cx="454331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 i="0" u="none" strike="noStrike" cap="none" dirty="0">
                <a:solidFill>
                  <a:srgbClr val="EFE4D5"/>
                </a:solidFill>
                <a:latin typeface="Arial"/>
                <a:ea typeface="Arial"/>
                <a:cs typeface="Arial"/>
                <a:sym typeface="Arial"/>
              </a:rPr>
              <a:t>Mgr</a:t>
            </a:r>
            <a:r>
              <a:rPr lang="cs-CZ" sz="2400" b="1" dirty="0">
                <a:solidFill>
                  <a:srgbClr val="EFE4D5"/>
                </a:solidFill>
              </a:rPr>
              <a:t>. et Mgr. Anna Hájková</a:t>
            </a:r>
            <a:endParaRPr sz="2400" b="1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47C93DE7-781C-C29E-D63A-9D5CD1430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5D35625F-B9CB-64A5-03FA-CDA107D0F7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B9E442D7-0622-764B-6B1F-6E3955DA3B30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dirty="0">
                <a:solidFill>
                  <a:schemeClr val="bg2"/>
                </a:solidFill>
              </a:rPr>
              <a:t>Agenda </a:t>
            </a:r>
            <a:r>
              <a:rPr lang="en-US" sz="2800" b="1" dirty="0" err="1">
                <a:solidFill>
                  <a:schemeClr val="bg2"/>
                </a:solidFill>
              </a:rPr>
              <a:t>státních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příspěvků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na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podpůrná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opatření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43D3836-BCAF-57D3-02AF-91A47C4F1B9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C724D4C6-EA72-1A9D-5819-EA9EC4DB0360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640E0832-68D1-4BC9-85D1-842B9ED256A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1E0C21F1-BBCE-6F6F-A177-691E2447F8D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5B60C16-1AB3-50DB-2ECF-C626B866CD13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C6F1ADF8-AC5D-33DD-5AA6-E68385D65CC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5CEA24C2-A22A-BA14-AE49-E40628985A16}"/>
              </a:ext>
            </a:extLst>
          </p:cNvPr>
          <p:cNvSpPr txBox="1"/>
          <p:nvPr/>
        </p:nvSpPr>
        <p:spPr>
          <a:xfrm>
            <a:off x="356400" y="662074"/>
            <a:ext cx="11670073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0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</a:rPr>
              <a:t>První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žádosti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nejprve</a:t>
            </a:r>
            <a:r>
              <a:rPr lang="en-US" sz="2000" dirty="0">
                <a:solidFill>
                  <a:schemeClr val="tx1"/>
                </a:solidFill>
              </a:rPr>
              <a:t> v </a:t>
            </a:r>
            <a:r>
              <a:rPr lang="en-US" sz="2000" dirty="0" err="1">
                <a:solidFill>
                  <a:schemeClr val="tx1"/>
                </a:solidFill>
              </a:rPr>
              <a:t>srpnu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až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září</a:t>
            </a:r>
            <a:r>
              <a:rPr lang="en-US" sz="2000" dirty="0">
                <a:solidFill>
                  <a:schemeClr val="tx1"/>
                </a:solidFill>
              </a:rPr>
              <a:t> 2026</a:t>
            </a:r>
            <a:br>
              <a:rPr lang="en-US" sz="2000" dirty="0"/>
            </a:br>
            <a:endParaRPr lang="en-US" sz="20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dirty="0">
                <a:solidFill>
                  <a:schemeClr val="tx1"/>
                </a:solidFill>
              </a:rPr>
              <a:t>Rozhodování o žádostech poskytovatelů PO o přiznání příspěvků (správní řízení)</a:t>
            </a:r>
            <a:endParaRPr lang="en-US" sz="2000" b="1" dirty="0">
              <a:solidFill>
                <a:schemeClr val="tx1"/>
              </a:solidFill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</a:rPr>
              <a:t>Výše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příspěvků</a:t>
            </a:r>
            <a:r>
              <a:rPr lang="en-US" sz="2000" dirty="0">
                <a:solidFill>
                  <a:schemeClr val="tx1"/>
                </a:solidFill>
              </a:rPr>
              <a:t>: v </a:t>
            </a:r>
            <a:r>
              <a:rPr lang="en-US" sz="2000" dirty="0" err="1">
                <a:solidFill>
                  <a:schemeClr val="tx1"/>
                </a:solidFill>
              </a:rPr>
              <a:t>nařízení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vlády</a:t>
            </a:r>
            <a:r>
              <a:rPr lang="en-US" sz="2000" dirty="0">
                <a:solidFill>
                  <a:schemeClr val="tx1"/>
                </a:solidFill>
              </a:rPr>
              <a:t> o </a:t>
            </a:r>
            <a:r>
              <a:rPr lang="en-US" sz="2000" dirty="0" err="1">
                <a:solidFill>
                  <a:schemeClr val="tx1"/>
                </a:solidFill>
              </a:rPr>
              <a:t>výši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příspěvků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podle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zákona</a:t>
            </a:r>
            <a:r>
              <a:rPr lang="en-US" sz="2000" dirty="0">
                <a:solidFill>
                  <a:schemeClr val="tx1"/>
                </a:solidFill>
              </a:rPr>
              <a:t> o </a:t>
            </a:r>
            <a:r>
              <a:rPr lang="en-US" sz="2000" dirty="0" err="1">
                <a:solidFill>
                  <a:schemeClr val="tx1"/>
                </a:solidFill>
              </a:rPr>
              <a:t>podpoře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bydlení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</a:rPr>
              <a:t>Kontrola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zejména</a:t>
            </a:r>
            <a:r>
              <a:rPr lang="en-US" sz="2000" dirty="0">
                <a:solidFill>
                  <a:schemeClr val="tx1"/>
                </a:solidFill>
              </a:rPr>
              <a:t> toho, </a:t>
            </a:r>
            <a:r>
              <a:rPr lang="en-US" sz="2000" dirty="0" err="1">
                <a:solidFill>
                  <a:schemeClr val="tx1"/>
                </a:solidFill>
              </a:rPr>
              <a:t>zda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žádá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poskytovatel</a:t>
            </a:r>
            <a:r>
              <a:rPr lang="en-US" sz="2000" dirty="0">
                <a:solidFill>
                  <a:schemeClr val="tx1"/>
                </a:solidFill>
              </a:rPr>
              <a:t> s </a:t>
            </a:r>
            <a:r>
              <a:rPr lang="en-US" sz="2000" dirty="0" err="1">
                <a:solidFill>
                  <a:schemeClr val="tx1"/>
                </a:solidFill>
              </a:rPr>
              <a:t>pověřením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zda</a:t>
            </a:r>
            <a:r>
              <a:rPr lang="en-US" sz="2000" dirty="0">
                <a:solidFill>
                  <a:schemeClr val="tx1"/>
                </a:solidFill>
              </a:rPr>
              <a:t> je PO </a:t>
            </a:r>
            <a:r>
              <a:rPr lang="en-US" sz="2000" dirty="0" err="1">
                <a:solidFill>
                  <a:schemeClr val="tx1"/>
                </a:solidFill>
              </a:rPr>
              <a:t>poskytováno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potřebnému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kontrola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uplatitelnosti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bytu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výše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nájemného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doba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kterou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jsou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smlouvy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uzavřeny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aj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dirty="0" err="1">
                <a:solidFill>
                  <a:schemeClr val="tx1"/>
                </a:solidFill>
              </a:rPr>
              <a:t>Rozhodování</a:t>
            </a:r>
            <a:r>
              <a:rPr lang="en-US" sz="2000" dirty="0">
                <a:solidFill>
                  <a:schemeClr val="tx1"/>
                </a:solidFill>
              </a:rPr>
              <a:t> o </a:t>
            </a:r>
            <a:r>
              <a:rPr lang="en-US" sz="2000" b="1" dirty="0" err="1">
                <a:solidFill>
                  <a:schemeClr val="tx1"/>
                </a:solidFill>
              </a:rPr>
              <a:t>žádostech</a:t>
            </a:r>
            <a:r>
              <a:rPr lang="en-US" sz="2000" b="1" dirty="0">
                <a:solidFill>
                  <a:schemeClr val="tx1"/>
                </a:solidFill>
              </a:rPr>
              <a:t> o </a:t>
            </a:r>
            <a:r>
              <a:rPr lang="en-US" sz="2000" b="1" dirty="0" err="1">
                <a:solidFill>
                  <a:schemeClr val="tx1"/>
                </a:solidFill>
              </a:rPr>
              <a:t>prodlužení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doby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přiznání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příspěvku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dirty="0" err="1">
                <a:solidFill>
                  <a:schemeClr val="tx1"/>
                </a:solidFill>
              </a:rPr>
              <a:t>správní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řízení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Výplata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příspěvků</a:t>
            </a:r>
            <a:endParaRPr lang="en-US" sz="2000" b="1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Přijímání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příspěvků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vrácených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poskytovateli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přijímání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ročního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vyúčtování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b="1" dirty="0" err="1">
                <a:solidFill>
                  <a:schemeClr val="tx1"/>
                </a:solidFill>
              </a:rPr>
              <a:t>přeplatků</a:t>
            </a:r>
            <a:r>
              <a:rPr lang="en-US" sz="2000" dirty="0">
                <a:solidFill>
                  <a:schemeClr val="tx1"/>
                </a:solidFill>
              </a:rPr>
              <a:t> od </a:t>
            </a:r>
            <a:r>
              <a:rPr lang="en-US" sz="2000" dirty="0" err="1">
                <a:solidFill>
                  <a:schemeClr val="tx1"/>
                </a:solidFill>
              </a:rPr>
              <a:t>poskytovatelů</a:t>
            </a:r>
            <a:endParaRPr lang="en-US" sz="20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000" b="1" dirty="0" err="1">
                <a:solidFill>
                  <a:schemeClr val="tx1"/>
                </a:solidFill>
              </a:rPr>
              <a:t>Vyzývání</a:t>
            </a:r>
            <a:r>
              <a:rPr lang="en-US" sz="2000" b="1" dirty="0">
                <a:solidFill>
                  <a:schemeClr val="tx1"/>
                </a:solidFill>
              </a:rPr>
              <a:t> k </a:t>
            </a:r>
            <a:r>
              <a:rPr lang="en-US" sz="2000" b="1" dirty="0" err="1">
                <a:solidFill>
                  <a:schemeClr val="tx1"/>
                </a:solidFill>
              </a:rPr>
              <a:t>vrácení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určené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částky</a:t>
            </a:r>
            <a:endParaRPr lang="en-US" sz="2000" b="1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23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D13883FB-19FD-FA45-D107-A23809484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AE756ECE-2DDF-44BF-562C-1DFFE5D9063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32EFC12C-4509-D061-59B2-67E3CD09346A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dirty="0" err="1">
                <a:solidFill>
                  <a:schemeClr val="bg2"/>
                </a:solidFill>
              </a:rPr>
              <a:t>Nadřízený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správní</a:t>
            </a:r>
            <a:r>
              <a:rPr lang="en-US" sz="2800" b="1" dirty="0">
                <a:solidFill>
                  <a:schemeClr val="bg2"/>
                </a:solidFill>
              </a:rPr>
              <a:t> org</a:t>
            </a:r>
            <a:r>
              <a:rPr lang="cs-CZ" sz="2800" b="1" dirty="0">
                <a:solidFill>
                  <a:schemeClr val="bg2"/>
                </a:solidFill>
              </a:rPr>
              <a:t>á</a:t>
            </a:r>
            <a:r>
              <a:rPr lang="en-US" sz="2800" b="1" dirty="0">
                <a:solidFill>
                  <a:schemeClr val="bg2"/>
                </a:solidFill>
              </a:rPr>
              <a:t>n </a:t>
            </a:r>
            <a:r>
              <a:rPr lang="en-US" sz="2800" b="1" dirty="0" err="1">
                <a:solidFill>
                  <a:schemeClr val="bg2"/>
                </a:solidFill>
              </a:rPr>
              <a:t>vůči</a:t>
            </a:r>
            <a:r>
              <a:rPr lang="en-US" sz="2800" b="1" dirty="0">
                <a:solidFill>
                  <a:schemeClr val="bg2"/>
                </a:solidFill>
              </a:rPr>
              <a:t> KMB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23F326ED-BC31-9080-7D3B-72859AF958CE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FC4907A5-03CA-E781-2841-0EE18F44BEE2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C5B17F21-C82B-544C-FB33-84DE32A9EB7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EAD3783-7B12-A2AB-35DE-C79C13492D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CA78744-A506-2586-660E-10DD5FA82CE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55B88C54-424B-EC99-A427-B5A27B94C7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3CD5D77A-1E9B-173D-51B8-3E847DC7D936}"/>
              </a:ext>
            </a:extLst>
          </p:cNvPr>
          <p:cNvSpPr txBox="1"/>
          <p:nvPr/>
        </p:nvSpPr>
        <p:spPr>
          <a:xfrm>
            <a:off x="356400" y="662074"/>
            <a:ext cx="11670073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Proti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rozhodnutím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podle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části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třetí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zápisy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osob</a:t>
            </a:r>
            <a:r>
              <a:rPr lang="en-US" sz="2400" dirty="0">
                <a:solidFill>
                  <a:schemeClr val="tx1"/>
                </a:solidFill>
              </a:rPr>
              <a:t>) a </a:t>
            </a:r>
            <a:r>
              <a:rPr lang="en-US" sz="2400" dirty="0" err="1">
                <a:solidFill>
                  <a:schemeClr val="tx1"/>
                </a:solidFill>
              </a:rPr>
              <a:t>čtvrté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zápisy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bytů</a:t>
            </a:r>
            <a:r>
              <a:rPr lang="en-US" sz="2400" dirty="0">
                <a:solidFill>
                  <a:schemeClr val="tx1"/>
                </a:solidFill>
              </a:rPr>
              <a:t>) a </a:t>
            </a:r>
            <a:r>
              <a:rPr lang="en-US" sz="2400" dirty="0" err="1">
                <a:solidFill>
                  <a:schemeClr val="tx1"/>
                </a:solidFill>
              </a:rPr>
              <a:t>podle</a:t>
            </a:r>
            <a:r>
              <a:rPr lang="en-US" sz="2400" dirty="0">
                <a:solidFill>
                  <a:schemeClr val="tx1"/>
                </a:solidFill>
              </a:rPr>
              <a:t> § 65 </a:t>
            </a:r>
            <a:r>
              <a:rPr lang="en-US" sz="2400" dirty="0" err="1">
                <a:solidFill>
                  <a:schemeClr val="tx1"/>
                </a:solidFill>
              </a:rPr>
              <a:t>odst</a:t>
            </a:r>
            <a:r>
              <a:rPr lang="en-US" sz="2400" dirty="0">
                <a:solidFill>
                  <a:schemeClr val="tx1"/>
                </a:solidFill>
              </a:rPr>
              <a:t>. 6 a § 125 </a:t>
            </a:r>
            <a:r>
              <a:rPr lang="en-US" sz="2400" dirty="0" err="1">
                <a:solidFill>
                  <a:schemeClr val="tx1"/>
                </a:solidFill>
              </a:rPr>
              <a:t>odst</a:t>
            </a:r>
            <a:r>
              <a:rPr lang="en-US" sz="2400" dirty="0">
                <a:solidFill>
                  <a:schemeClr val="tx1"/>
                </a:solidFill>
              </a:rPr>
              <a:t>. 5 ZPB </a:t>
            </a:r>
            <a:r>
              <a:rPr lang="en-US" sz="2400" b="1" dirty="0" err="1">
                <a:solidFill>
                  <a:schemeClr val="tx1"/>
                </a:solidFill>
              </a:rPr>
              <a:t>není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odvolání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přípustné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ledaže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jde</a:t>
            </a:r>
            <a:r>
              <a:rPr lang="en-US" sz="2400" dirty="0">
                <a:solidFill>
                  <a:schemeClr val="tx1"/>
                </a:solidFill>
              </a:rPr>
              <a:t> o </a:t>
            </a:r>
            <a:r>
              <a:rPr lang="en-US" sz="2400" dirty="0" err="1">
                <a:solidFill>
                  <a:schemeClr val="tx1"/>
                </a:solidFill>
              </a:rPr>
              <a:t>rozhodnutí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že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žadatel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představuje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neodůvodnitelnou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zátěž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systému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podpory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bydlení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týká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některých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cizinců</a:t>
            </a:r>
            <a:r>
              <a:rPr lang="en-US" sz="2400" dirty="0">
                <a:solidFill>
                  <a:schemeClr val="tx1"/>
                </a:solidFill>
              </a:rPr>
              <a:t>)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Přezkumné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řízení</a:t>
            </a:r>
            <a:endParaRPr lang="en-US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74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943AD2E1-B3E2-CEFE-5C10-59D3F94FF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B5419D4B-17DE-D075-92E0-794967489B3F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C66ABEF5-7EDC-3E7F-FBBB-B66794098BAC}"/>
              </a:ext>
            </a:extLst>
          </p:cNvPr>
          <p:cNvSpPr txBox="1"/>
          <p:nvPr/>
        </p:nvSpPr>
        <p:spPr>
          <a:xfrm>
            <a:off x="331152" y="138894"/>
            <a:ext cx="1100970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Doplňková kontrola poskytování podpůrných opatření 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91CF445-3F8A-C5E5-4E26-8A53A98F9D60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22AB2F68-1F24-9FB2-6F61-C27021C7B992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5C4EBA21-4B93-64A7-1708-934D921AF6C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7D6DDEFB-DE9D-D0C1-56AF-F87E6C6624F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6F902C2-432B-7812-94F2-E8435885523F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96C3B2F5-5C9B-B4E8-3E92-41FF3CC7203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28D2780A-453C-F051-4049-5D9496D7FD4F}"/>
              </a:ext>
            </a:extLst>
          </p:cNvPr>
          <p:cNvSpPr txBox="1"/>
          <p:nvPr/>
        </p:nvSpPr>
        <p:spPr>
          <a:xfrm>
            <a:off x="356400" y="662074"/>
            <a:ext cx="11670073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Krajský úřad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</a:rPr>
              <a:t>Kontroluje řádné provádění podpůrných opatření </a:t>
            </a:r>
            <a:r>
              <a:rPr lang="cs-CZ" sz="2400" dirty="0">
                <a:solidFill>
                  <a:schemeClr val="tx1"/>
                </a:solidFill>
              </a:rPr>
              <a:t>(postup podle kontrolního řádu)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</a:rPr>
              <a:t>Kontroluje splnění podmínek pro udělení pověření pro poskytovatele</a:t>
            </a:r>
            <a:r>
              <a:rPr lang="cs-CZ" sz="2400" dirty="0">
                <a:solidFill>
                  <a:schemeClr val="tx1"/>
                </a:solidFill>
              </a:rPr>
              <a:t>, a to i po jeho udělení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</a:rPr>
              <a:t>Může zahájit řízení o odnětí pověření </a:t>
            </a:r>
            <a:r>
              <a:rPr lang="cs-CZ" sz="2400" dirty="0">
                <a:solidFill>
                  <a:schemeClr val="tx1"/>
                </a:solidFill>
              </a:rPr>
              <a:t>a zrušit pověření (podmíněně i nepodmíněně)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</a:rPr>
              <a:t>Pro výkon kontroly poskytovatele má přístup k údajům v Evidenci podpory bydlení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239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C12BB0D8-0FB6-FCE4-14FE-7CB31F596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6FC05AA5-66B1-36D2-5824-2E690371347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BFBD0307-06EB-1D2D-38E6-157C6673E225}"/>
              </a:ext>
            </a:extLst>
          </p:cNvPr>
          <p:cNvSpPr txBox="1"/>
          <p:nvPr/>
        </p:nvSpPr>
        <p:spPr>
          <a:xfrm>
            <a:off x="286138" y="138894"/>
            <a:ext cx="1064640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800" b="1" dirty="0" err="1">
                <a:solidFill>
                  <a:schemeClr val="bg2"/>
                </a:solidFill>
              </a:rPr>
              <a:t>Práce</a:t>
            </a:r>
            <a:r>
              <a:rPr lang="en-US" sz="2800" b="1" dirty="0">
                <a:solidFill>
                  <a:schemeClr val="bg2"/>
                </a:solidFill>
              </a:rPr>
              <a:t> s </a:t>
            </a:r>
            <a:r>
              <a:rPr lang="en-US" sz="2800" b="1" dirty="0" err="1">
                <a:solidFill>
                  <a:schemeClr val="bg2"/>
                </a:solidFill>
              </a:rPr>
              <a:t>evidenc</a:t>
            </a:r>
            <a:r>
              <a:rPr lang="cs-CZ" sz="2800" b="1" dirty="0">
                <a:solidFill>
                  <a:schemeClr val="bg2"/>
                </a:solidFill>
              </a:rPr>
              <a:t>í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podpory</a:t>
            </a:r>
            <a:r>
              <a:rPr lang="en-US" sz="2800" b="1" dirty="0">
                <a:solidFill>
                  <a:schemeClr val="bg2"/>
                </a:solidFill>
              </a:rPr>
              <a:t> </a:t>
            </a:r>
            <a:r>
              <a:rPr lang="en-US" sz="2800" b="1" dirty="0" err="1">
                <a:solidFill>
                  <a:schemeClr val="bg2"/>
                </a:solidFill>
              </a:rPr>
              <a:t>bydlení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506E3CB-6F07-9858-3003-98EB6E42E700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B1101FDB-2073-A6D5-64BD-9CBCA7DFCA65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F058C278-51E4-42BD-A0AF-D745077854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13A3571-A4FC-85D3-A656-FE324C7B17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7209689D-12A9-C650-A71C-47C8976B78AF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072F80E3-4293-CD64-FD05-88C2B715D5D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75E5CA49-FF4E-112C-CF0D-B88A6E26D616}"/>
              </a:ext>
            </a:extLst>
          </p:cNvPr>
          <p:cNvSpPr txBox="1"/>
          <p:nvPr/>
        </p:nvSpPr>
        <p:spPr>
          <a:xfrm>
            <a:off x="356400" y="662074"/>
            <a:ext cx="11670073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KÚ z</a:t>
            </a:r>
            <a:r>
              <a:rPr lang="cs-CZ" sz="2400" b="1" kern="100" dirty="0" err="1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apisuje</a:t>
            </a:r>
            <a:r>
              <a:rPr lang="cs-CZ" sz="24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či vymazává příslušné údaje v Evidenci podpory bydlení</a:t>
            </a:r>
            <a:r>
              <a:rPr lang="cs-CZ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marL="720000" indent="-1800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+mj-lt"/>
              </a:rPr>
              <a:t>Kontroluje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opravuje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údaje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fyzických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osobách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bytech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popř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může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nápravu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nařídit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kontaktnímu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místu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720000" indent="-1800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+mj-lt"/>
              </a:rPr>
              <a:t>Provádí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u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podporované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osoby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zápisy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změny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výmazy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v 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evidenci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720000" indent="-1800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poskytovatele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získané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pověření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zrušení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pověření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720000" indent="-1800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+mj-lt"/>
              </a:rPr>
              <a:t>Zapisuje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změnu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údajů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o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správních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obvodech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KMB,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ve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kterých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poskytovatel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hodlá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poskytovat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podpůrná</a:t>
            </a:r>
            <a:r>
              <a:rPr lang="en-US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j-lt"/>
              </a:rPr>
              <a:t>opatření</a:t>
            </a:r>
            <a:br>
              <a:rPr lang="en-US" sz="2400" dirty="0">
                <a:solidFill>
                  <a:schemeClr val="tx1"/>
                </a:solidFill>
                <a:latin typeface="+mj-lt"/>
              </a:rPr>
            </a:b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KÚ má v evidenci přístupy k vybraným údajům o bytech, o potřebných a podporovaných osobách a o poskytovatelích.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  <a:latin typeface="+mj-lt"/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8146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FB88932-0637-6383-084E-0F455811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A6EFF7-5031-0CF7-19EA-DA9CFC1980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Metodická a koordinační role, součinnost s resorty</a:t>
            </a:r>
          </a:p>
          <a:p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129E065-ABD2-E06F-CADB-5BC9ECA4BC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Krajský úřad poskytuje metodickou pomoc kontaktním místům pro bydlení v souladu s § 61 odst. 3 zákona o obcích</a:t>
            </a:r>
          </a:p>
          <a:p>
            <a:endParaRPr lang="cs-CZ" sz="2000" dirty="0"/>
          </a:p>
          <a:p>
            <a:r>
              <a:rPr lang="cs-CZ" sz="2000" dirty="0"/>
              <a:t>Kontroluje činnost kontaktních míst v souladu s § 129 zákona o obcích</a:t>
            </a:r>
          </a:p>
          <a:p>
            <a:endParaRPr lang="cs-CZ" sz="2000" dirty="0"/>
          </a:p>
          <a:p>
            <a:r>
              <a:rPr lang="cs-CZ" sz="2000" dirty="0"/>
              <a:t>Svolává metodická a koordinační setkání s poskytovateli podpůrných opatření</a:t>
            </a:r>
          </a:p>
          <a:p>
            <a:endParaRPr lang="cs-CZ" sz="2000" dirty="0"/>
          </a:p>
          <a:p>
            <a:r>
              <a:rPr lang="cs-CZ" sz="2000" dirty="0"/>
              <a:t>Součinnost vůči MMR při vypracování Zprávy o bydlení v České republice (1x za 3 roky)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96003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32401513-AF4C-251E-3953-FA03215E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84D2DC9-CED7-A155-F899-B6E9CC34FFBC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B2BD7C3-2BC2-1B38-5D6F-552FFA92858C}"/>
              </a:ext>
            </a:extLst>
          </p:cNvPr>
          <p:cNvSpPr txBox="1"/>
          <p:nvPr/>
        </p:nvSpPr>
        <p:spPr>
          <a:xfrm>
            <a:off x="286138" y="138894"/>
            <a:ext cx="1064640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Účinnost: postupný náběh, který usnadní implementaci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07F090F-3410-65A5-CB8B-F698D3AC30F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49D6C5F4-7807-1DFF-4DC1-215A6057DB2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32901077-5559-025E-D3E2-47DF32D2678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FA1F7656-A8BC-C5F4-106D-A10C0BB6341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43B9DB78-4EE1-8D4A-1BBF-8E4DDD091B52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C824B7C4-F815-6C61-78BB-41C86F32453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6F91D8D5-DF39-4F44-3C7A-184C5D1C1742}"/>
              </a:ext>
            </a:extLst>
          </p:cNvPr>
          <p:cNvSpPr txBox="1"/>
          <p:nvPr/>
        </p:nvSpPr>
        <p:spPr>
          <a:xfrm>
            <a:off x="356400" y="1020695"/>
            <a:ext cx="11670073" cy="477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Předsunutá účinnost ustanovení </a:t>
            </a:r>
            <a:r>
              <a:rPr lang="cs-CZ" sz="20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o převodu peněz na krajské úřady: 15. den po vyhlášení ve Sbírce (cca červenec 2025), 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Do konce října MMR a MPSV sdělí krajským úřadům výši prostředků na financování podle § 118 odst. 1 na následující kalendářní rok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O příspěvky jako takové bude možné žádat až po polovině roku 2026 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 dirty="0">
                <a:latin typeface="+mj-lt"/>
                <a:cs typeface="Times New Roman"/>
              </a:rPr>
              <a:t>Hlavní účinnost zákona: leden 2026, činnost krajů:</a:t>
            </a:r>
            <a:endParaRPr lang="cs-CZ" sz="2000" b="1" kern="100" dirty="0">
              <a:latin typeface="+mj-lt"/>
              <a:cs typeface="Times New Roman" panose="02020603050405020304" pitchFamily="18" charset="0"/>
            </a:endParaRP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Pověřování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Možnost požádat si o pověření (pokud by sám kraj chtěl být poskytovatelem podpůrného opatření)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Nadřízený správní orgán vůči KMB (ale zde se spouští pouze poradenství a zápisy bytů, u kterých není možné odvolání)</a:t>
            </a:r>
          </a:p>
          <a:p>
            <a:pPr marL="427990" indent="-34163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b="1" kern="100" dirty="0">
                <a:latin typeface="+mj-lt"/>
                <a:cs typeface="Times New Roman" panose="02020603050405020304" pitchFamily="18" charset="0"/>
              </a:rPr>
              <a:t>Možnost osob žádat o podpůrná opatření (část třetí zákona): červenec 2026</a:t>
            </a:r>
          </a:p>
          <a:p>
            <a:pPr marL="719455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dirty="0">
                <a:solidFill>
                  <a:schemeClr val="tx1"/>
                </a:solidFill>
              </a:rPr>
              <a:t>První výplata příspěvků ze strany krajských úřadů nejdříve srpen, ale spíše až podzim 2026 (kvůli procesům, které předtím musí proběhnout na KMB)</a:t>
            </a: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7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/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Role krajského úřadu (přenesená působnost)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/>
          <p:cNvSpPr txBox="1"/>
          <p:nvPr/>
        </p:nvSpPr>
        <p:spPr>
          <a:xfrm>
            <a:off x="356400" y="662074"/>
            <a:ext cx="11670073" cy="849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Pověřování </a:t>
            </a:r>
            <a:r>
              <a:rPr lang="cs-CZ" sz="2400" dirty="0">
                <a:solidFill>
                  <a:schemeClr val="tx1"/>
                </a:solidFill>
              </a:rPr>
              <a:t>— krajský úřad uděluje či ruší pověření k poskytování podpůrných opatření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Agenda státních příspěvků </a:t>
            </a:r>
            <a:r>
              <a:rPr lang="cs-CZ" sz="2400" dirty="0">
                <a:solidFill>
                  <a:schemeClr val="tx1"/>
                </a:solidFill>
              </a:rPr>
              <a:t>na podpůrná opatření a jejich vyúčtování</a:t>
            </a:r>
            <a:endParaRPr lang="cs-CZ" sz="2400" b="1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Nadřízený správní orgán </a:t>
            </a:r>
            <a:r>
              <a:rPr lang="cs-CZ" sz="2400" dirty="0">
                <a:solidFill>
                  <a:schemeClr val="tx1"/>
                </a:solidFill>
              </a:rPr>
              <a:t>vůči KMB (ale odvolání možné jen výjimečně)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Doplňkově — kontrola </a:t>
            </a:r>
            <a:r>
              <a:rPr lang="cs-CZ" sz="2400" dirty="0">
                <a:solidFill>
                  <a:schemeClr val="tx1"/>
                </a:solidFill>
              </a:rPr>
              <a:t>ve vztahu k poskytování podpůrných opatření (vykonává hlavně KMB)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Práce s evidencí podpory bydlení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r>
              <a:rPr lang="cs-CZ" sz="2400" b="1" dirty="0">
                <a:solidFill>
                  <a:schemeClr val="tx1"/>
                </a:solidFill>
              </a:rPr>
              <a:t>Metodická a koordinační činnost, součinnost s resorty</a:t>
            </a: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 b="1" dirty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 dirty="0">
              <a:solidFill>
                <a:schemeClr val="tx1"/>
              </a:solidFill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 dirty="0"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+mj-lt"/>
              <a:buAutoNum type="arabicPeriod"/>
            </a:pPr>
            <a:endParaRPr lang="cs-CZ" sz="2400" dirty="0"/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</a:pPr>
            <a:br>
              <a:rPr lang="cs-CZ" sz="2400" dirty="0"/>
            </a:br>
            <a:r>
              <a:rPr lang="cs-CZ" sz="2400" dirty="0"/>
              <a:t> </a:t>
            </a:r>
            <a:br>
              <a:rPr lang="cs-CZ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cs-CZ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C96E22EF-E803-A48A-05A9-DF9A38938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99997AB-3FA5-0ED3-0AF5-6EEFDD27C325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4CAADC1E-3E8F-EF83-6330-E20520441A52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Role krajského úřadu 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E8574A2-5B86-9A8F-DE4F-ECD8C45A8B13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50C8AFA3-02BF-134C-21D0-A2A2D96CDA97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D15BBF1F-EABE-0D95-E71A-FC4A86519A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09267E3D-31E8-5202-E553-AE3D5770A19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9EC6B3A6-A7EC-9B22-7E3E-871F37BE7779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6654EB04-2783-E5A1-5E9C-9035E96DFAD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A2FF413B-0363-90BB-B8F2-E01A8CFB4625}"/>
              </a:ext>
            </a:extLst>
          </p:cNvPr>
          <p:cNvSpPr txBox="1"/>
          <p:nvPr/>
        </p:nvSpPr>
        <p:spPr>
          <a:xfrm>
            <a:off x="356400" y="662074"/>
            <a:ext cx="11670073" cy="5216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Samostatná působnost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dobrovolně poskytování podpůrných opatření </a:t>
            </a: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čerpání příspěvků</a:t>
            </a:r>
            <a:b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5" lvl="0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 kraje dělat </a:t>
            </a:r>
            <a:r>
              <a:rPr lang="cs-CZ" sz="24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nebudou</a:t>
            </a:r>
          </a:p>
          <a:p>
            <a:pPr marL="720000" indent="-1800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Nebudou mít kontaktní místo pro bydlení</a:t>
            </a:r>
          </a:p>
          <a:p>
            <a:pPr marL="720000" lvl="0" indent="-1800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Nebudou poskytovat poradenství domácnostem v bytové nouzi</a:t>
            </a: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marL="428625" lvl="0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5396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EA8A87E-CF01-E7B0-0B4C-1506CB5A00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2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Pověření k poskytování podpůrných opatření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F83B35-5B4F-9732-775E-3DAB379B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FE1-CF89-6A43-9299-908E3B15B403}" type="slidenum">
              <a:rPr lang="cs-CZ" sz="900" smtClean="0"/>
              <a:pPr/>
              <a:t>4</a:t>
            </a:fld>
            <a:endParaRPr lang="cs-CZ" sz="9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C581860-CCD9-C453-4CD6-5ECF7977F4C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bg1"/>
                </a:solidFill>
              </a:rPr>
              <a:t>Krajský úřad ve správním řízení vyřizuje žádosti a uděluje pověření</a:t>
            </a:r>
            <a:br>
              <a:rPr lang="cs-CZ" sz="2000" dirty="0">
                <a:solidFill>
                  <a:schemeClr val="bg1"/>
                </a:solidFill>
              </a:rPr>
            </a:br>
            <a:endParaRPr lang="cs-CZ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bg1"/>
                </a:solidFill>
              </a:rPr>
              <a:t>K poskytování bydlení s ručením</a:t>
            </a:r>
            <a:br>
              <a:rPr lang="cs-CZ" sz="2000" dirty="0">
                <a:solidFill>
                  <a:schemeClr val="bg1"/>
                </a:solidFill>
              </a:rPr>
            </a:br>
            <a:endParaRPr lang="cs-CZ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bg1"/>
                </a:solidFill>
              </a:rPr>
              <a:t>K poskytování podnájemního bydlení</a:t>
            </a:r>
            <a:br>
              <a:rPr lang="cs-CZ" sz="2000" dirty="0">
                <a:solidFill>
                  <a:schemeClr val="bg1"/>
                </a:solidFill>
              </a:rPr>
            </a:br>
            <a:endParaRPr lang="cs-CZ" sz="20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bg1"/>
                </a:solidFill>
              </a:rPr>
              <a:t>K poskytování podporovaného obecního bydlení</a:t>
            </a:r>
          </a:p>
          <a:p>
            <a:pPr>
              <a:lnSpc>
                <a:spcPct val="150000"/>
              </a:lnSpc>
            </a:pPr>
            <a:br>
              <a:rPr lang="cs-CZ" sz="2000" dirty="0">
                <a:solidFill>
                  <a:schemeClr val="bg1"/>
                </a:solidFill>
              </a:rPr>
            </a:br>
            <a:r>
              <a:rPr lang="cs-CZ" sz="2000" dirty="0">
                <a:solidFill>
                  <a:schemeClr val="bg1"/>
                </a:solidFill>
              </a:rPr>
              <a:t>K poskytování asistence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498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112B126B-7118-BBEA-BDAA-AAF08E890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629EA340-2F96-D5E6-FB5C-94529B492306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4EA2EE9-A110-AADF-ACA5-F9F4B251391F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ED1506BA-B5CF-F49D-0AD5-CF07E6C22F35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19A21BE7-FA90-6B94-6874-952F51C3403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F7B8F53D-F72A-F6D4-B588-F5835E658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B3A48743-488E-CEB2-723D-610DB90918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F88CE99B-5C28-8526-E378-0381555C3AF1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4703B314-DE04-8039-549E-0F7D5FAA5BE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99FDCD0D-B17E-2D71-5B72-5D4F0EB41FFC}"/>
              </a:ext>
            </a:extLst>
          </p:cNvPr>
          <p:cNvSpPr txBox="1"/>
          <p:nvPr/>
        </p:nvSpPr>
        <p:spPr>
          <a:xfrm>
            <a:off x="356400" y="662074"/>
            <a:ext cx="11670073" cy="6019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85725" lvl="0" algn="just" fontAlgn="base">
              <a:defRPr/>
            </a:pPr>
            <a:endParaRPr lang="cs-CZ" sz="2400" dirty="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r>
              <a:rPr lang="cs-CZ" sz="2400" b="1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Každý poskytovatel podpůrného opatření musí krajský úřad požádat o pověření.</a:t>
            </a:r>
          </a:p>
          <a:p>
            <a:pPr marL="85725" lvl="0" algn="just" fontAlgn="base"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ea typeface="Roboto Condensed"/>
              <a:cs typeface="Roboto Condensed"/>
              <a:sym typeface="Roboto Condensed"/>
            </a:endParaRPr>
          </a:p>
          <a:p>
            <a:pPr marL="428625" indent="-342900" fontAlgn="base">
              <a:spcAft>
                <a:spcPts val="500"/>
              </a:spcAft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solidFill>
                  <a:schemeClr val="tx1"/>
                </a:solidFill>
                <a:sym typeface="Roboto Condensed"/>
              </a:rPr>
              <a:t>Pověření k poskytování </a:t>
            </a:r>
            <a:r>
              <a:rPr lang="cs-CZ" sz="2400" b="1" dirty="0">
                <a:solidFill>
                  <a:schemeClr val="tx1"/>
                </a:solidFill>
                <a:sym typeface="Roboto Condensed"/>
              </a:rPr>
              <a:t>podporovaného obecního bydlení (POB</a:t>
            </a:r>
            <a:r>
              <a:rPr lang="en-US" sz="2400" b="1" dirty="0">
                <a:solidFill>
                  <a:schemeClr val="tx1"/>
                </a:solidFill>
                <a:sym typeface="Roboto Condensed"/>
              </a:rPr>
              <a:t>)</a:t>
            </a:r>
            <a:endParaRPr lang="cs-CZ" sz="2400" b="1" dirty="0">
              <a:solidFill>
                <a:schemeClr val="tx1"/>
              </a:solidFill>
              <a:sym typeface="Roboto Condensed"/>
            </a:endParaRPr>
          </a:p>
          <a:p>
            <a:pPr marL="720000" indent="-180000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ůže</a:t>
            </a: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získat obec, kraj, příspěvková organizace, právnické osoby, jejímiž členy jsou pouze dříve uvedení</a:t>
            </a:r>
          </a:p>
          <a:p>
            <a:pPr marL="720000" indent="-180000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odmínky</a:t>
            </a: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bezúhonnost a nesmí trvat doba, po kterou nemůže být žadateli uděleno pověření (po sankčním zrušení), 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</a:rPr>
              <a:t>zveřejňuje účetní závěrku, má-li tuto povinnost podle zákona o účetnictví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 fontAlgn="base">
              <a:defRPr/>
            </a:pPr>
            <a:endParaRPr lang="cs-CZ" sz="2400" b="1" dirty="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algn="just" fontAlgn="base">
              <a:defRPr/>
            </a:pPr>
            <a:endParaRPr lang="cs-CZ" sz="2400" b="1" dirty="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6959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FB2D1D90-5EC2-2B7F-52F5-87A26BE1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67C462B-5A9B-C270-D11A-EBC48E0CD19C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E2B104D1-40D8-5E85-0DAD-7D78299093A2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31D670D0-2F6B-CB14-A199-33260B2F5AD5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F6441D76-1115-C54D-B2CB-655F1B45EA49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1CE06A0F-FB8D-95F4-CC8B-103E1D00DBD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53D8742A-7CA1-4675-2FF4-02065DE09B5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63D430CE-75CB-67AD-A707-8A199F8E120A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9C8A33A3-0E57-886B-167F-11C6877FF98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88664D7A-9FA1-672E-B5E0-27BA8FCF13A3}"/>
              </a:ext>
            </a:extLst>
          </p:cNvPr>
          <p:cNvSpPr txBox="1"/>
          <p:nvPr/>
        </p:nvSpPr>
        <p:spPr>
          <a:xfrm>
            <a:off x="356400" y="662074"/>
            <a:ext cx="11670073" cy="638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  <a:sym typeface="Roboto Condensed"/>
              </a:rPr>
              <a:t>Pověření k poskytování bydlení s ručením a podnájemního bydlení</a:t>
            </a: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odmínky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jako u POB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ohou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získat osoby jako u POB 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D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ále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mohou získat registrování poskytovatelé sociálních služeb; ostatní právnické osoby</a:t>
            </a: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(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stanovena nezbytná kvalifikace</a:t>
            </a: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, 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nejméně 3 roky živnost realitní zprostředkování nebo správa a udržování nemovitostí) a pověřování ve 2 stupních</a:t>
            </a:r>
            <a:b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</a:b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i="1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Základní pověření</a:t>
            </a:r>
            <a:r>
              <a:rPr lang="cs-CZ" sz="2000" b="1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</a:t>
            </a:r>
            <a:r>
              <a:rPr lang="cs-CZ" sz="20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(čerpání příspěvků pro max. 10 bytů)</a:t>
            </a:r>
            <a:endParaRPr lang="cs-CZ" sz="20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000" i="1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Rozšířené pověření </a:t>
            </a:r>
            <a:r>
              <a:rPr lang="cs-CZ" sz="20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(bez omezení počtu bytů, na které lze čerpat příspěvek) – může žádat obec (aj.) bez dalších podmínek; ostatní právnické osoby po splnění dalších podmínek (alespoň v 8 bytech po dobu alespoň 6 měsíců poskytuje podpůrné opatření a nedopustila se hrubého porušení povinností dle tohoto zákona); stávající garanti dokládají praxi</a:t>
            </a:r>
            <a:endParaRPr lang="cs-CZ" sz="2000" b="1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algn="just" fontAlgn="base">
              <a:defRPr/>
            </a:pPr>
            <a:endParaRPr lang="cs-CZ" sz="2400" b="1" dirty="0">
              <a:solidFill>
                <a:schemeClr val="tx1"/>
              </a:solidFill>
              <a:ea typeface="Roboto Condensed"/>
              <a:cs typeface="Roboto Condensed"/>
              <a:sym typeface="Roboto Condensed"/>
            </a:endParaRPr>
          </a:p>
          <a:p>
            <a:pPr marL="85725" lvl="0" algn="just" fontAlgn="base"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8594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662C2596-4039-A1FA-5CFF-DD9C6ACA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EAA957F5-CB61-E305-7CBB-248738A47F7B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E4D35238-D0C7-7F1D-CF73-A28962D767EB}"/>
              </a:ext>
            </a:extLst>
          </p:cNvPr>
          <p:cNvSpPr txBox="1"/>
          <p:nvPr/>
        </p:nvSpPr>
        <p:spPr>
          <a:xfrm>
            <a:off x="286138" y="138894"/>
            <a:ext cx="909281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Pověření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7A6D02F8-0A7C-05E3-BADC-7DD07018878D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33EB1FD9-7368-6AA3-C5FE-E67BD9BB6F8D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D32AC922-0601-DD42-A5D4-F264DC2134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6E28B661-EB0A-84C2-3E77-19F973E25D1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5E84489F-BC7B-EE8A-6161-8C156690D015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FFC9C337-D94F-E685-C366-514EC786CF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73BB9338-953C-8826-BC62-495F2DC5D6C9}"/>
              </a:ext>
            </a:extLst>
          </p:cNvPr>
          <p:cNvSpPr txBox="1"/>
          <p:nvPr/>
        </p:nvSpPr>
        <p:spPr>
          <a:xfrm>
            <a:off x="356400" y="662074"/>
            <a:ext cx="11670073" cy="484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lvl="0" indent="-342900" fontAlgn="base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sym typeface="Roboto Condensed"/>
              </a:rPr>
              <a:t>Pověření</a:t>
            </a:r>
            <a:r>
              <a:rPr lang="en-US" sz="2400" dirty="0">
                <a:solidFill>
                  <a:schemeClr val="tx1"/>
                </a:solidFill>
                <a:sym typeface="Roboto Condensed"/>
              </a:rPr>
              <a:t> k </a:t>
            </a:r>
            <a:r>
              <a:rPr lang="en-US" sz="2400" b="1" dirty="0" err="1">
                <a:solidFill>
                  <a:schemeClr val="tx1"/>
                </a:solidFill>
                <a:sym typeface="Roboto Condensed"/>
              </a:rPr>
              <a:t>poskytování</a:t>
            </a:r>
            <a:r>
              <a:rPr lang="en-US" sz="2400" b="1" dirty="0">
                <a:solidFill>
                  <a:schemeClr val="tx1"/>
                </a:solidFill>
                <a:sym typeface="Roboto Condensed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sym typeface="Roboto Condensed"/>
              </a:rPr>
              <a:t>asistence</a:t>
            </a:r>
            <a:endParaRPr lang="cs-CZ" sz="2400" b="1" dirty="0">
              <a:solidFill>
                <a:schemeClr val="tx1"/>
              </a:solidFill>
              <a:sym typeface="Roboto Condensed"/>
            </a:endParaRPr>
          </a:p>
          <a:p>
            <a:pPr marL="719455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P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odmínky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jako u POB, doložení údajů o asistenci, odborné způsobilosti pracovníků asistence, oprávnění užívat prostory provozovny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J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ednodušší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než registrace sociální služby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-179705" fontAlgn="base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M</a:t>
            </a:r>
            <a:r>
              <a:rPr lang="cs-CZ" sz="2400" dirty="0" err="1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ohou</a:t>
            </a:r>
            <a:r>
              <a:rPr lang="cs-CZ" sz="2400" dirty="0">
                <a:solidFill>
                  <a:schemeClr val="tx1"/>
                </a:solidFill>
                <a:ea typeface="Roboto Condensed"/>
                <a:cs typeface="Roboto Condensed"/>
                <a:sym typeface="Roboto Condensed"/>
              </a:rPr>
              <a:t> získat osoby jako POB; dále: registrovaný poskytovatel sociálních služeb; právnická osoba, která v posledních 5 letech poskytovala alespoň 3 roky obdobné služby aspoň 10 klientům</a:t>
            </a:r>
            <a:endParaRPr lang="cs-CZ" sz="2400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719455" lvl="0" indent="179705" algn="just" fontAlgn="base">
              <a:buFont typeface="Arial" panose="020B0604020202020204" pitchFamily="34" charset="0"/>
              <a:buChar char="•"/>
              <a:defRPr/>
            </a:pPr>
            <a:endParaRPr lang="cs-CZ" sz="2400" b="1" dirty="0">
              <a:solidFill>
                <a:schemeClr val="tx1"/>
              </a:solidFill>
              <a:ea typeface="Roboto Condensed"/>
              <a:cs typeface="Roboto Condensed"/>
            </a:endParaRPr>
          </a:p>
          <a:p>
            <a:pPr marL="85725" lvl="0" algn="just" fontAlgn="base"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9964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8FB88932-0637-6383-084E-0F4558113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C84FE1-CF89-6A43-9299-908E3B15B403}" type="slidenum">
              <a:rPr kumimoji="0" lang="cs-CZ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249FAF9-370D-EA99-945A-B86EB5F3A3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A6EFF7-5031-0CF7-19EA-DA9CFC1980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Pověření k poskytování podpůrných opatření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DCB704F-CD64-1A6F-7192-A09B44BD800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3D1818C-2453-12F6-33D5-FF322A8B438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129E065-ABD2-E06F-CADB-5BC9ECA4BC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rozhodnutí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udělení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KÚ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veřejné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podpory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služby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obecného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hospodářského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zájmu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v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němž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budou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příspěvky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cs-CZ" sz="2000" kern="100" dirty="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2650" lvl="1" indent="-342900">
              <a:buClr>
                <a:srgbClr val="005A75"/>
              </a:buClr>
              <a:buSzPts val="1800"/>
              <a:buFontTx/>
              <a:buChar char="-"/>
              <a:defRPr/>
            </a:pPr>
            <a:r>
              <a:rPr lang="cs-CZ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p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řednostně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minimis</a:t>
            </a:r>
            <a:r>
              <a:rPr lang="cs-CZ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SOHZ</a:t>
            </a:r>
          </a:p>
          <a:p>
            <a:pPr marL="882650" lvl="1" indent="-342900">
              <a:buClr>
                <a:srgbClr val="005A75"/>
              </a:buClr>
              <a:buSzPts val="1800"/>
              <a:buFontTx/>
              <a:buChar char="-"/>
              <a:defRPr/>
            </a:pPr>
            <a:r>
              <a:rPr lang="cs-CZ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odůvodněných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případech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určí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režim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vyrovnávací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platby</a:t>
            </a:r>
            <a:endParaRPr lang="cs-CZ" sz="2000" kern="100" dirty="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cs-CZ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ontrolu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provádí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MMR,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krajský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úřad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poskytne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součinnost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zejména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předloží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vyúčtování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doložená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poskytovateli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b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000" kern="100" dirty="0">
              <a:solidFill>
                <a:schemeClr val="bg2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39750" lvl="1" indent="0">
              <a:buClr>
                <a:srgbClr val="005A75"/>
              </a:buClr>
              <a:buSzPts val="1800"/>
              <a:buNone/>
              <a:defRPr/>
            </a:pP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Krajský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úřad</a:t>
            </a:r>
            <a:r>
              <a:rPr lang="en-US" sz="2000" b="1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kontroluje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zda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se u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poskytovatelů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nezměnila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situace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po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udělení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nebo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zda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nutné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zrušit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sankčně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případně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zahajuje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proces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nebo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podmíněného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zrušení</a:t>
            </a:r>
            <a:r>
              <a:rPr lang="en-US" sz="2000" kern="100" dirty="0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solidFill>
                  <a:schemeClr val="bg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pověření</a:t>
            </a:r>
            <a:endParaRPr lang="en-US" sz="2000" kern="100" dirty="0">
              <a:solidFill>
                <a:schemeClr val="bg2"/>
              </a:solidFill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19455" lvl="1" indent="-179705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lvl="1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lang="en-US" sz="200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727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100">
          <a:extLst>
            <a:ext uri="{FF2B5EF4-FFF2-40B4-BE49-F238E27FC236}">
              <a16:creationId xmlns:a16="http://schemas.microsoft.com/office/drawing/2014/main" id="{D0BB3D06-B479-A8BD-CE3E-16BE625A7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">
            <a:extLst>
              <a:ext uri="{FF2B5EF4-FFF2-40B4-BE49-F238E27FC236}">
                <a16:creationId xmlns:a16="http://schemas.microsoft.com/office/drawing/2014/main" id="{2470C61C-681D-FCD8-6ABB-DE61C5FF7911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2">
            <a:extLst>
              <a:ext uri="{FF2B5EF4-FFF2-40B4-BE49-F238E27FC236}">
                <a16:creationId xmlns:a16="http://schemas.microsoft.com/office/drawing/2014/main" id="{8EFA97F0-5AC3-7519-6D2D-31A196F72A96}"/>
              </a:ext>
            </a:extLst>
          </p:cNvPr>
          <p:cNvSpPr txBox="1"/>
          <p:nvPr/>
        </p:nvSpPr>
        <p:spPr>
          <a:xfrm>
            <a:off x="286138" y="138894"/>
            <a:ext cx="115494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cs-CZ" sz="2800" b="1" dirty="0">
                <a:solidFill>
                  <a:schemeClr val="bg2"/>
                </a:solidFill>
              </a:rPr>
              <a:t>Prostředky na financování podpůrných opatření pro krajské úřady</a:t>
            </a:r>
            <a:endParaRPr lang="cs-CZ" sz="1050" dirty="0">
              <a:solidFill>
                <a:schemeClr val="bg2"/>
              </a:solidFill>
            </a:endParaRPr>
          </a:p>
        </p:txBody>
      </p:sp>
      <p:cxnSp>
        <p:nvCxnSpPr>
          <p:cNvPr id="103" name="Google Shape;103;p32">
            <a:extLst>
              <a:ext uri="{FF2B5EF4-FFF2-40B4-BE49-F238E27FC236}">
                <a16:creationId xmlns:a16="http://schemas.microsoft.com/office/drawing/2014/main" id="{4D1717BE-CDD5-164D-9B17-B71A2E4F803F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4" name="Google Shape;104;p32">
            <a:extLst>
              <a:ext uri="{FF2B5EF4-FFF2-40B4-BE49-F238E27FC236}">
                <a16:creationId xmlns:a16="http://schemas.microsoft.com/office/drawing/2014/main" id="{0D752ECE-9D4A-6BAC-5A1B-A318506F18E5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2">
            <a:extLst>
              <a:ext uri="{FF2B5EF4-FFF2-40B4-BE49-F238E27FC236}">
                <a16:creationId xmlns:a16="http://schemas.microsoft.com/office/drawing/2014/main" id="{E0685B29-D62B-B6B7-81FF-FBBA86D915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32">
            <a:extLst>
              <a:ext uri="{FF2B5EF4-FFF2-40B4-BE49-F238E27FC236}">
                <a16:creationId xmlns:a16="http://schemas.microsoft.com/office/drawing/2014/main" id="{9D6479E7-EDA2-6D15-3F71-08004C6AF7D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2">
            <a:extLst>
              <a:ext uri="{FF2B5EF4-FFF2-40B4-BE49-F238E27FC236}">
                <a16:creationId xmlns:a16="http://schemas.microsoft.com/office/drawing/2014/main" id="{E58BEF09-55AA-7DA2-724D-0A47E327CB76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32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234069E0-F84E-511B-F0CF-92886001B5A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2">
            <a:extLst>
              <a:ext uri="{FF2B5EF4-FFF2-40B4-BE49-F238E27FC236}">
                <a16:creationId xmlns:a16="http://schemas.microsoft.com/office/drawing/2014/main" id="{07D5420C-95B4-5D9A-477F-B67C47024480}"/>
              </a:ext>
            </a:extLst>
          </p:cNvPr>
          <p:cNvSpPr txBox="1"/>
          <p:nvPr/>
        </p:nvSpPr>
        <p:spPr>
          <a:xfrm>
            <a:off x="356400" y="662074"/>
            <a:ext cx="11670073" cy="558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cs-CZ" sz="2400" b="1" dirty="0">
                <a:solidFill>
                  <a:schemeClr val="tx1"/>
                </a:solidFill>
              </a:rPr>
              <a:t>Správa prostředků na financování </a:t>
            </a:r>
            <a:r>
              <a:rPr lang="cs-CZ" sz="2400" dirty="0">
                <a:solidFill>
                  <a:schemeClr val="tx1"/>
                </a:solidFill>
              </a:rPr>
              <a:t>zaslaných MMR a MPSV na výplatu státních příspěvků pro poskytovatel</a:t>
            </a:r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cs-CZ" sz="2400" dirty="0">
                <a:solidFill>
                  <a:schemeClr val="tx1"/>
                </a:solidFill>
              </a:rPr>
              <a:t> (sdělení o výši byla krajům zaslána)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Na</a:t>
            </a:r>
            <a:r>
              <a:rPr lang="cs-CZ" sz="2400" dirty="0">
                <a:solidFill>
                  <a:schemeClr val="tx1"/>
                </a:solidFill>
              </a:rPr>
              <a:t>stavení procesů, než začne fáze výplaty příspěvků ve správním řízení (1.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cs-CZ" sz="2400" dirty="0">
                <a:solidFill>
                  <a:schemeClr val="tx1"/>
                </a:solidFill>
              </a:rPr>
              <a:t>7.)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solidFill>
                  <a:schemeClr val="tx1"/>
                </a:solidFill>
              </a:rPr>
              <a:t>Sl</a:t>
            </a:r>
            <a:r>
              <a:rPr lang="cs-CZ" sz="2400" b="1" dirty="0" err="1">
                <a:solidFill>
                  <a:schemeClr val="tx1"/>
                </a:solidFill>
              </a:rPr>
              <a:t>edování</a:t>
            </a:r>
            <a:r>
              <a:rPr lang="cs-CZ" sz="2400" b="1" dirty="0">
                <a:solidFill>
                  <a:schemeClr val="tx1"/>
                </a:solidFill>
              </a:rPr>
              <a:t> stavu příspěvků </a:t>
            </a:r>
            <a:r>
              <a:rPr lang="cs-CZ" sz="2400" dirty="0">
                <a:solidFill>
                  <a:schemeClr val="tx1"/>
                </a:solidFill>
              </a:rPr>
              <a:t>a případná žádost o </a:t>
            </a:r>
            <a:r>
              <a:rPr lang="cs-CZ" sz="2400" b="1" dirty="0">
                <a:solidFill>
                  <a:schemeClr val="tx1"/>
                </a:solidFill>
              </a:rPr>
              <a:t>navýšení prostředků </a:t>
            </a:r>
            <a:r>
              <a:rPr lang="cs-CZ" sz="2400" dirty="0">
                <a:solidFill>
                  <a:schemeClr val="tx1"/>
                </a:solidFill>
              </a:rPr>
              <a:t>na </a:t>
            </a:r>
            <a:r>
              <a:rPr lang="cs-CZ" sz="2400" dirty="0" err="1">
                <a:solidFill>
                  <a:schemeClr val="tx1"/>
                </a:solidFill>
              </a:rPr>
              <a:t>fiancování</a:t>
            </a:r>
            <a:r>
              <a:rPr lang="cs-CZ" sz="2400" dirty="0">
                <a:solidFill>
                  <a:schemeClr val="tx1"/>
                </a:solidFill>
              </a:rPr>
              <a:t> od MMR nebo MPSV</a:t>
            </a:r>
            <a:br>
              <a:rPr lang="en-US" sz="2400" dirty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428625" indent="-342900"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tx1"/>
                </a:solidFill>
              </a:rPr>
              <a:t>V</a:t>
            </a:r>
            <a:r>
              <a:rPr lang="cs-CZ" sz="2400" b="1" dirty="0" err="1">
                <a:solidFill>
                  <a:schemeClr val="tx1"/>
                </a:solidFill>
              </a:rPr>
              <a:t>yúčtování</a:t>
            </a:r>
            <a:r>
              <a:rPr lang="cs-CZ" sz="2400" b="1" dirty="0">
                <a:solidFill>
                  <a:schemeClr val="tx1"/>
                </a:solidFill>
              </a:rPr>
              <a:t> prostředků na financování se státním rozpočtem</a:t>
            </a:r>
            <a:endParaRPr lang="cs-CZ" sz="2400" b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28625" lvl="1" indent="-342900">
              <a:lnSpc>
                <a:spcPct val="200000"/>
              </a:lnSpc>
              <a:buClr>
                <a:srgbClr val="005A75"/>
              </a:buClr>
              <a:buSzPts val="1800"/>
              <a:buFont typeface="Arial" panose="020B0604020202020204" pitchFamily="34" charset="0"/>
              <a:buChar char="•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5725" lvl="0">
              <a:lnSpc>
                <a:spcPct val="200000"/>
              </a:lnSpc>
              <a:buClr>
                <a:srgbClr val="005A75"/>
              </a:buClr>
              <a:buSzPts val="1800"/>
              <a:defRPr/>
            </a:pPr>
            <a:endParaRPr lang="cs-CZ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Clr>
                <a:srgbClr val="005A75"/>
              </a:buClr>
              <a:buSzPts val="1600"/>
              <a:buFont typeface="Arial" panose="020B0604020202020204" pitchFamily="34" charset="0"/>
              <a:buChar char="•"/>
            </a:pPr>
            <a:endParaRPr sz="140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476040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iv Office">
  <a:themeElements>
    <a:clrScheme name="MMR - Bydlení pro život">
      <a:dk1>
        <a:srgbClr val="003045"/>
      </a:dk1>
      <a:lt1>
        <a:srgbClr val="EFE3D5"/>
      </a:lt1>
      <a:dk2>
        <a:srgbClr val="005975"/>
      </a:dk2>
      <a:lt2>
        <a:srgbClr val="FFFFFF"/>
      </a:lt2>
      <a:accent1>
        <a:srgbClr val="FF7866"/>
      </a:accent1>
      <a:accent2>
        <a:srgbClr val="FBD3C9"/>
      </a:accent2>
      <a:accent3>
        <a:srgbClr val="FFA900"/>
      </a:accent3>
      <a:accent4>
        <a:srgbClr val="003246"/>
      </a:accent4>
      <a:accent5>
        <a:srgbClr val="005975"/>
      </a:accent5>
      <a:accent6>
        <a:srgbClr val="EFE3D5"/>
      </a:accent6>
      <a:hlink>
        <a:srgbClr val="FF7866"/>
      </a:hlink>
      <a:folHlink>
        <a:srgbClr val="FBD3C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1F25762A-76C9-6747-BB79-A51ACE18E353}" vid="{AF8959B6-4781-B041-BD81-786F403B2F48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3C94A1-C52B-456D-A7F1-3EF94C599D34}"/>
</file>

<file path=customXml/itemProps2.xml><?xml version="1.0" encoding="utf-8"?>
<ds:datastoreItem xmlns:ds="http://schemas.openxmlformats.org/officeDocument/2006/customXml" ds:itemID="{50C1C31D-2A01-4762-B29E-1E927BA6655C}">
  <ds:schemaRefs>
    <ds:schemaRef ds:uri="http://schemas.microsoft.com/office/2006/metadata/properties"/>
    <ds:schemaRef ds:uri="http://schemas.microsoft.com/office/infopath/2007/PartnerControls"/>
    <ds:schemaRef ds:uri="e6925bd9-e604-4f6f-b5d1-6370160db972"/>
    <ds:schemaRef ds:uri="424dd7df-1326-419c-b00c-162c0439b756"/>
    <ds:schemaRef ds:uri="d5fc5fb9-db8f-42f5-8457-d33c833c2e37"/>
    <ds:schemaRef ds:uri="c5b83c11-b808-47cc-9f89-e384454bb673"/>
  </ds:schemaRefs>
</ds:datastoreItem>
</file>

<file path=customXml/itemProps3.xml><?xml version="1.0" encoding="utf-8"?>
<ds:datastoreItem xmlns:ds="http://schemas.openxmlformats.org/officeDocument/2006/customXml" ds:itemID="{65F0EB34-1E64-443F-8471-0EFC629D66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1157</Words>
  <Application>Microsoft Office PowerPoint</Application>
  <PresentationFormat>Širokoúhlá obrazovka</PresentationFormat>
  <Paragraphs>158</Paragraphs>
  <Slides>15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Neues Grotesque</vt:lpstr>
      <vt:lpstr>Roboto Condensed</vt:lpstr>
      <vt:lpstr>Wingdings</vt:lpstr>
      <vt:lpstr>Motiv Office</vt:lpstr>
      <vt:lpstr>1_Motiv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Petr Hloucha</dc:creator>
  <cp:lastModifiedBy>Hájková Anna</cp:lastModifiedBy>
  <cp:revision>46</cp:revision>
  <dcterms:created xsi:type="dcterms:W3CDTF">2023-04-20T12:37:43Z</dcterms:created>
  <dcterms:modified xsi:type="dcterms:W3CDTF">2025-11-02T20:03:44Z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</Properties>
</file>