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75" r:id="rId2"/>
    <p:sldId id="389" r:id="rId3"/>
    <p:sldId id="395" r:id="rId4"/>
    <p:sldId id="376" r:id="rId5"/>
    <p:sldId id="378" r:id="rId6"/>
    <p:sldId id="379" r:id="rId7"/>
    <p:sldId id="386" r:id="rId8"/>
    <p:sldId id="387" r:id="rId9"/>
    <p:sldId id="380" r:id="rId10"/>
    <p:sldId id="381" r:id="rId11"/>
    <p:sldId id="382" r:id="rId12"/>
    <p:sldId id="383" r:id="rId13"/>
    <p:sldId id="384" r:id="rId14"/>
    <p:sldId id="385" r:id="rId15"/>
    <p:sldId id="371" r:id="rId16"/>
    <p:sldId id="372" r:id="rId17"/>
    <p:sldId id="3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Doležalová" initials="JD" lastIdx="2" clrIdx="0">
    <p:extLst>
      <p:ext uri="{19B8F6BF-5375-455C-9EA6-DF929625EA0E}">
        <p15:presenceInfo xmlns:p15="http://schemas.microsoft.com/office/powerpoint/2012/main" userId="56243cc47551e9e3" providerId="Windows Live"/>
      </p:ext>
    </p:extLst>
  </p:cmAuthor>
  <p:cmAuthor id="2" name="Sodomková Michaela" initials="SM" lastIdx="4" clrIdx="1">
    <p:extLst>
      <p:ext uri="{19B8F6BF-5375-455C-9EA6-DF929625EA0E}">
        <p15:presenceInfo xmlns:p15="http://schemas.microsoft.com/office/powerpoint/2012/main" userId="S-1-5-21-1453678106-484518242-318601546-15286" providerId="AD"/>
      </p:ext>
    </p:extLst>
  </p:cmAuthor>
  <p:cmAuthor id="3" name="Juřicová Martina" initials="JM" lastIdx="3" clrIdx="2">
    <p:extLst>
      <p:ext uri="{19B8F6BF-5375-455C-9EA6-DF929625EA0E}">
        <p15:presenceInfo xmlns:p15="http://schemas.microsoft.com/office/powerpoint/2012/main" userId="S-1-5-21-1453678106-484518242-318601546-13383" providerId="AD"/>
      </p:ext>
    </p:extLst>
  </p:cmAuthor>
  <p:cmAuthor id="4" name="Heřmánek Jan" initials="HJ" lastIdx="8" clrIdx="3">
    <p:extLst>
      <p:ext uri="{19B8F6BF-5375-455C-9EA6-DF929625EA0E}">
        <p15:presenceInfo xmlns:p15="http://schemas.microsoft.com/office/powerpoint/2012/main" userId="S::jan.hermanek@mmr.cz::c4ff97e4-940e-49dd-a681-a795e298f4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4BA"/>
    <a:srgbClr val="1D70B8"/>
    <a:srgbClr val="009999"/>
    <a:srgbClr val="FF0066"/>
    <a:srgbClr val="5F5F5F"/>
    <a:srgbClr val="800080"/>
    <a:srgbClr val="EBF5FF"/>
    <a:srgbClr val="F30DEE"/>
    <a:srgbClr val="EE7681"/>
    <a:srgbClr val="F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70"/>
  </p:normalViewPr>
  <p:slideViewPr>
    <p:cSldViewPr snapToGrid="0">
      <p:cViewPr varScale="1">
        <p:scale>
          <a:sx n="136" d="100"/>
          <a:sy n="136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18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AEC34-F7C9-4DC8-A740-BE07CA305709}" type="slidenum">
              <a: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cs-CZ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90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95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b="0"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395684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70987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67595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0164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Úvodní snímek">
  <p:cSld name="1_Úvodní sníme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58512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Úvodní snímek">
  <p:cSld name="2_Úvodní sníme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685799" y="695469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 b="1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142998" y="2317521"/>
            <a:ext cx="6858000" cy="154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4918" y="6056642"/>
            <a:ext cx="3874162" cy="8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948" y="3591538"/>
            <a:ext cx="2392102" cy="239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06973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1231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343096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Porovnání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95629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Jenom nadpi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36813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92170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solidFill>
                  <a:srgbClr val="4C4C4C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solidFill>
                  <a:srgbClr val="4C4C4C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4C4C4C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6505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D7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D09803C-109F-484A-83D6-FFACFBED6390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1EF0B5-C7E7-4D35-8DA3-8FBF269A8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30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sh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56955"/>
            <a:ext cx="7772400" cy="1461244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IROP 2021 – 2027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Klára Dostálová</a:t>
            </a:r>
            <a:r>
              <a:rPr lang="cs-CZ" sz="2800" kern="1200" dirty="0" smtClean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3629" y="5170797"/>
            <a:ext cx="6858000" cy="94044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1"/>
            <a:ext cx="3350622" cy="33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39510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Sociálnější a inkluzivnější </a:t>
            </a:r>
            <a:b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12866" y="1416323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infrastruktura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sociální služby podle zákona č. 108/2006 Sb.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Deinstitucionalizace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sociálních služeb za účelem sociálního začleňování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Sociální bydlení – pořízení a adaptace bytů, bytových domů a nebytových prostor pro potřeby sociálního bydlení </a:t>
            </a:r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03" y="3760520"/>
            <a:ext cx="4167447" cy="23441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E2766C-E155-43E0-88B5-D4350F146C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 r="10948" b="-1"/>
          <a:stretch/>
        </p:blipFill>
        <p:spPr>
          <a:xfrm>
            <a:off x="743275" y="3760521"/>
            <a:ext cx="3125579" cy="23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231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Sociálnější a inkluzivnější Česko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477282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ve zdravotnictví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Primární péče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Integrovaná péče, integrace zdravotních a sociálních služeb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Podpora ochrany veřejného zdraví</a:t>
            </a:r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2" b="-2"/>
          <a:stretch/>
        </p:blipFill>
        <p:spPr>
          <a:xfrm>
            <a:off x="374468" y="3580827"/>
            <a:ext cx="4341557" cy="250646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53" y="3581147"/>
            <a:ext cx="3765328" cy="25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2757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Sociálnější a inkluzivnější Česko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41564" y="1442448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Kulturní dědictví a cestovní ruch</a:t>
            </a:r>
          </a:p>
          <a:p>
            <a:pPr marL="1200150" indent="-28575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Revitalizace a vybavení pro činnost památek přispívající           k ochraně kulturního dědictví</a:t>
            </a:r>
          </a:p>
          <a:p>
            <a:pPr marL="1257300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Revitalizace, odborná infrastruktura a vybavení pro činnost muzeí a knihoven</a:t>
            </a:r>
          </a:p>
          <a:p>
            <a:pPr marL="1257300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Veřejná infrastruktura udržitelného cestovního ruchu</a:t>
            </a:r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4" y="3892732"/>
            <a:ext cx="4059655" cy="22842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53" y="3893332"/>
            <a:ext cx="3414817" cy="22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9838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Česko bližší občanům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50273" y="1294403"/>
            <a:ext cx="7886700" cy="4351338"/>
          </a:xfrm>
        </p:spPr>
        <p:txBody>
          <a:bodyPr/>
          <a:lstStyle/>
          <a:p>
            <a:pPr marL="133350" indent="0"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Komunitně vedený místní rozvoj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bezpečnou nemotorovou dopravu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cyklistickou dopravu 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veřejných prostranství 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Podpora jednotek sboru dobrovolných hasičů kategorie II, III, V (požární zbrojnice a technika, zdroje požární vody)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Rekonstrukce infrastruktury </a:t>
            </a:r>
          </a:p>
          <a:p>
            <a:pPr marL="590550" lvl="1" indent="0">
              <a:lnSpc>
                <a:spcPct val="100000"/>
              </a:lnSpc>
              <a:buClr>
                <a:srgbClr val="1D70B8"/>
              </a:buClr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	     mateřských škol a zařízení péče </a:t>
            </a:r>
          </a:p>
          <a:p>
            <a:pPr marL="590550" lvl="1" indent="0">
              <a:lnSpc>
                <a:spcPct val="100000"/>
              </a:lnSpc>
              <a:buClr>
                <a:srgbClr val="1D70B8"/>
              </a:buClr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	     o děti typu dětské skupiny (jesle)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základních škol </a:t>
            </a:r>
          </a:p>
          <a:p>
            <a:pPr marL="590550" lvl="2" indent="0">
              <a:lnSpc>
                <a:spcPct val="100000"/>
              </a:lnSpc>
              <a:buClr>
                <a:srgbClr val="1D70B8"/>
              </a:buClr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	     ve vazbě na odborné učebny </a:t>
            </a:r>
          </a:p>
          <a:p>
            <a:pPr marL="590550" lvl="1" indent="0">
              <a:lnSpc>
                <a:spcPct val="100000"/>
              </a:lnSpc>
              <a:buClr>
                <a:srgbClr val="1D70B8"/>
              </a:buClr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	     a rekonstrukce učeben </a:t>
            </a:r>
          </a:p>
          <a:p>
            <a:pPr marL="590550" lvl="1" indent="0">
              <a:lnSpc>
                <a:spcPct val="100000"/>
              </a:lnSpc>
              <a:buClr>
                <a:srgbClr val="1D70B8"/>
              </a:buClr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	     neúplných škol </a:t>
            </a:r>
          </a:p>
        </p:txBody>
      </p:sp>
      <p:pic>
        <p:nvPicPr>
          <p:cNvPr id="6" name="Obrázek 5" descr="Obsah obrázku osoba, interiér, dítě, stůl&#10;&#10;Popis byl vytvořen automaticky">
            <a:extLst>
              <a:ext uri="{FF2B5EF4-FFF2-40B4-BE49-F238E27FC236}">
                <a16:creationId xmlns:a16="http://schemas.microsoft.com/office/drawing/2014/main" id="{CD1FDEE4-CA61-4136-AFED-66442625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5188724" y="3470072"/>
            <a:ext cx="3487463" cy="26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960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Česko bližší občanům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294402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Komunitně vedený místní rozvoj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sociální služby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kulturních památek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a vybavení městských a obecních muzeí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Rekonstrukce a vybavení obecních profesionálních knihoven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Veřejná infrastruktura udržitelného cestovního ruchu</a:t>
            </a:r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9" y="3737117"/>
            <a:ext cx="3574791" cy="23831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84" y="3727636"/>
            <a:ext cx="3589013" cy="23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195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08"/>
            <a:ext cx="7886700" cy="85407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u="sng" dirty="0"/>
              <a:t>Návrh</a:t>
            </a:r>
            <a:r>
              <a:rPr lang="cs-CZ" sz="3200" dirty="0"/>
              <a:t> </a:t>
            </a:r>
            <a:r>
              <a:rPr lang="pl-PL" sz="32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podpory v jednotlivých oblastech IROP 2021 - 2027</a:t>
            </a:r>
            <a:endParaRPr lang="cs-CZ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81522"/>
              </p:ext>
            </p:extLst>
          </p:nvPr>
        </p:nvGraphicFramePr>
        <p:xfrm>
          <a:off x="2467655" y="1317790"/>
          <a:ext cx="3708620" cy="4446691"/>
        </p:xfrm>
        <a:graphic>
          <a:graphicData uri="http://schemas.openxmlformats.org/drawingml/2006/table">
            <a:tbl>
              <a:tblPr firstRow="1" lastRow="1" bandRow="1">
                <a:tableStyleId>{BDBED569-4797-4DF1-A0F4-6AAB3CD982D8}</a:tableStyleId>
              </a:tblPr>
              <a:tblGrid>
                <a:gridCol w="1859669">
                  <a:extLst>
                    <a:ext uri="{9D8B030D-6E8A-4147-A177-3AD203B41FA5}">
                      <a16:colId xmlns:a16="http://schemas.microsoft.com/office/drawing/2014/main" val="3530945834"/>
                    </a:ext>
                  </a:extLst>
                </a:gridCol>
                <a:gridCol w="1848951">
                  <a:extLst>
                    <a:ext uri="{9D8B030D-6E8A-4147-A177-3AD203B41FA5}">
                      <a16:colId xmlns:a16="http://schemas.microsoft.com/office/drawing/2014/main" val="362767184"/>
                    </a:ext>
                  </a:extLst>
                </a:gridCol>
              </a:tblGrid>
              <a:tr h="547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Oblast podpory IROP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prostředky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EFRR* v IROP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69198"/>
                  </a:ext>
                </a:extLst>
              </a:tr>
              <a:tr h="33597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eGovernment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cap="none" dirty="0" smtClean="0">
                          <a:effectLst/>
                          <a:sym typeface="Arial"/>
                        </a:rPr>
                        <a:t>10 547 801 659 </a:t>
                      </a:r>
                      <a:endParaRPr lang="cs-CZ" sz="1200" b="1" i="0" u="none" strike="noStrike" kern="1200" cap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8338471"/>
                  </a:ext>
                </a:extLst>
              </a:tr>
              <a:tr h="37068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Městská mobilita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21 618 659 010 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690925"/>
                  </a:ext>
                </a:extLst>
              </a:tr>
              <a:tr h="44389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Veřejná prostranství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14 640 615 392 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9158548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IZS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9 401 359 240 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058942"/>
                  </a:ext>
                </a:extLst>
              </a:tr>
              <a:tr h="28788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Silnice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10 877 534 746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2573311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Vzdělávání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15 047 921 902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7210007"/>
                  </a:ext>
                </a:extLst>
              </a:tr>
              <a:tr h="44389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Sociální infrastruktura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9 679 604 844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0294826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Zdravotnictví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 smtClean="0">
                          <a:effectLst/>
                        </a:rPr>
                        <a:t>12 869 055 285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353687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cap="none" dirty="0">
                          <a:effectLst/>
                          <a:sym typeface="Arial"/>
                        </a:rPr>
                        <a:t>Kultura a cestovní ruch</a:t>
                      </a:r>
                      <a:endParaRPr lang="cs-CZ" sz="1200" b="1" i="0" u="none" strike="noStrike" kern="1200" cap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u="none" strike="noStrike" kern="1200" cap="none" dirty="0">
                          <a:effectLst/>
                          <a:sym typeface="Arial"/>
                        </a:rPr>
                        <a:t>9 449 982 490 </a:t>
                      </a:r>
                      <a:endParaRPr lang="cs-CZ" sz="1200" b="1" i="0" u="none" strike="noStrike" kern="1200" cap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2533572"/>
                  </a:ext>
                </a:extLst>
              </a:tr>
              <a:tr h="21919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Komunitně vedený místní rozvoj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8 523 834 930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7584815"/>
                  </a:ext>
                </a:extLst>
              </a:tr>
              <a:tr h="21919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Technická pomoc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 2 218 910 408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3833698"/>
                  </a:ext>
                </a:extLst>
              </a:tr>
              <a:tr h="21919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124 875 279 906 </a:t>
                      </a:r>
                      <a:endParaRPr lang="cs-CZ" sz="1200" b="1" i="0" u="none" strike="noStrike" cap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55980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68096" y="5683910"/>
            <a:ext cx="7885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			        *Evropský fond pro regionální rozvoj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03032699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412" y="163030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Celkový přehled alokací do úrovně aktivit- část 1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68381"/>
              </p:ext>
            </p:extLst>
          </p:nvPr>
        </p:nvGraphicFramePr>
        <p:xfrm>
          <a:off x="1241846" y="1623528"/>
          <a:ext cx="6988626" cy="40102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94674">
                  <a:extLst>
                    <a:ext uri="{9D8B030D-6E8A-4147-A177-3AD203B41FA5}">
                      <a16:colId xmlns:a16="http://schemas.microsoft.com/office/drawing/2014/main" val="3608462242"/>
                    </a:ext>
                  </a:extLst>
                </a:gridCol>
                <a:gridCol w="1754752">
                  <a:extLst>
                    <a:ext uri="{9D8B030D-6E8A-4147-A177-3AD203B41FA5}">
                      <a16:colId xmlns:a16="http://schemas.microsoft.com/office/drawing/2014/main" val="1314811847"/>
                    </a:ext>
                  </a:extLst>
                </a:gridCol>
                <a:gridCol w="731934">
                  <a:extLst>
                    <a:ext uri="{9D8B030D-6E8A-4147-A177-3AD203B41FA5}">
                      <a16:colId xmlns:a16="http://schemas.microsoft.com/office/drawing/2014/main" val="3844393734"/>
                    </a:ext>
                  </a:extLst>
                </a:gridCol>
                <a:gridCol w="1719960">
                  <a:extLst>
                    <a:ext uri="{9D8B030D-6E8A-4147-A177-3AD203B41FA5}">
                      <a16:colId xmlns:a16="http://schemas.microsoft.com/office/drawing/2014/main" val="216909138"/>
                    </a:ext>
                  </a:extLst>
                </a:gridCol>
                <a:gridCol w="1787306">
                  <a:extLst>
                    <a:ext uri="{9D8B030D-6E8A-4147-A177-3AD203B41FA5}">
                      <a16:colId xmlns:a16="http://schemas.microsoft.com/office/drawing/2014/main" val="2324686148"/>
                    </a:ext>
                  </a:extLst>
                </a:gridCol>
              </a:tblGrid>
              <a:tr h="54503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Specifický</a:t>
                      </a:r>
                      <a:r>
                        <a:rPr lang="cs-CZ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cíl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Aktivita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ze SC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 alokace EFRR v Kč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 toho ITI (cca) </a:t>
                      </a:r>
                      <a:b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EFRR v Kč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01088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1.1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  <a:r>
                        <a:rPr lang="cs-CZ" sz="1400" u="none" strike="noStrike" dirty="0" err="1">
                          <a:effectLst/>
                        </a:rPr>
                        <a:t>eGovernment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50,0%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6 592 376 037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129 946 829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1646061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1.1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eHealth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20,0%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2 636 950 415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 51 978 732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4691250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1.1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  <a:r>
                        <a:rPr lang="cs-CZ" sz="1400" u="none" strike="noStrike" dirty="0" err="1">
                          <a:effectLst/>
                        </a:rPr>
                        <a:t>kyberbezpečnost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30,0%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3 955 425 622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 77 968 097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9616981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2.1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kolejová vozidla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6,1%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1 319 644 126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392 959 211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535976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2.1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ostatní vozidla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28,5%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6 163 284 115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2 648 794 821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5134476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2.1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cyklostezky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23,2%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5 016 237 249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1 534 530 291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9229721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2.1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dobíjecí stanice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6,4%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1 388 200 158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613 998 767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53629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2.1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telematika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6,8%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1 474 266 208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806 598 274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8252274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2.1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terminály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15,2%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3 278 915 231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1 508 304 085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2356793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2.1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bezpečnost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13,8%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2 978 111 923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941 464 776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4064510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2.2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veřejná</a:t>
                      </a:r>
                      <a:r>
                        <a:rPr lang="cs-CZ" sz="1400" u="none" strike="noStrike" baseline="0" dirty="0">
                          <a:effectLst/>
                        </a:rPr>
                        <a:t> prostranství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100,0%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14 640 615 392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4 736 312 182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7092763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2.3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PČR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48,0%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4 512 652 435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               -  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253628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2.3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ZZS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20,0%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1 880 271 848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               -  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3099469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2.3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hasiči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32,0%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3 008 434 957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               -  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7259847"/>
                  </a:ext>
                </a:extLst>
              </a:tr>
              <a:tr h="2524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cap="none" dirty="0">
                          <a:effectLst/>
                          <a:sym typeface="Arial"/>
                        </a:rPr>
                        <a:t>SC 3.1</a:t>
                      </a:r>
                      <a:endParaRPr lang="cs-CZ" sz="1400" b="0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silnice II. třídy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100,0%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10 877 534 746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               -  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991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3856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947" y="46104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Celkový přehled alokací do úrovně aktivit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62305"/>
              </p:ext>
            </p:extLst>
          </p:nvPr>
        </p:nvGraphicFramePr>
        <p:xfrm>
          <a:off x="1297598" y="1041361"/>
          <a:ext cx="6768191" cy="5077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63301">
                  <a:extLst>
                    <a:ext uri="{9D8B030D-6E8A-4147-A177-3AD203B41FA5}">
                      <a16:colId xmlns:a16="http://schemas.microsoft.com/office/drawing/2014/main" val="1745203872"/>
                    </a:ext>
                  </a:extLst>
                </a:gridCol>
                <a:gridCol w="1444951">
                  <a:extLst>
                    <a:ext uri="{9D8B030D-6E8A-4147-A177-3AD203B41FA5}">
                      <a16:colId xmlns:a16="http://schemas.microsoft.com/office/drawing/2014/main" val="315145231"/>
                    </a:ext>
                  </a:extLst>
                </a:gridCol>
                <a:gridCol w="963301">
                  <a:extLst>
                    <a:ext uri="{9D8B030D-6E8A-4147-A177-3AD203B41FA5}">
                      <a16:colId xmlns:a16="http://schemas.microsoft.com/office/drawing/2014/main" val="1357617864"/>
                    </a:ext>
                  </a:extLst>
                </a:gridCol>
                <a:gridCol w="1665707">
                  <a:extLst>
                    <a:ext uri="{9D8B030D-6E8A-4147-A177-3AD203B41FA5}">
                      <a16:colId xmlns:a16="http://schemas.microsoft.com/office/drawing/2014/main" val="3538054375"/>
                    </a:ext>
                  </a:extLst>
                </a:gridCol>
                <a:gridCol w="1730931">
                  <a:extLst>
                    <a:ext uri="{9D8B030D-6E8A-4147-A177-3AD203B41FA5}">
                      <a16:colId xmlns:a16="http://schemas.microsoft.com/office/drawing/2014/main" val="2328831914"/>
                    </a:ext>
                  </a:extLst>
                </a:gridCol>
              </a:tblGrid>
              <a:tr h="356983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aktivita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ze SC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 alokace EFRR v Kč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 toho ITI (cca) EFRR Kč</a:t>
                      </a:r>
                      <a:endParaRPr lang="cs-CZ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17840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SC 4.1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MŠ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25,0%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3 761 980 476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1 901 382 001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7494166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SC 4.1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ZŠ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43,0%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6 470 606 418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        3 701 925 263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8874654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4.1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SŠ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22,0%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3 310 542 818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8567982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4.1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neformální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   752 396 095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374 246 867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1786649"/>
                  </a:ext>
                </a:extLst>
              </a:tr>
              <a:tr h="227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4.1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speciální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5,0%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   752 396 095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                           -  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6086296"/>
                  </a:ext>
                </a:extLst>
              </a:tr>
              <a:tr h="227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4.2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sociální bydlení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30,0%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2 903 881 453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669 180 974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3544238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4.2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sociální služby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70,0%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6 775 723 391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        1 708 763 410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3419017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4.3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urgentní příjmy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38,0%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3 888 199 851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6110724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4.3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integrovaná péče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23,5%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2 404 544 644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                           -  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193026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4.3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psychiatrie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   920 889 438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                           -  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1738155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4.3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paliativa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   613 926 292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1466806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4.3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hygiena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23,5%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2 404 544 644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7442263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4.4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památky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40,0%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3 779 992 996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2 097 904 485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786823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4.4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knihovny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1 889 996 498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697 702 242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0551667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4.4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muzea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25,0%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2 362 495 623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872 127 803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4269726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4.4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cestovní ruch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1 417 497 374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523 276 682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308458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5.1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CLLD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100,0%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8 523 834 930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3292438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SC 6.1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technická</a:t>
                      </a:r>
                      <a:r>
                        <a:rPr lang="cs-CZ" sz="1200" u="none" strike="noStrike" baseline="0" dirty="0">
                          <a:effectLst/>
                        </a:rPr>
                        <a:t> pomoc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100,0%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2 218 910 408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641428"/>
                  </a:ext>
                </a:extLst>
              </a:tr>
              <a:tr h="256659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Celkem</a:t>
                      </a: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100,0%</a:t>
                      </a: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124 875 279 906 Kč</a:t>
                      </a: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      25 989 365 791 Kč</a:t>
                      </a: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9340775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Z toho VRR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3,69%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4 604 709 772 Kč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888901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Z toho PR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41,03%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51 234 808 924 Kč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      11 071 371 734 Kč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6290218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Z toho MRR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55,28%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69 035 761 210 Kč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      14 917 994 057 Kč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784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33306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7" y="463513"/>
            <a:ext cx="8138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IROP ve srovnání s obdobím 2014 - 2020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295294"/>
            <a:ext cx="7899344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témata v IROP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Regenerace veřejných prostranství obcí a měst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infrastruktura pro cestovní ruch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Jiné dílčí aktivity např. ve zdravotnictví 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Širší možnosti pro CLLD</a:t>
            </a:r>
          </a:p>
          <a:p>
            <a:pPr marL="1200150" lvl="2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 IROP nebude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Zateplování bytových domů (MŽP – Nová Zelená úsporám)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plánování (národní dotace + OPŽP)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centra (Společná zemědělská politika)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podnikání (OPZ+)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Režijní a animační výdaje MAS (OPTP)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63149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Finanční zdroje EU pro období 2021–2027 (2030)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1" y="1519035"/>
            <a:ext cx="7910590" cy="4487444"/>
          </a:xfrm>
        </p:spPr>
      </p:pic>
      <p:sp>
        <p:nvSpPr>
          <p:cNvPr id="3" name="Vývojový diagram: spojnice 2"/>
          <p:cNvSpPr/>
          <p:nvPr/>
        </p:nvSpPr>
        <p:spPr>
          <a:xfrm>
            <a:off x="2944678" y="1952786"/>
            <a:ext cx="588935" cy="286718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dirty="0"/>
              <a:t>IROP</a:t>
            </a: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108611363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Konkurenceschopnější </a:t>
            </a:r>
            <a:b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inteligentnější Česko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None/>
              <a:defRPr/>
            </a:pPr>
            <a:r>
              <a:rPr lang="cs-CZ" sz="2000" b="1" dirty="0" err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eGovernment</a:t>
            </a:r>
            <a:r>
              <a:rPr lang="cs-CZ" sz="20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kybernetická bezpečnost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Elektronizace vybraných služeb veřejné správy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Metropolitní, krajské a další neveřejné sítě veřejné správy</a:t>
            </a:r>
            <a:endParaRPr lang="cs-CZ" sz="18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Rozšíření propojeného datového fondu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Automatizace zpracování 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None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     digitálních dat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Elektronická identita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 err="1">
                <a:solidFill>
                  <a:srgbClr val="E7E6E6">
                    <a:lumMod val="50000"/>
                  </a:srgbClr>
                </a:solidFill>
              </a:rPr>
              <a:t>eGovernment</a:t>
            </a: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cs-CZ" sz="1800" dirty="0" err="1">
                <a:solidFill>
                  <a:srgbClr val="E7E6E6">
                    <a:lumMod val="50000"/>
                  </a:srgbClr>
                </a:solidFill>
              </a:rPr>
              <a:t>cloud</a:t>
            </a:r>
            <a:endParaRPr lang="cs-CZ" sz="1800" dirty="0">
              <a:solidFill>
                <a:srgbClr val="E7E6E6">
                  <a:lumMod val="50000"/>
                </a:srgbClr>
              </a:solidFill>
            </a:endParaRP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ortály obcí a krajů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Kybernetická bezpečnost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6" y="3387703"/>
            <a:ext cx="4114049" cy="27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1415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Zelenější, nízkouhlíkové a odolné Česko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285693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Čistá a aktivní mobilita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Nízkoemisní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a bezemisní vozidla pro veřejnou dopravu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Plnící a dobíjecí stanice pro veřejnou dopravu 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Telematika pro veřejnou dopravu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Multimodální osobní doprava ve městech a obcích (terminály)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bezpečnou nemotorovou dopravu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cyklistickou dopravu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4242113"/>
            <a:ext cx="2571699" cy="17144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11" y="4242113"/>
            <a:ext cx="2641606" cy="1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8824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Zelenější, nízkouhlíkové a odolné Česko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425031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měst a obcí</a:t>
            </a:r>
          </a:p>
          <a:p>
            <a:pPr marL="342900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Revitalizace veřejných prostranství s budováním zelené infrastruktury měst a obcí, např. parky, náměstí, návsi, městské třídy, uliční prostory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- ucelené (komplexní) projekty veřejných prostranství zaměřené na zelenou </a:t>
            </a:r>
            <a:br>
              <a:rPr 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infrastrukturu, veřejnou a technickou </a:t>
            </a:r>
            <a:br>
              <a:rPr 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infrastrukturu a související opatření </a:t>
            </a:r>
            <a:br>
              <a:rPr 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 řešeném území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2" r="7317" b="-1"/>
          <a:stretch/>
        </p:blipFill>
        <p:spPr>
          <a:xfrm>
            <a:off x="4990888" y="3374744"/>
            <a:ext cx="3916200" cy="293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663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20064" y="576724"/>
            <a:ext cx="8138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IROP a Zelenější, nízkouhlíkové a odolné Česko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0" y="1863056"/>
            <a:ext cx="8112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1D70B8"/>
              </a:buClr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Prevence rizik, zvýšení odolnosti a ochrana obyvatelstva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Vybavení a posílení kapacit základních složek IZS 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Výcviková a vzdělávací střediska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Jednotný systém varování a vyrozumění obyvatelstva 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Strategicky významné ICT systémy základních složek IZS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3857278"/>
            <a:ext cx="4111592" cy="23134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45" y="3857276"/>
            <a:ext cx="3470186" cy="23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5275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7" y="463513"/>
            <a:ext cx="81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Propojenější Česko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0912" y="1504921"/>
            <a:ext cx="812207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Silnice II. třídy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Výstavba obchvatů obcí a silničních přeložek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Rekonstrukce a modernizace silnic II. třídy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Technické zhodnocení a výstavba mostů na vybraných úsecích silnic II. třídy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27" y="3590913"/>
            <a:ext cx="3831432" cy="25542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2" y="3590913"/>
            <a:ext cx="3805590" cy="25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258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Sociálnější a inkluzivnější Česko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445623"/>
            <a:ext cx="7886700" cy="4565877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infrastruktura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Mateřské školy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školy - 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odborné učebny, školní družiny a školní kluby…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Střední a vyšší odborné školy, konzervatoře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Zájmové a neformální vzdělávání a celoživotní učení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Školská poradenská zařízení, speciální školy a střediska výchovné péče</a:t>
            </a:r>
            <a:endParaRPr lang="cs-CZ" sz="2000" dirty="0"/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58" y="4342549"/>
            <a:ext cx="2720843" cy="18138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32" y="4336769"/>
            <a:ext cx="2729514" cy="18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791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1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EC69BA5B-1698-428E-A18F-7AF7B46584E1}" vid="{47076DAF-E50A-417E-BD01-38E5416622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14397</TotalTime>
  <Words>1367</Words>
  <Application>Microsoft Office PowerPoint</Application>
  <PresentationFormat>Předvádění na obrazovce (4:3)</PresentationFormat>
  <Paragraphs>321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Motiv1</vt:lpstr>
      <vt:lpstr>  IROP 2021 – 2027  Klára Dostálová  </vt:lpstr>
      <vt:lpstr>Prezentace aplikace PowerPoint</vt:lpstr>
      <vt:lpstr>Finanční zdroje EU pro období 2021–2027 (2030)</vt:lpstr>
      <vt:lpstr>IROP a Konkurenceschopnější  a inteligentnější Česko</vt:lpstr>
      <vt:lpstr>IROP a Zelenější, nízkouhlíkové a odolné Česko </vt:lpstr>
      <vt:lpstr>IROP a Zelenější, nízkouhlíkové a odolné Česko </vt:lpstr>
      <vt:lpstr>Prezentace aplikace PowerPoint</vt:lpstr>
      <vt:lpstr>Prezentace aplikace PowerPoint</vt:lpstr>
      <vt:lpstr>IROP a Sociálnější a inkluzivnější Česko</vt:lpstr>
      <vt:lpstr>IROP a Sociálnější a inkluzivnější  Česko</vt:lpstr>
      <vt:lpstr>IROP a Sociálnější a inkluzivnější Česko</vt:lpstr>
      <vt:lpstr>IROP a Sociálnější a inkluzivnější Česko</vt:lpstr>
      <vt:lpstr>IROP a Česko bližší občanům</vt:lpstr>
      <vt:lpstr>IROP a Česko bližší občanům</vt:lpstr>
      <vt:lpstr>Návrh finanční podpory v jednotlivých oblastech IROP 2021 - 2027</vt:lpstr>
      <vt:lpstr>Celkový přehled alokací do úrovně aktivit- část 1</vt:lpstr>
      <vt:lpstr>Celkový přehled alokací do úrovně aktivit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Žiak Miloslav</cp:lastModifiedBy>
  <cp:revision>353</cp:revision>
  <dcterms:created xsi:type="dcterms:W3CDTF">2018-01-10T11:40:26Z</dcterms:created>
  <dcterms:modified xsi:type="dcterms:W3CDTF">2021-09-21T06:45:08Z</dcterms:modified>
</cp:coreProperties>
</file>