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7" r:id="rId3"/>
    <p:sldId id="279" r:id="rId4"/>
    <p:sldId id="997" r:id="rId5"/>
    <p:sldId id="268" r:id="rId6"/>
    <p:sldId id="269" r:id="rId7"/>
    <p:sldId id="271" r:id="rId8"/>
    <p:sldId id="273" r:id="rId9"/>
    <p:sldId id="27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6699FF"/>
    <a:srgbClr val="FFFFFF"/>
    <a:srgbClr val="3399FF"/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70306" autoAdjust="0"/>
  </p:normalViewPr>
  <p:slideViewPr>
    <p:cSldViewPr>
      <p:cViewPr varScale="1">
        <p:scale>
          <a:sx n="37" d="100"/>
          <a:sy n="37" d="100"/>
        </p:scale>
        <p:origin x="1567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29.06.2021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29.06.2021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646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000" b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8362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000" b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0503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>
            <a:extLst>
              <a:ext uri="{FF2B5EF4-FFF2-40B4-BE49-F238E27FC236}">
                <a16:creationId xmlns:a16="http://schemas.microsoft.com/office/drawing/2014/main" id="{6CD58472-0A23-4E63-A8F8-F77B92D90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ro poznámky 2">
            <a:extLst>
              <a:ext uri="{FF2B5EF4-FFF2-40B4-BE49-F238E27FC236}">
                <a16:creationId xmlns:a16="http://schemas.microsoft.com/office/drawing/2014/main" id="{ADBC7367-6EFC-4C37-886D-DD62E6B6C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  <p:sp>
        <p:nvSpPr>
          <p:cNvPr id="24580" name="Zástupný symbol pro zápatí 3">
            <a:extLst>
              <a:ext uri="{FF2B5EF4-FFF2-40B4-BE49-F238E27FC236}">
                <a16:creationId xmlns:a16="http://schemas.microsoft.com/office/drawing/2014/main" id="{944D93FE-A618-4D15-BE6F-FB2A17353D2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cs-CZ" altLang="cs-CZ" sz="1200"/>
          </a:p>
        </p:txBody>
      </p:sp>
      <p:sp>
        <p:nvSpPr>
          <p:cNvPr id="24581" name="Zástupný symbol pro číslo snímku 4">
            <a:extLst>
              <a:ext uri="{FF2B5EF4-FFF2-40B4-BE49-F238E27FC236}">
                <a16:creationId xmlns:a16="http://schemas.microsoft.com/office/drawing/2014/main" id="{24405216-7903-4B37-BFEB-BC2C12395F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A2B2237-551F-4A68-A7FB-55C03780DFBF}" type="slidenum">
              <a:rPr lang="cs-CZ" altLang="cs-CZ" sz="1200" smtClean="0"/>
              <a:pPr/>
              <a:t>4</a:t>
            </a:fld>
            <a:endParaRPr lang="cs-CZ" altLang="cs-CZ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just"/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477F0F-9C0A-45F8-A7AE-EABCF911889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780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autoři projektu</a:t>
            </a:r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4869160"/>
            <a:ext cx="7056784" cy="187220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Ing. Marcela Pavlová, náměstkyně pro řízení sekce výstavby </a:t>
            </a:r>
          </a:p>
          <a:p>
            <a:pPr>
              <a:spcBef>
                <a:spcPts val="0"/>
              </a:spcBef>
            </a:pPr>
            <a:r>
              <a:rPr lang="cs-CZ" altLang="cs-CZ" dirty="0"/>
              <a:t>                                    a veřejného investování</a:t>
            </a:r>
          </a:p>
          <a:p>
            <a:pPr>
              <a:spcBef>
                <a:spcPts val="0"/>
              </a:spcBef>
            </a:pPr>
            <a:r>
              <a:rPr lang="cs-CZ" altLang="cs-CZ" dirty="0"/>
              <a:t>e-mail: </a:t>
            </a:r>
            <a:r>
              <a:rPr lang="cs-CZ" altLang="cs-CZ" dirty="0">
                <a:solidFill>
                  <a:schemeClr val="accent1"/>
                </a:solidFill>
              </a:rPr>
              <a:t>marcela.pavlova@mmr.cz</a:t>
            </a:r>
          </a:p>
          <a:p>
            <a:pPr>
              <a:spcBef>
                <a:spcPts val="0"/>
              </a:spcBef>
            </a:pPr>
            <a:r>
              <a:rPr lang="cs-CZ" altLang="cs-CZ" dirty="0"/>
              <a:t>tel.: +420 224 862 267</a:t>
            </a:r>
          </a:p>
          <a:p>
            <a:pPr>
              <a:spcBef>
                <a:spcPts val="0"/>
              </a:spcBef>
            </a:pPr>
            <a:r>
              <a:rPr lang="cs-CZ" altLang="cs-CZ" dirty="0"/>
              <a:t>GSM: +420 731 628 446</a:t>
            </a:r>
            <a:endParaRPr lang="en-US" alt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403648" y="1988840"/>
            <a:ext cx="7283152" cy="1368152"/>
          </a:xfrm>
        </p:spPr>
        <p:txBody>
          <a:bodyPr/>
          <a:lstStyle/>
          <a:p>
            <a:r>
              <a:rPr lang="cs-CZ" dirty="0"/>
              <a:t>NOVÝ STAVEBNÍ ZÁKON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988840"/>
            <a:ext cx="8291264" cy="4608512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b="1" dirty="0"/>
              <a:t>24. srpna 2020</a:t>
            </a:r>
            <a:r>
              <a:rPr lang="cs-CZ" altLang="cs-CZ" sz="2000" dirty="0"/>
              <a:t> – vláda schválila návrh nového stavebního zákona usnesením č. 850 + změnový zákon usnesením č. 851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sz="2000" b="1" dirty="0"/>
              <a:t>11. září 2020</a:t>
            </a:r>
            <a:r>
              <a:rPr lang="cs-CZ" sz="2000" dirty="0"/>
              <a:t> – zákon postoupen do PSP – </a:t>
            </a:r>
            <a:r>
              <a:rPr lang="cs-CZ" sz="2000" b="1" dirty="0"/>
              <a:t>ST č.1008 + č.1009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b="1" dirty="0"/>
              <a:t>1. čtení</a:t>
            </a:r>
            <a:r>
              <a:rPr lang="cs-CZ" altLang="cs-CZ" sz="2000" dirty="0"/>
              <a:t> – 5. listopadu + zákon přikázán k projednání v HV, ve VVSRR a ÚPV + stanovena lhůta 100 dnů pro projednání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b="1" dirty="0"/>
              <a:t>2. čtení</a:t>
            </a:r>
            <a:r>
              <a:rPr lang="cs-CZ" altLang="cs-CZ" sz="2000" dirty="0"/>
              <a:t> - 3. března 2021 + načtena oponentní zpráva  + projednávání přerušeno do 30. března 2021 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pokračování 2. čtení – 1. dubna + načteno cca 75 PN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b="1" dirty="0"/>
              <a:t>3. čtení</a:t>
            </a:r>
            <a:r>
              <a:rPr lang="cs-CZ" altLang="cs-CZ" sz="2000" dirty="0"/>
              <a:t> – 5., 7., 12. a 26. května 2021 + zákon schválen usnesením č. 1666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b="1" dirty="0"/>
              <a:t>4. června 2021</a:t>
            </a:r>
            <a:r>
              <a:rPr lang="cs-CZ" altLang="cs-CZ" sz="2000" dirty="0"/>
              <a:t> zákon  postoupen do Senátu – </a:t>
            </a:r>
            <a:r>
              <a:rPr lang="cs-CZ" altLang="cs-CZ" sz="2000" b="1" dirty="0"/>
              <a:t>ST č. 105 + č. 106 </a:t>
            </a:r>
          </a:p>
          <a:p>
            <a:pPr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defRPr/>
            </a:pPr>
            <a:r>
              <a:rPr lang="cs-CZ" altLang="cs-CZ" sz="2000" b="1" dirty="0"/>
              <a:t>       </a:t>
            </a:r>
            <a:r>
              <a:rPr lang="cs-CZ" altLang="cs-CZ" sz="2000" dirty="0"/>
              <a:t>lhůta pro projednání do </a:t>
            </a:r>
            <a:r>
              <a:rPr lang="cs-CZ" altLang="cs-CZ" sz="2000" b="1" dirty="0"/>
              <a:t>4. července 2021</a:t>
            </a:r>
            <a:r>
              <a:rPr lang="cs-CZ" altLang="cs-CZ" sz="2000" dirty="0"/>
              <a:t>  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b="1" dirty="0"/>
              <a:t>     23. 6. – 30. 6. 2021</a:t>
            </a:r>
            <a:r>
              <a:rPr lang="cs-CZ" altLang="cs-CZ" sz="2000" dirty="0"/>
              <a:t> – projednání v senátních výborech  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     </a:t>
            </a:r>
            <a:r>
              <a:rPr lang="cs-CZ" altLang="cs-CZ" sz="2000" b="1" dirty="0"/>
              <a:t>1. 7. 2021</a:t>
            </a:r>
            <a:r>
              <a:rPr lang="cs-CZ" altLang="cs-CZ" sz="2000" dirty="0"/>
              <a:t> – projednání na plénu Senátu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91264" cy="504056"/>
          </a:xfrm>
        </p:spPr>
        <p:txBody>
          <a:bodyPr/>
          <a:lstStyle/>
          <a:p>
            <a:r>
              <a:rPr lang="cs-CZ" dirty="0"/>
              <a:t>Nový stavební zákon - milníky</a:t>
            </a:r>
          </a:p>
        </p:txBody>
      </p:sp>
    </p:spTree>
    <p:extLst>
      <p:ext uri="{BB962C8B-B14F-4D97-AF65-F5344CB8AC3E}">
        <p14:creationId xmlns:p14="http://schemas.microsoft.com/office/powerpoint/2010/main" val="306539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988840"/>
            <a:ext cx="8291264" cy="4608512"/>
          </a:xfrm>
        </p:spPr>
        <p:txBody>
          <a:bodyPr>
            <a:noAutofit/>
          </a:bodyPr>
          <a:lstStyle/>
          <a:p>
            <a:pPr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defRPr/>
            </a:pPr>
            <a:r>
              <a:rPr lang="cs-CZ" altLang="cs-CZ" sz="2000" dirty="0">
                <a:solidFill>
                  <a:srgbClr val="0033CC"/>
                </a:solidFill>
              </a:rPr>
              <a:t>Stavební zákon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celkem podáno 85 PN</a:t>
            </a:r>
          </a:p>
          <a:p>
            <a:pPr marL="457200" indent="-457200"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v rámci 3. čtení přijato 34 PN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  <a:buClr>
                <a:srgbClr val="3333FF"/>
              </a:buClr>
              <a:defRPr/>
            </a:pPr>
            <a:endParaRPr lang="cs-CZ" altLang="cs-CZ" sz="2000" dirty="0"/>
          </a:p>
          <a:p>
            <a:pPr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defRPr/>
            </a:pPr>
            <a:r>
              <a:rPr lang="cs-CZ" altLang="cs-CZ" sz="2000" dirty="0"/>
              <a:t>Nejvíce diskutované PN:</a:t>
            </a:r>
          </a:p>
          <a:p>
            <a:pPr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  pořizování územně plánovací dokumentace zda v přenesené nebo    </a:t>
            </a:r>
          </a:p>
          <a:p>
            <a:pPr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defRPr/>
            </a:pPr>
            <a:r>
              <a:rPr lang="cs-CZ" altLang="cs-CZ" sz="2000" dirty="0"/>
              <a:t>    samostatné působnosti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  struktura a zatřídění stavební správy (stavebních úřadů) 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  <a:buClr>
                <a:srgbClr val="3333FF"/>
              </a:buClr>
              <a:defRPr/>
            </a:pPr>
            <a:endParaRPr lang="cs-CZ" altLang="cs-CZ" sz="2000" dirty="0"/>
          </a:p>
          <a:p>
            <a:pPr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defRPr/>
            </a:pPr>
            <a:r>
              <a:rPr lang="cs-CZ" altLang="cs-CZ" sz="2000" dirty="0">
                <a:solidFill>
                  <a:srgbClr val="0033CC"/>
                </a:solidFill>
              </a:rPr>
              <a:t>Změnový zákon</a:t>
            </a:r>
          </a:p>
          <a:p>
            <a:pPr algn="just">
              <a:spcBef>
                <a:spcPct val="0"/>
              </a:spcBef>
              <a:spcAft>
                <a:spcPts val="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    celkem podáno 41 PN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  <a:buClr>
                <a:srgbClr val="3333FF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2000" dirty="0"/>
              <a:t>    v rámci 3. čtení přijato 21 PN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91264" cy="504056"/>
          </a:xfrm>
        </p:spPr>
        <p:txBody>
          <a:bodyPr/>
          <a:lstStyle/>
          <a:p>
            <a:r>
              <a:rPr lang="cs-CZ" dirty="0"/>
              <a:t>Pozměňovací návrhy v PS </a:t>
            </a:r>
          </a:p>
        </p:txBody>
      </p:sp>
    </p:spTree>
    <p:extLst>
      <p:ext uri="{BB962C8B-B14F-4D97-AF65-F5344CB8AC3E}">
        <p14:creationId xmlns:p14="http://schemas.microsoft.com/office/powerpoint/2010/main" val="3349395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2">
            <a:extLst>
              <a:ext uri="{FF2B5EF4-FFF2-40B4-BE49-F238E27FC236}">
                <a16:creationId xmlns:a16="http://schemas.microsoft.com/office/drawing/2014/main" id="{073B9A90-F2B6-4CDB-AFE5-D07EC49A6B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341438"/>
            <a:ext cx="2657475" cy="5183187"/>
          </a:xfrm>
        </p:spPr>
        <p:txBody>
          <a:bodyPr/>
          <a:lstStyle/>
          <a:p>
            <a:pPr eaLnBrk="1" hangingPunct="1"/>
            <a:br>
              <a:rPr lang="cs-CZ" altLang="cs-CZ" sz="2800" dirty="0"/>
            </a:br>
            <a:br>
              <a:rPr lang="cs-CZ" altLang="cs-CZ" sz="2800" dirty="0"/>
            </a:br>
            <a:br>
              <a:rPr lang="cs-CZ" altLang="cs-CZ" sz="2800" dirty="0"/>
            </a:br>
            <a:r>
              <a:rPr lang="cs-CZ" altLang="cs-CZ" sz="2800" dirty="0"/>
              <a:t>PN – struktura stavební správy</a:t>
            </a:r>
            <a:br>
              <a:rPr lang="cs-CZ" altLang="cs-CZ" sz="2800" dirty="0"/>
            </a:br>
            <a:br>
              <a:rPr lang="cs-CZ" altLang="cs-CZ" dirty="0"/>
            </a:br>
            <a:endParaRPr lang="cs-CZ" altLang="cs-CZ" dirty="0"/>
          </a:p>
        </p:txBody>
      </p:sp>
      <p:grpSp>
        <p:nvGrpSpPr>
          <p:cNvPr id="23555" name="Skupina 4">
            <a:extLst>
              <a:ext uri="{FF2B5EF4-FFF2-40B4-BE49-F238E27FC236}">
                <a16:creationId xmlns:a16="http://schemas.microsoft.com/office/drawing/2014/main" id="{AAAC6156-F470-46AE-8677-7CC830781A56}"/>
              </a:ext>
            </a:extLst>
          </p:cNvPr>
          <p:cNvGrpSpPr>
            <a:grpSpLocks/>
          </p:cNvGrpSpPr>
          <p:nvPr/>
        </p:nvGrpSpPr>
        <p:grpSpPr bwMode="auto">
          <a:xfrm>
            <a:off x="2670175" y="331788"/>
            <a:ext cx="6473825" cy="6526212"/>
            <a:chOff x="4531" y="0"/>
            <a:chExt cx="6899275" cy="6982691"/>
          </a:xfrm>
        </p:grpSpPr>
        <p:sp>
          <p:nvSpPr>
            <p:cNvPr id="6" name="Zaoblený obdélník 5">
              <a:extLst>
                <a:ext uri="{FF2B5EF4-FFF2-40B4-BE49-F238E27FC236}">
                  <a16:creationId xmlns:a16="http://schemas.microsoft.com/office/drawing/2014/main" id="{096D443B-084B-4221-93D9-1C3F36534BAE}"/>
                </a:ext>
              </a:extLst>
            </p:cNvPr>
            <p:cNvSpPr/>
            <p:nvPr/>
          </p:nvSpPr>
          <p:spPr>
            <a:xfrm>
              <a:off x="4531" y="0"/>
              <a:ext cx="6899275" cy="698269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1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4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4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4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4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cs-CZ" sz="1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000" dirty="0"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000" dirty="0"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000" dirty="0"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000" dirty="0"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  <a:p>
              <a:pPr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000" dirty="0"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" name="Zaoblený obdélník 6">
              <a:extLst>
                <a:ext uri="{FF2B5EF4-FFF2-40B4-BE49-F238E27FC236}">
                  <a16:creationId xmlns:a16="http://schemas.microsoft.com/office/drawing/2014/main" id="{F3D02418-AEA4-4506-A366-BD9AA69C6F7B}"/>
                </a:ext>
              </a:extLst>
            </p:cNvPr>
            <p:cNvSpPr/>
            <p:nvPr/>
          </p:nvSpPr>
          <p:spPr>
            <a:xfrm>
              <a:off x="1552554" y="27177"/>
              <a:ext cx="3752475" cy="1460743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20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Nejvyšší stavební úřad</a:t>
              </a:r>
              <a:endParaRPr lang="cs-CZ" sz="2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400" dirty="0">
                  <a:ea typeface="Calibri" panose="020F0502020204030204" pitchFamily="34" charset="0"/>
                  <a:cs typeface="Times New Roman" panose="02020603050405020304" pitchFamily="18" charset="0"/>
                </a:rPr>
                <a:t>2. stupeň pro SSÚ</a:t>
              </a:r>
            </a:p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4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CELOSTÁTNÍ PŮSOBNOST</a:t>
              </a:r>
              <a:endParaRPr lang="cs-CZ" sz="14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Zaoblený obdélník 7">
              <a:extLst>
                <a:ext uri="{FF2B5EF4-FFF2-40B4-BE49-F238E27FC236}">
                  <a16:creationId xmlns:a16="http://schemas.microsoft.com/office/drawing/2014/main" id="{9E3658EF-1030-4C6F-9A9C-31E94A8CD166}"/>
                </a:ext>
              </a:extLst>
            </p:cNvPr>
            <p:cNvSpPr/>
            <p:nvPr/>
          </p:nvSpPr>
          <p:spPr>
            <a:xfrm>
              <a:off x="2104090" y="1418279"/>
              <a:ext cx="2608799" cy="307436"/>
            </a:xfrm>
            <a:prstGeom prst="roundRect">
              <a:avLst>
                <a:gd name="adj" fmla="val 2892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1200" dirty="0">
                  <a:ea typeface="Calibri" panose="020F0502020204030204" pitchFamily="34" charset="0"/>
                  <a:cs typeface="Times New Roman" panose="02020603050405020304" pitchFamily="18" charset="0"/>
                </a:rPr>
                <a:t>Integrované dotčené orgány</a:t>
              </a:r>
            </a:p>
          </p:txBody>
        </p:sp>
        <p:sp>
          <p:nvSpPr>
            <p:cNvPr id="15" name="Zaoblený obdélník 14">
              <a:extLst>
                <a:ext uri="{FF2B5EF4-FFF2-40B4-BE49-F238E27FC236}">
                  <a16:creationId xmlns:a16="http://schemas.microsoft.com/office/drawing/2014/main" id="{C28866B4-B2F0-4565-91CE-27D0F5C5A8D6}"/>
                </a:ext>
              </a:extLst>
            </p:cNvPr>
            <p:cNvSpPr/>
            <p:nvPr/>
          </p:nvSpPr>
          <p:spPr>
            <a:xfrm>
              <a:off x="1559322" y="2022959"/>
              <a:ext cx="3752475" cy="2060328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cs-CZ" sz="20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Specializovaný a odvolací stavební úřad</a:t>
              </a:r>
              <a:endParaRPr lang="cs-CZ" sz="2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indent="-342900" algn="ctr" eaLnBrk="1" hangingPunct="1">
                <a:buFont typeface="+mj-lt"/>
                <a:buAutoNum type="arabicPeriod"/>
                <a:defRPr/>
              </a:pPr>
              <a:r>
                <a:rPr lang="cs-CZ" sz="1400" dirty="0">
                  <a:ea typeface="Calibri" panose="020F0502020204030204" pitchFamily="34" charset="0"/>
                  <a:cs typeface="Times New Roman" panose="02020603050405020304" pitchFamily="18" charset="0"/>
                </a:rPr>
                <a:t>stupeň pro vyhrazené stavby</a:t>
              </a:r>
            </a:p>
            <a:p>
              <a:pPr marL="342900" indent="-342900" algn="ctr" eaLnBrk="1" hangingPunct="1">
                <a:spcAft>
                  <a:spcPts val="600"/>
                </a:spcAft>
                <a:buFont typeface="+mj-lt"/>
                <a:buAutoNum type="arabicPeriod"/>
                <a:defRPr/>
              </a:pPr>
              <a:r>
                <a:rPr lang="cs-CZ" sz="1400" dirty="0">
                  <a:ea typeface="Calibri" panose="020F0502020204030204" pitchFamily="34" charset="0"/>
                  <a:cs typeface="Times New Roman" panose="02020603050405020304" pitchFamily="18" charset="0"/>
                </a:rPr>
                <a:t>stupeň pro KSÚ</a:t>
              </a:r>
            </a:p>
            <a:p>
              <a:pPr marL="457200" algn="ctr" eaLnBrk="1" hangingPunct="1">
                <a:defRPr/>
              </a:pPr>
              <a:r>
                <a:rPr lang="cs-CZ" sz="14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CELOSTÁTNÍ  PŮSOBNOST</a:t>
              </a:r>
              <a:endParaRPr lang="cs-CZ" sz="14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Zaoblený obdélník 12">
              <a:extLst>
                <a:ext uri="{FF2B5EF4-FFF2-40B4-BE49-F238E27FC236}">
                  <a16:creationId xmlns:a16="http://schemas.microsoft.com/office/drawing/2014/main" id="{F2DBD5E0-FB9F-44FE-B4BF-63524F75DBE2}"/>
                </a:ext>
              </a:extLst>
            </p:cNvPr>
            <p:cNvSpPr/>
            <p:nvPr/>
          </p:nvSpPr>
          <p:spPr>
            <a:xfrm>
              <a:off x="1559322" y="4577561"/>
              <a:ext cx="3752475" cy="2048437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cs-CZ" sz="20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Krajský stavební úřad</a:t>
              </a:r>
              <a:endParaRPr lang="cs-CZ" sz="2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 eaLnBrk="1" hangingPunct="1">
                <a:defRPr/>
              </a:pPr>
              <a:r>
                <a:rPr lang="cs-CZ" sz="20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resp. jeho</a:t>
              </a:r>
              <a:endParaRPr lang="cs-CZ" sz="2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 eaLnBrk="1" hangingPunct="1">
                <a:defRPr/>
              </a:pPr>
              <a:r>
                <a:rPr lang="cs-CZ" sz="20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Územní pracoviště KSÚ</a:t>
              </a:r>
              <a:endParaRPr lang="cs-CZ" sz="20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 eaLnBrk="1" hangingPunct="1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cs-CZ" sz="1400" dirty="0">
                  <a:ea typeface="Calibri" panose="020F0502020204030204" pitchFamily="34" charset="0"/>
                  <a:cs typeface="Times New Roman" panose="02020603050405020304" pitchFamily="18" charset="0"/>
                </a:rPr>
                <a:t>1. stupeň pro všechny stavby s výjimkou vyhrazených staveb</a:t>
              </a:r>
            </a:p>
            <a:p>
              <a:pPr marL="90170" algn="ctr" eaLnBrk="1" hangingPunct="1">
                <a:lnSpc>
                  <a:spcPct val="107000"/>
                </a:lnSpc>
                <a:spcAft>
                  <a:spcPts val="600"/>
                </a:spcAft>
                <a:defRPr/>
              </a:pPr>
              <a:r>
                <a:rPr lang="cs-CZ" sz="14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KRAJSKÁ  PŮSOBNOST</a:t>
              </a:r>
              <a:endParaRPr lang="cs-CZ" sz="14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Šipka dolů 10">
              <a:extLst>
                <a:ext uri="{FF2B5EF4-FFF2-40B4-BE49-F238E27FC236}">
                  <a16:creationId xmlns:a16="http://schemas.microsoft.com/office/drawing/2014/main" id="{D2E3B087-7245-45A1-B56C-618E4CFBDF16}"/>
                </a:ext>
              </a:extLst>
            </p:cNvPr>
            <p:cNvSpPr/>
            <p:nvPr/>
          </p:nvSpPr>
          <p:spPr>
            <a:xfrm>
              <a:off x="3325590" y="1725715"/>
              <a:ext cx="206403" cy="314229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2" name="Šipka dolů 11">
              <a:extLst>
                <a:ext uri="{FF2B5EF4-FFF2-40B4-BE49-F238E27FC236}">
                  <a16:creationId xmlns:a16="http://schemas.microsoft.com/office/drawing/2014/main" id="{8DB9B44C-7621-4134-8906-0576F67E82A4}"/>
                </a:ext>
              </a:extLst>
            </p:cNvPr>
            <p:cNvSpPr/>
            <p:nvPr/>
          </p:nvSpPr>
          <p:spPr>
            <a:xfrm>
              <a:off x="3325590" y="4220867"/>
              <a:ext cx="206403" cy="356693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endParaRPr lang="cs-CZ"/>
            </a:p>
          </p:txBody>
        </p:sp>
      </p:grpSp>
      <p:sp>
        <p:nvSpPr>
          <p:cNvPr id="17" name="Zaoblený obdélník 16">
            <a:extLst>
              <a:ext uri="{FF2B5EF4-FFF2-40B4-BE49-F238E27FC236}">
                <a16:creationId xmlns:a16="http://schemas.microsoft.com/office/drawing/2014/main" id="{F1F658BA-08FB-4328-9A67-0F9CD317B000}"/>
              </a:ext>
            </a:extLst>
          </p:cNvPr>
          <p:cNvSpPr/>
          <p:nvPr/>
        </p:nvSpPr>
        <p:spPr>
          <a:xfrm>
            <a:off x="4640263" y="6442075"/>
            <a:ext cx="2447925" cy="287338"/>
          </a:xfrm>
          <a:prstGeom prst="roundRect">
            <a:avLst>
              <a:gd name="adj" fmla="val 2892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07000"/>
              </a:lnSpc>
              <a:spcAft>
                <a:spcPts val="800"/>
              </a:spcAft>
              <a:defRPr/>
            </a:pPr>
            <a:r>
              <a:rPr lang="cs-CZ" sz="1200" dirty="0">
                <a:ea typeface="Calibri" panose="020F0502020204030204" pitchFamily="34" charset="0"/>
                <a:cs typeface="Times New Roman" panose="02020603050405020304" pitchFamily="18" charset="0"/>
              </a:rPr>
              <a:t>Integrované dotčené orgány</a:t>
            </a:r>
          </a:p>
        </p:txBody>
      </p:sp>
      <p:sp>
        <p:nvSpPr>
          <p:cNvPr id="18" name="Zaoblený obdélník 17">
            <a:extLst>
              <a:ext uri="{FF2B5EF4-FFF2-40B4-BE49-F238E27FC236}">
                <a16:creationId xmlns:a16="http://schemas.microsoft.com/office/drawing/2014/main" id="{B174C5A2-DEFA-453E-AC86-CD8C952043D0}"/>
              </a:ext>
            </a:extLst>
          </p:cNvPr>
          <p:cNvSpPr/>
          <p:nvPr/>
        </p:nvSpPr>
        <p:spPr>
          <a:xfrm>
            <a:off x="4683125" y="4027488"/>
            <a:ext cx="2447925" cy="287337"/>
          </a:xfrm>
          <a:prstGeom prst="roundRect">
            <a:avLst>
              <a:gd name="adj" fmla="val 2892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07000"/>
              </a:lnSpc>
              <a:spcAft>
                <a:spcPts val="800"/>
              </a:spcAft>
              <a:defRPr/>
            </a:pPr>
            <a:r>
              <a:rPr lang="cs-CZ" sz="1200" dirty="0">
                <a:ea typeface="Calibri" panose="020F0502020204030204" pitchFamily="34" charset="0"/>
                <a:cs typeface="Times New Roman" panose="02020603050405020304" pitchFamily="18" charset="0"/>
              </a:rPr>
              <a:t>Integrované dotčené orgány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68552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Pořizování v přenesené působnosti (dnešní stav)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Schvalování v samostatné působnosti (dnešní stav)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Vydávání územně plánovací dokumentace formou upraveného opatření obecné povahy (ve věcném záměru byla i varianta obecně závaznou vyhláškou)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Nově bude možné podávat pouze připomínky, podávání námitek nebude umožněno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Bude sjednocen postup pořizování všech územně plánovacích dokumentací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91264" cy="648072"/>
          </a:xfrm>
        </p:spPr>
        <p:txBody>
          <a:bodyPr/>
          <a:lstStyle/>
          <a:p>
            <a:r>
              <a:rPr lang="cs-CZ" dirty="0"/>
              <a:t>Územní plánování</a:t>
            </a:r>
          </a:p>
        </p:txBody>
      </p:sp>
    </p:spTree>
    <p:extLst>
      <p:ext uri="{BB962C8B-B14F-4D97-AF65-F5344CB8AC3E}">
        <p14:creationId xmlns:p14="http://schemas.microsoft.com/office/powerpoint/2010/main" val="4192244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Proces projednávání bude zjednodušen, společné jednání a veřejné projednání bude moci proběhnout v jeden den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Obce budou nadále moci využívat služeb externích pořizovatelů, (dnes „létající pořizovatel“, nově „osoba oprávněná k pořizování“)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Politika územního rozvoje zanikne, na úrovni státu bude pořizován tzv. územní rozvojový plán 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Pořízení územního plánu nadále nebude pro obce povinné 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91264" cy="504056"/>
          </a:xfrm>
        </p:spPr>
        <p:txBody>
          <a:bodyPr/>
          <a:lstStyle/>
          <a:p>
            <a:r>
              <a:rPr lang="cs-CZ" dirty="0"/>
              <a:t>Územní plánování</a:t>
            </a:r>
          </a:p>
        </p:txBody>
      </p:sp>
    </p:spTree>
    <p:extLst>
      <p:ext uri="{BB962C8B-B14F-4D97-AF65-F5344CB8AC3E}">
        <p14:creationId xmlns:p14="http://schemas.microsoft.com/office/powerpoint/2010/main" val="195215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O stavebním záměru bude rozhodnuto pouze jedním správním řízením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Možnost rozhodnout ve zrychleném řízení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Jednodušší dokumentace  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Integrace většiny dotčených orgánů 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Neintegrované dotčené orgány budou až na výjimky  vydávat vyjádření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Pro vydání vyjádření bude platit fikce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Zavedení apelačního principu v odvolacím řízení</a:t>
            </a:r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400" dirty="0"/>
              <a:t>Digitalizace a elektronizace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91264" cy="504056"/>
          </a:xfrm>
        </p:spPr>
        <p:txBody>
          <a:bodyPr/>
          <a:lstStyle/>
          <a:p>
            <a:r>
              <a:rPr lang="cs-CZ" dirty="0"/>
              <a:t>Povolování staveb</a:t>
            </a:r>
          </a:p>
        </p:txBody>
      </p:sp>
    </p:spTree>
    <p:extLst>
      <p:ext uri="{BB962C8B-B14F-4D97-AF65-F5344CB8AC3E}">
        <p14:creationId xmlns:p14="http://schemas.microsoft.com/office/powerpoint/2010/main" val="169078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Černé stavby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1988840"/>
            <a:ext cx="8229600" cy="4464497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cs-CZ" sz="2400" dirty="0"/>
              <a:t>Zpřísnění stávajících podmínek</a:t>
            </a:r>
          </a:p>
          <a:p>
            <a:pPr algn="just"/>
            <a:r>
              <a:rPr lang="cs-CZ" sz="2400" dirty="0"/>
              <a:t>Institut dodatečného povolení stavby zachován, </a:t>
            </a:r>
            <a:br>
              <a:rPr lang="cs-CZ" sz="2400" dirty="0"/>
            </a:br>
            <a:r>
              <a:rPr lang="cs-CZ" sz="2400" dirty="0"/>
              <a:t>ale výrazně omezen a podmíněn:</a:t>
            </a:r>
          </a:p>
          <a:p>
            <a:pPr lvl="1" algn="just"/>
            <a:r>
              <a:rPr lang="cs-CZ" sz="2400" dirty="0"/>
              <a:t>prokázáním dobré víry (prokazuje stavebník)</a:t>
            </a:r>
          </a:p>
          <a:p>
            <a:pPr lvl="1" algn="just"/>
            <a:r>
              <a:rPr lang="cs-CZ" sz="2400" dirty="0"/>
              <a:t>souladem záměru se všemi požadavky příslušných právních předpisů bez nutnosti výjimky</a:t>
            </a:r>
          </a:p>
          <a:p>
            <a:pPr lvl="1" algn="just">
              <a:spcAft>
                <a:spcPts val="600"/>
              </a:spcAft>
            </a:pPr>
            <a:r>
              <a:rPr lang="cs-CZ" sz="2400" dirty="0"/>
              <a:t>uhrazením pokuty</a:t>
            </a:r>
          </a:p>
          <a:p>
            <a:pPr algn="just"/>
            <a:r>
              <a:rPr lang="cs-CZ" sz="2400" dirty="0"/>
              <a:t>Pouze jedno řízení dodatečné povolení x nařízení odstranění stavby</a:t>
            </a:r>
          </a:p>
          <a:p>
            <a:pPr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44813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3429000"/>
            <a:ext cx="8291264" cy="504056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4100181645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MMR_klas</Template>
  <TotalTime>319</TotalTime>
  <Words>488</Words>
  <Application>Microsoft Office PowerPoint</Application>
  <PresentationFormat>Předvádění na obrazovce (4:3)</PresentationFormat>
  <Paragraphs>99</Paragraphs>
  <Slides>9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MMR_klas</vt:lpstr>
      <vt:lpstr>NOVÝ STAVEBNÍ ZÁKON</vt:lpstr>
      <vt:lpstr>Nový stavební zákon - milníky</vt:lpstr>
      <vt:lpstr>Pozměňovací návrhy v PS </vt:lpstr>
      <vt:lpstr>   PN – struktura stavební správy  </vt:lpstr>
      <vt:lpstr>Územní plánování</vt:lpstr>
      <vt:lpstr>Územní plánování</vt:lpstr>
      <vt:lpstr>Povolování staveb</vt:lpstr>
      <vt:lpstr>Černé stavby</vt:lpstr>
      <vt:lpstr>Děkuji za pozornost</vt:lpstr>
    </vt:vector>
  </TitlesOfParts>
  <Company>Ministerstvo pro místní rozvoj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Jelínková Lucie</dc:creator>
  <cp:lastModifiedBy>Pavlová Marcela</cp:lastModifiedBy>
  <cp:revision>54</cp:revision>
  <dcterms:created xsi:type="dcterms:W3CDTF">2020-08-31T07:09:04Z</dcterms:created>
  <dcterms:modified xsi:type="dcterms:W3CDTF">2021-06-29T18:43:11Z</dcterms:modified>
</cp:coreProperties>
</file>