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</p:sldMasterIdLst>
  <p:notesMasterIdLst>
    <p:notesMasterId r:id="rId11"/>
  </p:notesMasterIdLst>
  <p:sldIdLst>
    <p:sldId id="256" r:id="rId2"/>
    <p:sldId id="257" r:id="rId3"/>
    <p:sldId id="258" r:id="rId4"/>
    <p:sldId id="269" r:id="rId5"/>
    <p:sldId id="270" r:id="rId6"/>
    <p:sldId id="262" r:id="rId7"/>
    <p:sldId id="265" r:id="rId8"/>
    <p:sldId id="271" r:id="rId9"/>
    <p:sldId id="264" r:id="rId10"/>
  </p:sldIdLst>
  <p:sldSz cx="9144000" cy="5143500" type="screen16x9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7" y="744538"/>
            <a:ext cx="6616800" cy="372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" name="Google Shape;4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" name="Google Shape;4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" name="Google Shape;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1331640" y="249492"/>
            <a:ext cx="73551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1400"/>
              <a:buFont typeface="Cambria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>
  <p:cSld name="Úvodní snímek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685800" y="1383618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1400"/>
              <a:buFont typeface="Cambria"/>
              <a:buNone/>
              <a:defRPr/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3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1pPr>
            <a:lvl2pPr marR="0" lvl="1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R="0"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R="0"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R="0"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R="0"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R="0"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R="0"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2"/>
          </p:nvPr>
        </p:nvSpPr>
        <p:spPr>
          <a:xfrm>
            <a:off x="1358900" y="3274219"/>
            <a:ext cx="64008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Font typeface="Cambria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3"/>
          </p:nvPr>
        </p:nvSpPr>
        <p:spPr>
          <a:xfrm>
            <a:off x="683568" y="3921900"/>
            <a:ext cx="77769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mbria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4"/>
          </p:nvPr>
        </p:nvSpPr>
        <p:spPr>
          <a:xfrm>
            <a:off x="683568" y="4245936"/>
            <a:ext cx="7776900" cy="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mbria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1331640" y="249492"/>
            <a:ext cx="73551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827584" y="1200150"/>
            <a:ext cx="7859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1331640" y="249492"/>
            <a:ext cx="73551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1400"/>
              <a:buFont typeface="Cambria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899592" y="1200150"/>
            <a:ext cx="3596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5090592" y="1200150"/>
            <a:ext cx="3596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331640" y="249492"/>
            <a:ext cx="73551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1400"/>
              <a:buFont typeface="Cambria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7584" y="1200150"/>
            <a:ext cx="7859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a.kalaskova@tacr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filip.chlebis@tacr.cz" TargetMode="External"/><Relationship Id="rId3" Type="http://schemas.openxmlformats.org/officeDocument/2006/relationships/hyperlink" Target="mailto:ondrej.tusl@tacr.cz" TargetMode="External"/><Relationship Id="rId7" Type="http://schemas.openxmlformats.org/officeDocument/2006/relationships/hyperlink" Target="mailto:petr.kukla@tacr.cz" TargetMode="External"/><Relationship Id="rId2" Type="http://schemas.openxmlformats.org/officeDocument/2006/relationships/hyperlink" Target="mailto:martin.skalnik@tacr.cz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dagmar.kudova@tacr.cz" TargetMode="External"/><Relationship Id="rId5" Type="http://schemas.openxmlformats.org/officeDocument/2006/relationships/hyperlink" Target="mailto:milly.kuzelkova@tacr.cz" TargetMode="External"/><Relationship Id="rId4" Type="http://schemas.openxmlformats.org/officeDocument/2006/relationships/hyperlink" Target="mailto:martina.kalaskova@tacr.cz" TargetMode="External"/><Relationship Id="rId9" Type="http://schemas.openxmlformats.org/officeDocument/2006/relationships/hyperlink" Target="mailto:eva.svirakova@tacr.cz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cr.c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>
            <a:off x="0" y="3714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rPr>
              <a:t>1</a:t>
            </a:fld>
            <a:endParaRPr sz="1200" b="0" i="0" u="none" strike="noStrike" cap="none">
              <a:solidFill>
                <a:srgbClr val="7F7F7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44" name="Google Shape;44;p7" descr="Uvodni_slide_16-9.png"/>
          <p:cNvPicPr preferRelativeResize="0"/>
          <p:nvPr/>
        </p:nvPicPr>
        <p:blipFill rotWithShape="1">
          <a:blip r:embed="rId3">
            <a:alphaModFix/>
          </a:blip>
          <a:srcRect t="19" b="19"/>
          <a:stretch/>
        </p:blipFill>
        <p:spPr>
          <a:xfrm>
            <a:off x="0" y="4918"/>
            <a:ext cx="9144000" cy="514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ctrTitle"/>
          </p:nvPr>
        </p:nvSpPr>
        <p:spPr>
          <a:xfrm>
            <a:off x="685800" y="1383628"/>
            <a:ext cx="7772400" cy="15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5400" lvl="0" indent="0" algn="ctr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F03741"/>
              </a:buClr>
              <a:buSzPts val="3200"/>
              <a:buNone/>
            </a:pPr>
            <a:r>
              <a:rPr lang="cs-CZ" sz="3200" b="1" i="0" u="none" strike="noStrike" cap="none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Projekt Otevřený úřad</a:t>
            </a:r>
            <a:endParaRPr sz="3200" b="1" i="0" u="none" strike="noStrike" cap="none" dirty="0">
              <a:solidFill>
                <a:srgbClr val="F0374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0" name="Google Shape;50;p8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962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ct val="25000"/>
            </a:pPr>
            <a:r>
              <a:rPr lang="cs-CZ" sz="2000" b="1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Martina Kalášková</a:t>
            </a:r>
          </a:p>
          <a:p>
            <a:pPr marL="0" indent="0">
              <a:spcBef>
                <a:spcPts val="0"/>
              </a:spcBef>
              <a:buSzPct val="25000"/>
            </a:pPr>
            <a:r>
              <a:rPr lang="sv-SE" sz="1200" b="1" u="sng" dirty="0">
                <a:latin typeface="Cambria"/>
                <a:ea typeface="Cambria"/>
                <a:cs typeface="Cambria"/>
                <a:sym typeface="Cambria"/>
                <a:hlinkClick r:id="rId3"/>
              </a:rPr>
              <a:t>martina.kalaskova@tacr.cz</a:t>
            </a:r>
            <a:endParaRPr lang="cs-CZ" sz="20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>
              <a:spcBef>
                <a:spcPts val="0"/>
              </a:spcBef>
              <a:buSzPct val="25000"/>
            </a:pPr>
            <a:r>
              <a:rPr lang="cs-CZ" b="1" i="1" dirty="0">
                <a:solidFill>
                  <a:schemeClr val="dk2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  <a:t>Technologická agentura ČR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25000"/>
            </a:pPr>
            <a:r>
              <a:rPr lang="cs-CZ" sz="1200" i="1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/>
                <a:sym typeface="Cambria"/>
              </a:rPr>
              <a:t>Aplikovaný výzkum v oblasti regionální politiky, MMR, 9. 4. 2019</a:t>
            </a:r>
          </a:p>
        </p:txBody>
      </p:sp>
      <p:pic>
        <p:nvPicPr>
          <p:cNvPr id="52" name="Google Shape;5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3547" y="324400"/>
            <a:ext cx="3659075" cy="75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1331640" y="249492"/>
            <a:ext cx="73551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1400"/>
              <a:buFont typeface="Cambria"/>
              <a:buNone/>
            </a:pPr>
            <a:r>
              <a:rPr lang="cs-CZ" sz="2800" b="1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Projekt Otevřený úřad</a:t>
            </a:r>
            <a:endParaRPr sz="2800" b="1" i="0" u="none" strike="noStrike" cap="none" dirty="0">
              <a:solidFill>
                <a:srgbClr val="F0374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827584" y="1200150"/>
            <a:ext cx="7859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970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None/>
            </a:pPr>
            <a:endParaRPr lang="cs-CZ" sz="1100" dirty="0">
              <a:solidFill>
                <a:srgbClr val="FF0000"/>
              </a:solidFill>
            </a:endParaRPr>
          </a:p>
          <a:p>
            <a:pPr marL="13970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None/>
            </a:pPr>
            <a:endParaRPr lang="cs-CZ" sz="1100" dirty="0">
              <a:solidFill>
                <a:srgbClr val="FF0000"/>
              </a:solidFill>
            </a:endParaRPr>
          </a:p>
          <a:p>
            <a:pPr marL="13970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None/>
            </a:pPr>
            <a:endParaRPr lang="cs-CZ" sz="1100" dirty="0"/>
          </a:p>
          <a:p>
            <a:pPr marL="13970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None/>
            </a:pPr>
            <a:endParaRPr lang="cs-CZ" sz="1100" dirty="0"/>
          </a:p>
          <a:p>
            <a:pPr marL="13970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None/>
            </a:pPr>
            <a:endParaRPr lang="cs-CZ" sz="1100" dirty="0"/>
          </a:p>
          <a:p>
            <a:pPr marL="13970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400"/>
              <a:buNone/>
            </a:pPr>
            <a:endParaRPr lang="cs-CZ" sz="1100" dirty="0"/>
          </a:p>
          <a:p>
            <a:pPr marL="139700" lvl="0" indent="0">
              <a:buNone/>
            </a:pPr>
            <a:endParaRPr sz="12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7F7F7F"/>
                </a:solidFill>
                <a:latin typeface="Cambria"/>
                <a:ea typeface="Cambria"/>
                <a:cs typeface="Cambria"/>
                <a:sym typeface="Cambria"/>
              </a:rPr>
              <a:t>3</a:t>
            </a:fld>
            <a:endParaRPr sz="1200" b="0" i="0" u="none" strike="noStrike" cap="none">
              <a:solidFill>
                <a:srgbClr val="7F7F7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" name="TextovéPole 130">
            <a:extLst>
              <a:ext uri="{FF2B5EF4-FFF2-40B4-BE49-F238E27FC236}">
                <a16:creationId xmlns:a16="http://schemas.microsoft.com/office/drawing/2014/main" id="{1093CED9-3211-47B5-A62C-7BDA2C1B1FB5}"/>
              </a:ext>
            </a:extLst>
          </p:cNvPr>
          <p:cNvSpPr txBox="1"/>
          <p:nvPr/>
        </p:nvSpPr>
        <p:spPr>
          <a:xfrm>
            <a:off x="1000601" y="1350562"/>
            <a:ext cx="1750828" cy="33855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</a:rPr>
              <a:t>Cílové skupiny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" name="TextovéPole 130">
            <a:extLst>
              <a:ext uri="{FF2B5EF4-FFF2-40B4-BE49-F238E27FC236}">
                <a16:creationId xmlns:a16="http://schemas.microsoft.com/office/drawing/2014/main" id="{99A97990-761E-4F67-AD43-F2E861406B6D}"/>
              </a:ext>
            </a:extLst>
          </p:cNvPr>
          <p:cNvSpPr txBox="1"/>
          <p:nvPr/>
        </p:nvSpPr>
        <p:spPr>
          <a:xfrm>
            <a:off x="6221915" y="1323558"/>
            <a:ext cx="2121713" cy="33855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</a:rPr>
              <a:t>Termín realizace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7" name="TextovéPole 130">
            <a:extLst>
              <a:ext uri="{FF2B5EF4-FFF2-40B4-BE49-F238E27FC236}">
                <a16:creationId xmlns:a16="http://schemas.microsoft.com/office/drawing/2014/main" id="{B47631A8-6D42-45AF-8FC3-260022F5DE15}"/>
              </a:ext>
            </a:extLst>
          </p:cNvPr>
          <p:cNvSpPr txBox="1"/>
          <p:nvPr/>
        </p:nvSpPr>
        <p:spPr>
          <a:xfrm>
            <a:off x="3166212" y="1341610"/>
            <a:ext cx="2640920" cy="33855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</a:rPr>
              <a:t>Klíčové aktivity projektu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FE49D4E-91F7-4A07-AFBB-C6450541F41E}"/>
              </a:ext>
            </a:extLst>
          </p:cNvPr>
          <p:cNvSpPr txBox="1"/>
          <p:nvPr/>
        </p:nvSpPr>
        <p:spPr>
          <a:xfrm>
            <a:off x="6290114" y="1662112"/>
            <a:ext cx="1985314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200" b="1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Zahájení</a:t>
            </a:r>
          </a:p>
          <a:p>
            <a:pPr marL="228600" lvl="1" indent="-228600">
              <a:spcBef>
                <a:spcPts val="240"/>
              </a:spcBef>
              <a:buClr>
                <a:schemeClr val="dk1"/>
              </a:buClr>
              <a:buSzPts val="1200"/>
              <a:buAutoNum type="arabicPeriod"/>
            </a:pPr>
            <a:r>
              <a:rPr lang="cs-CZ" sz="12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února.2018</a:t>
            </a:r>
          </a:p>
          <a:p>
            <a:pPr marL="228600" lvl="1" indent="-228600">
              <a:spcBef>
                <a:spcPts val="240"/>
              </a:spcBef>
              <a:buClr>
                <a:schemeClr val="dk1"/>
              </a:buClr>
              <a:buSzPts val="1200"/>
              <a:buAutoNum type="arabicPeriod"/>
            </a:pPr>
            <a:endParaRPr lang="cs-CZ" sz="1200" dirty="0">
              <a:solidFill>
                <a:schemeClr val="dk1"/>
              </a:solidFill>
              <a:ea typeface="Cambria"/>
              <a:cs typeface="Cambria"/>
              <a:sym typeface="Cambria"/>
            </a:endParaRPr>
          </a:p>
          <a:p>
            <a:pPr marL="1714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200" b="1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Ukončení:</a:t>
            </a:r>
          </a:p>
          <a:p>
            <a:pPr lvl="1">
              <a:spcBef>
                <a:spcPts val="240"/>
              </a:spcBef>
              <a:buClr>
                <a:schemeClr val="dk1"/>
              </a:buClr>
              <a:buSzPts val="1200"/>
            </a:pPr>
            <a:r>
              <a:rPr lang="cs-CZ" sz="12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31. ledna 2021</a:t>
            </a:r>
          </a:p>
          <a:p>
            <a:pPr marL="342900" indent="-342900">
              <a:buFont typeface="+mj-lt"/>
              <a:buAutoNum type="arabicPeriod"/>
            </a:pPr>
            <a:endParaRPr lang="cs-CZ" sz="1400" i="1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6D92AA7-A502-40F0-B25A-CD4E35308BB9}"/>
              </a:ext>
            </a:extLst>
          </p:cNvPr>
          <p:cNvSpPr txBox="1"/>
          <p:nvPr/>
        </p:nvSpPr>
        <p:spPr>
          <a:xfrm>
            <a:off x="970691" y="1680164"/>
            <a:ext cx="175082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240"/>
              </a:spcBef>
              <a:buClr>
                <a:schemeClr val="dk1"/>
              </a:buClr>
              <a:buSzPts val="1200"/>
            </a:pPr>
            <a:r>
              <a:rPr lang="cs-CZ" sz="1200" b="1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Interní</a:t>
            </a:r>
          </a:p>
          <a:p>
            <a:pPr marL="1714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zaměstnanci TA ČR</a:t>
            </a:r>
          </a:p>
          <a:p>
            <a:pPr lvl="1">
              <a:spcBef>
                <a:spcPts val="240"/>
              </a:spcBef>
              <a:buClr>
                <a:schemeClr val="dk1"/>
              </a:buClr>
              <a:buSzPts val="1200"/>
            </a:pPr>
            <a:r>
              <a:rPr lang="cs-CZ" sz="1200" b="1" dirty="0"/>
              <a:t>Externí</a:t>
            </a:r>
          </a:p>
          <a:p>
            <a:pPr marL="1714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200" dirty="0"/>
              <a:t>ostatní poskytovatelé podpory </a:t>
            </a:r>
            <a:r>
              <a:rPr lang="cs-CZ" sz="1200" dirty="0" err="1"/>
              <a:t>VaVaI</a:t>
            </a:r>
            <a:endParaRPr lang="cs-CZ" sz="1200" dirty="0"/>
          </a:p>
          <a:p>
            <a:pPr marL="1714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200" dirty="0"/>
              <a:t>regionální aktéři na poli </a:t>
            </a:r>
            <a:r>
              <a:rPr lang="cs-CZ" sz="1200" dirty="0" err="1"/>
              <a:t>VaVaI</a:t>
            </a:r>
            <a:endParaRPr lang="cs-CZ" sz="1200" dirty="0"/>
          </a:p>
          <a:p>
            <a:pPr marL="1714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200" dirty="0"/>
              <a:t>uchazeči o podporu a příjemci podpory programů TA ČR/řešitelé podpořených projektů </a:t>
            </a:r>
            <a:r>
              <a:rPr lang="cs-CZ" sz="1200" dirty="0" err="1"/>
              <a:t>VaV</a:t>
            </a:r>
            <a:r>
              <a:rPr lang="cs-CZ" sz="1200" dirty="0"/>
              <a:t> z řad veřejné správy</a:t>
            </a:r>
          </a:p>
          <a:p>
            <a:pPr lvl="1">
              <a:spcBef>
                <a:spcPts val="240"/>
              </a:spcBef>
              <a:buClr>
                <a:schemeClr val="dk1"/>
              </a:buClr>
              <a:buSzPts val="1200"/>
            </a:pPr>
            <a:endParaRPr lang="cs-CZ" dirty="0">
              <a:solidFill>
                <a:schemeClr val="dk1"/>
              </a:solidFill>
              <a:ea typeface="Cambria"/>
              <a:cs typeface="Cambria"/>
              <a:sym typeface="Cambria"/>
            </a:endParaRPr>
          </a:p>
          <a:p>
            <a:pPr marL="342900" indent="-342900">
              <a:buFont typeface="+mj-lt"/>
              <a:buAutoNum type="arabicPeriod"/>
            </a:pPr>
            <a:endParaRPr lang="cs-CZ" sz="1400" i="1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01F5C650-A6A3-4E1D-A619-6FF2EFF4E967}"/>
              </a:ext>
            </a:extLst>
          </p:cNvPr>
          <p:cNvSpPr txBox="1"/>
          <p:nvPr/>
        </p:nvSpPr>
        <p:spPr>
          <a:xfrm>
            <a:off x="3143542" y="1698731"/>
            <a:ext cx="2640920" cy="306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1714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dk1"/>
                </a:solidFill>
              </a:rPr>
              <a:t>Zřízení interního poradenského centra v TA ČR a ověření jeho fungování</a:t>
            </a:r>
            <a:endParaRPr lang="cs-CZ" sz="1200" dirty="0"/>
          </a:p>
          <a:p>
            <a:pPr marL="285750" lvl="0" indent="-1714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dk1"/>
                </a:solidFill>
              </a:rPr>
              <a:t>Zřízení poradenských center TA ČR ve zvolených regionech a ověření jejich fungování</a:t>
            </a:r>
          </a:p>
          <a:p>
            <a:pPr marL="285750" lvl="0" indent="-1714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dk1"/>
                </a:solidFill>
              </a:rPr>
              <a:t>Naplňování komunikační strategie TA ČR v oblasti poradenství a regionální spolupráce</a:t>
            </a:r>
          </a:p>
          <a:p>
            <a:pPr marL="285750" lvl="0" indent="-1714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dk1"/>
                </a:solidFill>
              </a:rPr>
              <a:t>Tvorba vhodných ICT nástrojů v oblasti poradenství a regionální spolupráce</a:t>
            </a:r>
            <a:endParaRPr lang="cs-CZ" sz="1200" dirty="0"/>
          </a:p>
          <a:p>
            <a:pPr marL="342900" indent="-342900">
              <a:buFont typeface="+mj-lt"/>
              <a:buAutoNum type="arabicPeriod"/>
            </a:pPr>
            <a:endParaRPr lang="cs-CZ" sz="1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206A34-22B9-4397-B129-A8E85F7B5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Projekt Otevřený úřad</a:t>
            </a:r>
            <a:endParaRPr lang="cs-CZ" sz="2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97B84AB-6E58-4E75-B6B3-1AEAB62F43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4</a:t>
            </a:fld>
            <a:endParaRPr lang="cs-CZ"/>
          </a:p>
        </p:txBody>
      </p:sp>
      <p:sp>
        <p:nvSpPr>
          <p:cNvPr id="6" name="Google Shape;322;p46">
            <a:extLst>
              <a:ext uri="{FF2B5EF4-FFF2-40B4-BE49-F238E27FC236}">
                <a16:creationId xmlns:a16="http://schemas.microsoft.com/office/drawing/2014/main" id="{D6B173CA-834A-4BEA-8C57-27E3651BDF4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27088" y="1200150"/>
            <a:ext cx="7859712" cy="339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cs-CZ" sz="1800" b="1" dirty="0">
              <a:solidFill>
                <a:schemeClr val="accent6"/>
              </a:solidFill>
              <a:latin typeface="+mn-lt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cs-CZ" sz="1800" b="1" dirty="0">
              <a:solidFill>
                <a:schemeClr val="accent6"/>
              </a:solidFill>
              <a:latin typeface="+mn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" name="Google Shape;323;p46">
            <a:extLst>
              <a:ext uri="{FF2B5EF4-FFF2-40B4-BE49-F238E27FC236}">
                <a16:creationId xmlns:a16="http://schemas.microsoft.com/office/drawing/2014/main" id="{0E9319AB-2226-4299-997A-A5D499A8B88A}"/>
              </a:ext>
            </a:extLst>
          </p:cNvPr>
          <p:cNvSpPr txBox="1"/>
          <p:nvPr/>
        </p:nvSpPr>
        <p:spPr>
          <a:xfrm>
            <a:off x="827088" y="2017893"/>
            <a:ext cx="7414800" cy="8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cs-CZ" sz="1800" b="0" i="0" u="none" strike="noStrike" cap="none" dirty="0">
                <a:solidFill>
                  <a:schemeClr val="tx1"/>
                </a:solidFill>
                <a:latin typeface="+mj-lt"/>
                <a:ea typeface="Century Gothic"/>
                <a:cs typeface="Century Gothic"/>
                <a:sym typeface="Century Gothic"/>
              </a:rPr>
              <a:t>probudit zájem o problematiku </a:t>
            </a:r>
            <a:r>
              <a:rPr lang="cs-CZ" sz="1800" b="0" i="0" u="none" strike="noStrike" cap="none" dirty="0" err="1">
                <a:solidFill>
                  <a:schemeClr val="tx1"/>
                </a:solidFill>
                <a:latin typeface="+mj-lt"/>
                <a:ea typeface="Century Gothic"/>
                <a:cs typeface="Century Gothic"/>
                <a:sym typeface="Century Gothic"/>
              </a:rPr>
              <a:t>VaVaI</a:t>
            </a:r>
            <a:endParaRPr lang="cs-CZ" sz="1800" b="0" i="0" u="none" strike="noStrike" cap="none" dirty="0">
              <a:solidFill>
                <a:schemeClr val="tx1"/>
              </a:solidFill>
              <a:latin typeface="+mj-lt"/>
              <a:ea typeface="Century Gothic"/>
              <a:cs typeface="Century Gothic"/>
              <a:sym typeface="Century Gothic"/>
            </a:endParaRPr>
          </a:p>
          <a:p>
            <a:pPr marL="457200" indent="-342900">
              <a:buClr>
                <a:schemeClr val="dk1"/>
              </a:buClr>
              <a:buSzPts val="1800"/>
              <a:buFont typeface="Century Gothic"/>
              <a:buChar char="●"/>
            </a:pPr>
            <a:r>
              <a:rPr lang="cs-CZ" sz="18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zjednodušit cestu klientům (otevření TA ČR)</a:t>
            </a:r>
          </a:p>
        </p:txBody>
      </p:sp>
      <p:sp>
        <p:nvSpPr>
          <p:cNvPr id="10" name="Google Shape;324;p46">
            <a:extLst>
              <a:ext uri="{FF2B5EF4-FFF2-40B4-BE49-F238E27FC236}">
                <a16:creationId xmlns:a16="http://schemas.microsoft.com/office/drawing/2014/main" id="{D888DF5F-39D1-4370-B312-85098C39F65F}"/>
              </a:ext>
            </a:extLst>
          </p:cNvPr>
          <p:cNvSpPr txBox="1"/>
          <p:nvPr/>
        </p:nvSpPr>
        <p:spPr>
          <a:xfrm>
            <a:off x="222576" y="2839293"/>
            <a:ext cx="1736651" cy="54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1800" b="1" i="0" u="none" strike="noStrike" cap="none" dirty="0">
                <a:solidFill>
                  <a:schemeClr val="accent6"/>
                </a:solidFill>
                <a:latin typeface="+mn-lt"/>
                <a:ea typeface="Century Gothic"/>
                <a:cs typeface="Century Gothic"/>
                <a:sym typeface="Century Gothic"/>
              </a:rPr>
              <a:t>Výstupy</a:t>
            </a:r>
            <a:endParaRPr sz="1800" b="1" i="0" u="none" strike="noStrike" cap="none" dirty="0">
              <a:solidFill>
                <a:srgbClr val="000000"/>
              </a:solidFill>
              <a:latin typeface="+mn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" name="Google Shape;325;p46">
            <a:extLst>
              <a:ext uri="{FF2B5EF4-FFF2-40B4-BE49-F238E27FC236}">
                <a16:creationId xmlns:a16="http://schemas.microsoft.com/office/drawing/2014/main" id="{61517E8E-3CBB-43B9-AEEF-B07AC482524A}"/>
              </a:ext>
            </a:extLst>
          </p:cNvPr>
          <p:cNvSpPr txBox="1"/>
          <p:nvPr/>
        </p:nvSpPr>
        <p:spPr>
          <a:xfrm>
            <a:off x="827088" y="3226410"/>
            <a:ext cx="7255200" cy="13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</a:pPr>
            <a:r>
              <a:rPr lang="cs-CZ" sz="1800" b="1" i="0" u="none" strike="noStrike" cap="none" dirty="0">
                <a:solidFill>
                  <a:schemeClr val="dk1"/>
                </a:solidFill>
                <a:latin typeface="+mn-lt"/>
                <a:ea typeface="Century Gothic"/>
                <a:cs typeface="Century Gothic"/>
                <a:sym typeface="Century Gothic"/>
              </a:rPr>
              <a:t>systém regionální spolupráce</a:t>
            </a:r>
            <a:endParaRPr sz="1800" b="1" i="0" u="none" strike="noStrike" cap="none" dirty="0">
              <a:solidFill>
                <a:srgbClr val="000000"/>
              </a:solidFill>
              <a:latin typeface="+mn-lt"/>
              <a:ea typeface="Century Gothic"/>
              <a:cs typeface="Century Gothic"/>
              <a:sym typeface="Century Gothic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</a:pPr>
            <a:r>
              <a:rPr lang="cs-CZ" sz="1800" b="1" i="0" u="none" strike="noStrike" cap="none" dirty="0">
                <a:solidFill>
                  <a:srgbClr val="000000"/>
                </a:solidFill>
                <a:latin typeface="+mn-lt"/>
                <a:ea typeface="Century Gothic"/>
                <a:cs typeface="Century Gothic"/>
                <a:sym typeface="Century Gothic"/>
              </a:rPr>
              <a:t>poradenská centra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+mn-lt"/>
                <a:ea typeface="Century Gothic"/>
                <a:cs typeface="Century Gothic"/>
                <a:sym typeface="Century Gothic"/>
              </a:rPr>
              <a:t> (interní a regionální)</a:t>
            </a:r>
            <a:endParaRPr sz="1800" b="0" i="0" u="none" strike="noStrike" cap="none" dirty="0">
              <a:solidFill>
                <a:srgbClr val="000000"/>
              </a:solidFill>
              <a:latin typeface="+mn-lt"/>
              <a:ea typeface="Century Gothic"/>
              <a:cs typeface="Century Gothic"/>
              <a:sym typeface="Century Gothic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</a:pPr>
            <a:r>
              <a:rPr lang="cs-CZ" sz="1800" b="0" i="0" u="none" strike="noStrike" cap="none" dirty="0">
                <a:solidFill>
                  <a:srgbClr val="000000"/>
                </a:solidFill>
                <a:latin typeface="+mn-lt"/>
                <a:ea typeface="Century Gothic"/>
                <a:cs typeface="Century Gothic"/>
                <a:sym typeface="Century Gothic"/>
              </a:rPr>
              <a:t>propagační materiály pro žadatele/příjemce podpory</a:t>
            </a:r>
            <a:endParaRPr sz="1800" b="0" i="0" u="none" strike="noStrike" cap="none" dirty="0">
              <a:solidFill>
                <a:srgbClr val="000000"/>
              </a:solidFill>
              <a:latin typeface="+mn-lt"/>
              <a:ea typeface="Century Gothic"/>
              <a:cs typeface="Century Gothic"/>
              <a:sym typeface="Century Gothic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entury Gothic"/>
              <a:buChar char="●"/>
            </a:pPr>
            <a:r>
              <a:rPr lang="cs-CZ" sz="1800" b="0" i="0" u="none" strike="noStrike" cap="none" dirty="0">
                <a:solidFill>
                  <a:srgbClr val="000000"/>
                </a:solidFill>
                <a:latin typeface="+mn-lt"/>
                <a:ea typeface="Century Gothic"/>
                <a:cs typeface="Century Gothic"/>
                <a:sym typeface="Century Gothic"/>
              </a:rPr>
              <a:t>ICT nástroje s cílem umět rychleji využívat a sdílet data</a:t>
            </a:r>
            <a:endParaRPr sz="1800" b="0" i="0" u="none" strike="noStrike" cap="none" dirty="0">
              <a:solidFill>
                <a:srgbClr val="000000"/>
              </a:solidFill>
              <a:latin typeface="+mn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Google Shape;324;p46">
            <a:extLst>
              <a:ext uri="{FF2B5EF4-FFF2-40B4-BE49-F238E27FC236}">
                <a16:creationId xmlns:a16="http://schemas.microsoft.com/office/drawing/2014/main" id="{7EAC5FCB-DE1F-4B28-BAC0-27BAEF2D0590}"/>
              </a:ext>
            </a:extLst>
          </p:cNvPr>
          <p:cNvSpPr txBox="1"/>
          <p:nvPr/>
        </p:nvSpPr>
        <p:spPr>
          <a:xfrm>
            <a:off x="623777" y="1630776"/>
            <a:ext cx="763292" cy="54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1800" b="1" i="0" u="none" strike="noStrike" cap="none" dirty="0">
                <a:solidFill>
                  <a:schemeClr val="accent6"/>
                </a:solidFill>
                <a:latin typeface="+mn-lt"/>
                <a:ea typeface="Century Gothic"/>
                <a:cs typeface="Century Gothic"/>
                <a:sym typeface="Century Gothic"/>
              </a:rPr>
              <a:t>Cíl</a:t>
            </a:r>
            <a:endParaRPr sz="1800" b="1" i="0" u="none" strike="noStrike" cap="none" dirty="0">
              <a:solidFill>
                <a:srgbClr val="000000"/>
              </a:solidFill>
              <a:latin typeface="+mn-lt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5913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A05F2-86DD-4A1A-B928-DE31DB32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Aktivity a nabídka služeb</a:t>
            </a:r>
            <a:endParaRPr lang="cs-CZ" sz="28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DE3BEDA-CA98-4CE3-A3CA-8DCB91F9D0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5</a:t>
            </a:fld>
            <a:endParaRPr lang="cs-CZ"/>
          </a:p>
        </p:txBody>
      </p:sp>
      <p:sp>
        <p:nvSpPr>
          <p:cNvPr id="5" name="Google Shape;327;p46">
            <a:extLst>
              <a:ext uri="{FF2B5EF4-FFF2-40B4-BE49-F238E27FC236}">
                <a16:creationId xmlns:a16="http://schemas.microsoft.com/office/drawing/2014/main" id="{3B0400C8-3781-4B2D-B52C-2726F3B642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27088" y="1200150"/>
            <a:ext cx="7859712" cy="3567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efektivní poradenství, možnost konzultace projektových záměrů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šíření informací, zaměření na </a:t>
            </a:r>
            <a:r>
              <a:rPr lang="cs-CZ" sz="1600" dirty="0" err="1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prvožadatele</a:t>
            </a:r>
            <a:r>
              <a:rPr lang="cs-CZ" sz="1600" dirty="0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 a zvyšování povědomí o nabídce programů TA ČR pro financování projektů </a:t>
            </a:r>
            <a:r>
              <a:rPr lang="cs-CZ" sz="1600" dirty="0" err="1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VaVaI</a:t>
            </a:r>
            <a:endParaRPr lang="cs-CZ" sz="1600" dirty="0">
              <a:solidFill>
                <a:schemeClr val="dk1"/>
              </a:solidFill>
              <a:latin typeface="+mj-lt"/>
              <a:ea typeface="Century Gothic"/>
              <a:cs typeface="Century Gothic"/>
              <a:sym typeface="Century Gothic"/>
            </a:endParaRP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aktivity v rámci Týmu Česko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propojování výzkumných organizací s podniky, pomoc s hledáním partnerů v rámci mezinárodní spolupráce a mezinárodních programů TA ČR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latin typeface="+mj-lt"/>
              </a:rPr>
              <a:t>propojování inovačních infrastruktur (výzkumné organizace, právnické osoby, instituce veřejné správy, např. krajské úřady)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latin typeface="+mj-lt"/>
              </a:rPr>
              <a:t>navázání spolupráce s akademickou sférou napříč regiony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prezentace služeb TA ČR v rámci regionálních technologických a inovačních platforem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solidFill>
                  <a:schemeClr val="dk1"/>
                </a:solidFill>
                <a:latin typeface="+mj-lt"/>
                <a:ea typeface="Century Gothic"/>
                <a:cs typeface="Century Gothic"/>
                <a:sym typeface="Century Gothic"/>
              </a:rPr>
              <a:t>realizace vlastních komunikačních platforem (např. regionální kulaté stoly)</a:t>
            </a:r>
          </a:p>
          <a:p>
            <a:pPr marL="400050" indent="-285750">
              <a:spcBef>
                <a:spcPts val="0"/>
              </a:spcBef>
              <a:buSzPts val="1800"/>
            </a:pPr>
            <a:r>
              <a:rPr lang="cs-CZ" sz="1600" dirty="0">
                <a:latin typeface="+mj-lt"/>
              </a:rPr>
              <a:t>sběr a zpracování dat z regionů, zpracování podnětů, mapování a zkvalitňování krajských inovačních ekosystémů</a:t>
            </a: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cs-CZ" sz="1800" b="1" i="0" u="none" strike="noStrike" cap="none" dirty="0">
              <a:solidFill>
                <a:schemeClr val="dk1"/>
              </a:solidFill>
              <a:latin typeface="+mj-lt"/>
              <a:ea typeface="Century Gothic"/>
              <a:cs typeface="Century Gothic"/>
              <a:sym typeface="Century Gothic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●"/>
            </a:pPr>
            <a:endParaRPr sz="1800" b="0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6542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1304850" y="249500"/>
            <a:ext cx="7381800" cy="572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s-CZ" sz="2800" b="1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Regionální kontaktní místa</a:t>
            </a:r>
            <a:endParaRPr sz="2800" b="1" dirty="0">
              <a:solidFill>
                <a:srgbClr val="F0374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827584" y="1200150"/>
            <a:ext cx="78591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</a:pPr>
            <a:r>
              <a:rPr lang="cs-CZ" sz="1600" dirty="0">
                <a:solidFill>
                  <a:schemeClr val="dk1"/>
                </a:solidFill>
              </a:rPr>
              <a:t>Regionální kontaktní místa napříč ČR</a:t>
            </a:r>
            <a:endParaRPr sz="1600" dirty="0">
              <a:solidFill>
                <a:schemeClr val="dk1"/>
              </a:solidFill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1097" y="1685756"/>
            <a:ext cx="3974653" cy="272532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05B9F53F-C76E-4039-A1DC-473BB69E36EE}"/>
              </a:ext>
            </a:extLst>
          </p:cNvPr>
          <p:cNvSpPr txBox="1"/>
          <p:nvPr/>
        </p:nvSpPr>
        <p:spPr>
          <a:xfrm>
            <a:off x="4862623" y="1829010"/>
            <a:ext cx="38240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171450" algn="just">
              <a:buSzPts val="1800"/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dk1"/>
                </a:solidFill>
              </a:rPr>
              <a:t>Ve spolupráci s partnerem projektu Agenturou pro podporu podnikání a investic </a:t>
            </a:r>
            <a:r>
              <a:rPr lang="cs-CZ" dirty="0" err="1">
                <a:solidFill>
                  <a:schemeClr val="dk1"/>
                </a:solidFill>
              </a:rPr>
              <a:t>Czechinvest</a:t>
            </a:r>
            <a:endParaRPr lang="cs-CZ" dirty="0">
              <a:solidFill>
                <a:schemeClr val="dk1"/>
              </a:solidFill>
            </a:endParaRPr>
          </a:p>
          <a:p>
            <a:pPr marL="285750" lvl="0" indent="-171450" algn="just">
              <a:buSzPts val="1800"/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dk1"/>
                </a:solidFill>
              </a:rPr>
              <a:t>sestaven tým regionálních koordinačních pracovníků</a:t>
            </a:r>
          </a:p>
          <a:p>
            <a:pPr marL="285750" lvl="0" indent="-171450" algn="just">
              <a:buSzPts val="1800"/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dk1"/>
                </a:solidFill>
              </a:rPr>
              <a:t>ověřováno fungování regionálních kontaktních míst a budovány kapacity poradenských center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974850-BA25-43E8-99FB-703E05C18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Regionální kontaktní místa</a:t>
            </a:r>
            <a:endParaRPr lang="cs-CZ" sz="2800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05FE2B26-5AB9-470F-8752-404D2926FA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cs-CZ" dirty="0"/>
          </a:p>
          <a:p>
            <a:r>
              <a:rPr lang="cs-CZ" dirty="0"/>
              <a:t>Liberec – Martin Skalník (</a:t>
            </a:r>
            <a:r>
              <a:rPr lang="cs-CZ" dirty="0">
                <a:hlinkClick r:id="rId2"/>
              </a:rPr>
              <a:t>martin.skalnik@tacr.cz</a:t>
            </a:r>
            <a:r>
              <a:rPr lang="cs-CZ" dirty="0"/>
              <a:t>)</a:t>
            </a:r>
          </a:p>
          <a:p>
            <a:r>
              <a:rPr lang="cs-CZ" dirty="0"/>
              <a:t>Pardubice – Ondřej </a:t>
            </a:r>
            <a:r>
              <a:rPr lang="cs-CZ" dirty="0" err="1"/>
              <a:t>Tušl</a:t>
            </a:r>
            <a:r>
              <a:rPr lang="cs-CZ"/>
              <a:t> (</a:t>
            </a:r>
            <a:r>
              <a:rPr lang="cs-CZ">
                <a:hlinkClick r:id="rId3"/>
              </a:rPr>
              <a:t>ondrej.tusl@</a:t>
            </a:r>
            <a:r>
              <a:rPr lang="cs-CZ" dirty="0">
                <a:hlinkClick r:id="rId3"/>
              </a:rPr>
              <a:t>tacr</a:t>
            </a:r>
            <a:r>
              <a:rPr lang="cs-CZ">
                <a:hlinkClick r:id="rId3"/>
              </a:rPr>
              <a:t>.cz</a:t>
            </a:r>
            <a:r>
              <a:rPr lang="cs-CZ"/>
              <a:t>)</a:t>
            </a:r>
            <a:endParaRPr lang="cs-CZ" dirty="0"/>
          </a:p>
          <a:p>
            <a:r>
              <a:rPr lang="cs-CZ" dirty="0"/>
              <a:t>Praha a Střední Čechy – Martina Kalášková (</a:t>
            </a:r>
            <a:r>
              <a:rPr lang="cs-CZ" dirty="0">
                <a:hlinkClick r:id="rId4"/>
              </a:rPr>
              <a:t>martina.kalaskova@tacr.cz</a:t>
            </a:r>
            <a:r>
              <a:rPr lang="cs-CZ" dirty="0"/>
              <a:t>)</a:t>
            </a:r>
          </a:p>
          <a:p>
            <a:r>
              <a:rPr lang="cs-CZ" dirty="0"/>
              <a:t>Ústí nad Labem a Karlovy Vary – </a:t>
            </a:r>
            <a:r>
              <a:rPr lang="cs-CZ" dirty="0" err="1"/>
              <a:t>Milly</a:t>
            </a:r>
            <a:r>
              <a:rPr lang="cs-CZ" dirty="0"/>
              <a:t> Kuželková (</a:t>
            </a:r>
            <a:r>
              <a:rPr lang="cs-CZ" dirty="0">
                <a:hlinkClick r:id="rId5"/>
              </a:rPr>
              <a:t>milly.kuzelkova@tacr.cz</a:t>
            </a:r>
            <a:r>
              <a:rPr lang="cs-CZ" dirty="0"/>
              <a:t>)</a:t>
            </a:r>
          </a:p>
          <a:p>
            <a:r>
              <a:rPr lang="cs-CZ" dirty="0"/>
              <a:t>Brno – Dagmar Kudová (</a:t>
            </a:r>
            <a:r>
              <a:rPr lang="cs-CZ" dirty="0">
                <a:hlinkClick r:id="rId6"/>
              </a:rPr>
              <a:t>dagmar.kudova@tacr.cz</a:t>
            </a:r>
            <a:r>
              <a:rPr lang="cs-CZ" dirty="0"/>
              <a:t>)</a:t>
            </a:r>
          </a:p>
          <a:p>
            <a:r>
              <a:rPr lang="cs-CZ" dirty="0"/>
              <a:t>Jihlava – Petr Kukla (</a:t>
            </a:r>
            <a:r>
              <a:rPr lang="cs-CZ" dirty="0">
                <a:hlinkClick r:id="rId7"/>
              </a:rPr>
              <a:t>petr.kukla@tacr.cz</a:t>
            </a:r>
            <a:r>
              <a:rPr lang="cs-CZ" dirty="0"/>
              <a:t>)</a:t>
            </a:r>
          </a:p>
          <a:p>
            <a:r>
              <a:rPr lang="cs-CZ" dirty="0"/>
              <a:t>Ostrava – Filip </a:t>
            </a:r>
            <a:r>
              <a:rPr lang="cs-CZ" dirty="0" err="1"/>
              <a:t>Chlebiš</a:t>
            </a:r>
            <a:r>
              <a:rPr lang="cs-CZ" dirty="0"/>
              <a:t> (</a:t>
            </a:r>
            <a:r>
              <a:rPr lang="cs-CZ" dirty="0">
                <a:hlinkClick r:id="rId8"/>
              </a:rPr>
              <a:t>filip.chlebis@tacr.cz</a:t>
            </a:r>
            <a:r>
              <a:rPr lang="cs-CZ" dirty="0"/>
              <a:t>)</a:t>
            </a:r>
          </a:p>
          <a:p>
            <a:r>
              <a:rPr lang="cs-CZ" dirty="0"/>
              <a:t>Zlín a Olomouc – Eva </a:t>
            </a:r>
            <a:r>
              <a:rPr lang="cs-CZ" dirty="0" err="1"/>
              <a:t>Šviráková</a:t>
            </a:r>
            <a:r>
              <a:rPr lang="cs-CZ" dirty="0"/>
              <a:t> (</a:t>
            </a:r>
            <a:r>
              <a:rPr lang="cs-CZ" dirty="0">
                <a:hlinkClick r:id="rId9"/>
              </a:rPr>
              <a:t>eva.svirakova@tacr.cz</a:t>
            </a:r>
            <a:r>
              <a:rPr lang="cs-CZ" dirty="0"/>
              <a:t>)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B72CB61-03C9-4CB3-8031-3C63FE30FD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5964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C4DEA5-AD0F-4C98-A5BB-F930E0EFA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TA ČR </a:t>
            </a:r>
            <a:r>
              <a:rPr lang="cs-CZ" sz="2800" b="1" dirty="0" err="1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Starfos</a:t>
            </a:r>
            <a:endParaRPr lang="cs-CZ" sz="2800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5E255907-BA82-49C1-8991-04FBDF533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9592" y="1200150"/>
            <a:ext cx="3296724" cy="2181003"/>
          </a:xfrm>
        </p:spPr>
        <p:txBody>
          <a:bodyPr/>
          <a:lstStyle/>
          <a:p>
            <a:pPr marL="139700" indent="0" algn="just">
              <a:buNone/>
            </a:pPr>
            <a:r>
              <a:rPr lang="cs-CZ" dirty="0"/>
              <a:t>TA ČR </a:t>
            </a:r>
            <a:r>
              <a:rPr lang="cs-CZ" dirty="0" err="1"/>
              <a:t>Starfos</a:t>
            </a:r>
            <a:r>
              <a:rPr lang="cs-CZ" dirty="0"/>
              <a:t> je fulltextový vyhledávač projektů a výsledků z oblasti výzkumu, experimentálního vývoje a inovací, které byly podpořeny z veřejných prostředků České republiky. Zdrojem dat pro TA ČR </a:t>
            </a:r>
            <a:r>
              <a:rPr lang="cs-CZ" dirty="0" err="1"/>
              <a:t>Starfos</a:t>
            </a:r>
            <a:r>
              <a:rPr lang="cs-CZ" dirty="0"/>
              <a:t> je Informační systém </a:t>
            </a:r>
            <a:r>
              <a:rPr lang="cs-CZ" dirty="0" err="1"/>
              <a:t>VaVaI</a:t>
            </a:r>
            <a:r>
              <a:rPr lang="cs-CZ" dirty="0"/>
              <a:t> provozovaný Úřadem vlády ČR</a:t>
            </a:r>
          </a:p>
          <a:p>
            <a:pPr marL="139700" indent="0">
              <a:buNone/>
            </a:pPr>
            <a:endParaRPr lang="cs-CZ" dirty="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6B02CD7F-386B-4A61-8F52-DB04F77F414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5090592" y="1200150"/>
            <a:ext cx="3596100" cy="1628110"/>
          </a:xfrm>
        </p:spPr>
        <p:txBody>
          <a:bodyPr/>
          <a:lstStyle/>
          <a:p>
            <a:pPr marL="139700" indent="0" algn="just">
              <a:buNone/>
            </a:pPr>
            <a:r>
              <a:rPr lang="cs-CZ" dirty="0"/>
              <a:t>TA ČR </a:t>
            </a:r>
            <a:r>
              <a:rPr lang="cs-CZ" dirty="0" err="1"/>
              <a:t>Starfos</a:t>
            </a:r>
            <a:r>
              <a:rPr lang="cs-CZ" dirty="0"/>
              <a:t> nabízí svým uživatelům kvalitní fulltextové vyhledávání v českém i anglickém jazyce spolu s pokročilým systémem analytických filtrů. Ke všem projektům a výsledkům jsou k dispozici jejich detailní informace.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84423B0-DCAB-4B19-94E5-806ABC18C6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8</a:t>
            </a:fld>
            <a:endParaRPr lang="cs-CZ"/>
          </a:p>
        </p:txBody>
      </p:sp>
      <p:sp>
        <p:nvSpPr>
          <p:cNvPr id="6" name="Zástupný symbol pro text 3">
            <a:extLst>
              <a:ext uri="{FF2B5EF4-FFF2-40B4-BE49-F238E27FC236}">
                <a16:creationId xmlns:a16="http://schemas.microsoft.com/office/drawing/2014/main" id="{F7750A6B-4BA7-42D7-ACAD-085F79BC3C31}"/>
              </a:ext>
            </a:extLst>
          </p:cNvPr>
          <p:cNvSpPr txBox="1">
            <a:spLocks/>
          </p:cNvSpPr>
          <p:nvPr/>
        </p:nvSpPr>
        <p:spPr>
          <a:xfrm>
            <a:off x="2463209" y="3760751"/>
            <a:ext cx="3466214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>
              <a:spcBef>
                <a:spcPts val="0"/>
              </a:spcBef>
              <a:buClr>
                <a:srgbClr val="F03741"/>
              </a:buClr>
              <a:buNone/>
            </a:pPr>
            <a:r>
              <a:rPr lang="cs-CZ" sz="2000" b="1" u="sng" dirty="0">
                <a:solidFill>
                  <a:schemeClr val="accent6"/>
                </a:solidFill>
                <a:latin typeface="Cambria"/>
                <a:ea typeface="Cambria"/>
                <a:cs typeface="Cambria"/>
                <a:sym typeface="Cambria"/>
              </a:rPr>
              <a:t>starfos.tacr.cz</a:t>
            </a:r>
          </a:p>
        </p:txBody>
      </p:sp>
    </p:spTree>
    <p:extLst>
      <p:ext uri="{BB962C8B-B14F-4D97-AF65-F5344CB8AC3E}">
        <p14:creationId xmlns:p14="http://schemas.microsoft.com/office/powerpoint/2010/main" val="96542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0" y="3057804"/>
            <a:ext cx="9144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1400"/>
              <a:buFont typeface="Arial"/>
              <a:buNone/>
            </a:pPr>
            <a:r>
              <a:rPr lang="cs-CZ" sz="2800" b="1" i="0" u="sng" strike="noStrike" cap="none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www.tacr.cz</a:t>
            </a:r>
            <a:endParaRPr sz="2800" b="1" u="sng" dirty="0">
              <a:solidFill>
                <a:srgbClr val="F0374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0" y="2139702"/>
            <a:ext cx="9144000" cy="1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3200"/>
              <a:buFont typeface="Arial"/>
              <a:buNone/>
            </a:pPr>
            <a:r>
              <a:rPr lang="cs-CZ" sz="3200" b="1" i="0" u="none" strike="noStrike" cap="none" dirty="0">
                <a:solidFill>
                  <a:srgbClr val="F03741"/>
                </a:solidFill>
                <a:latin typeface="Cambria"/>
                <a:ea typeface="Cambria"/>
                <a:cs typeface="Cambria"/>
                <a:sym typeface="Cambria"/>
              </a:rPr>
              <a:t>Děkuji za pozornost</a:t>
            </a:r>
            <a:endParaRPr sz="3200" b="0" i="0" u="none" strike="noStrike" cap="none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zentace TA ČR_šablona_01">
  <a:themeElements>
    <a:clrScheme name="Tačr šedé">
      <a:dk1>
        <a:srgbClr val="000000"/>
      </a:dk1>
      <a:lt1>
        <a:srgbClr val="FFFFFF"/>
      </a:lt1>
      <a:dk2>
        <a:srgbClr val="7F7F7F"/>
      </a:dk2>
      <a:lt2>
        <a:srgbClr val="F2F2F2"/>
      </a:lt2>
      <a:accent1>
        <a:srgbClr val="000000"/>
      </a:accent1>
      <a:accent2>
        <a:srgbClr val="3F3F3F"/>
      </a:accent2>
      <a:accent3>
        <a:srgbClr val="7F7F7F"/>
      </a:accent3>
      <a:accent4>
        <a:srgbClr val="BFBFBF"/>
      </a:accent4>
      <a:accent5>
        <a:srgbClr val="FFFFFF"/>
      </a:accent5>
      <a:accent6>
        <a:srgbClr val="F03741"/>
      </a:accent6>
      <a:hlink>
        <a:srgbClr val="7F7F7F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535</Words>
  <Application>Microsoft Office PowerPoint</Application>
  <PresentationFormat>Předvádění na obrazovce (16:9)</PresentationFormat>
  <Paragraphs>75</Paragraphs>
  <Slides>9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Century Gothic</vt:lpstr>
      <vt:lpstr>Prezentace TA ČR_šablona_01</vt:lpstr>
      <vt:lpstr>Prezentace aplikace PowerPoint</vt:lpstr>
      <vt:lpstr>Projekt Otevřený úřad</vt:lpstr>
      <vt:lpstr>Projekt Otevřený úřad</vt:lpstr>
      <vt:lpstr>Projekt Otevřený úřad</vt:lpstr>
      <vt:lpstr>Aktivity a nabídka služeb</vt:lpstr>
      <vt:lpstr>Regionální kontaktní místa</vt:lpstr>
      <vt:lpstr>Regionální kontaktní místa</vt:lpstr>
      <vt:lpstr>TA ČR Starfos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Martina Kalášková</dc:creator>
  <cp:lastModifiedBy>Martina Kalášková</cp:lastModifiedBy>
  <cp:revision>14</cp:revision>
  <dcterms:modified xsi:type="dcterms:W3CDTF">2019-03-24T21:15:56Z</dcterms:modified>
</cp:coreProperties>
</file>