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311" r:id="rId4"/>
    <p:sldId id="257" r:id="rId5"/>
    <p:sldId id="312" r:id="rId6"/>
    <p:sldId id="266" r:id="rId7"/>
    <p:sldId id="313" r:id="rId8"/>
    <p:sldId id="314" r:id="rId9"/>
    <p:sldId id="260" r:id="rId10"/>
    <p:sldId id="261" r:id="rId11"/>
    <p:sldId id="265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316" r:id="rId22"/>
    <p:sldId id="317" r:id="rId23"/>
    <p:sldId id="258" r:id="rId24"/>
    <p:sldId id="259" r:id="rId25"/>
    <p:sldId id="318" r:id="rId26"/>
    <p:sldId id="262" r:id="rId27"/>
    <p:sldId id="319" r:id="rId28"/>
    <p:sldId id="263" r:id="rId29"/>
    <p:sldId id="320" r:id="rId30"/>
    <p:sldId id="321" r:id="rId31"/>
    <p:sldId id="267" r:id="rId32"/>
    <p:sldId id="309" r:id="rId3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I:\!!!%20Aktu&#225;ln&#237;\0_TA&#268;R\0_TA%20&#268;R%20babeta\data\ORP\typologie_OR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TYPOLOGIE ORP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2128704284045519E-2"/>
          <c:y val="4.3454138702460836E-2"/>
          <c:w val="0.95747250275034268"/>
          <c:h val="0.94132637075718029"/>
        </c:manualLayout>
      </c:layout>
      <c:scatterChart>
        <c:scatterStyle val="lineMarker"/>
        <c:varyColors val="0"/>
        <c:ser>
          <c:idx val="0"/>
          <c:order val="0"/>
          <c:tx>
            <c:strRef>
              <c:f>'data graf'!$D$1</c:f>
              <c:strCache>
                <c:ptCount val="1"/>
                <c:pt idx="0">
                  <c:v>FAC1_2_OPAK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xVal>
            <c:numRef>
              <c:f>'data graf'!$C$2:$C$207</c:f>
              <c:numCache>
                <c:formatCode>0.00000</c:formatCode>
                <c:ptCount val="206"/>
                <c:pt idx="0">
                  <c:v>7.1631749999999998</c:v>
                </c:pt>
                <c:pt idx="1">
                  <c:v>0.52979200000000004</c:v>
                </c:pt>
                <c:pt idx="2">
                  <c:v>0.64946800000000005</c:v>
                </c:pt>
                <c:pt idx="3">
                  <c:v>1.7698560000000001</c:v>
                </c:pt>
                <c:pt idx="4">
                  <c:v>-0.31278699999999998</c:v>
                </c:pt>
                <c:pt idx="5">
                  <c:v>2.1252849999999999</c:v>
                </c:pt>
                <c:pt idx="6">
                  <c:v>0.77898999999999996</c:v>
                </c:pt>
                <c:pt idx="7">
                  <c:v>1.2137309999999999</c:v>
                </c:pt>
                <c:pt idx="8">
                  <c:v>-0.30398500000000001</c:v>
                </c:pt>
                <c:pt idx="9">
                  <c:v>1.3406640000000001</c:v>
                </c:pt>
                <c:pt idx="10">
                  <c:v>-0.20749699999999999</c:v>
                </c:pt>
                <c:pt idx="11">
                  <c:v>1.0427709999999999</c:v>
                </c:pt>
                <c:pt idx="12">
                  <c:v>-0.91451000000000005</c:v>
                </c:pt>
                <c:pt idx="13">
                  <c:v>0.65032900000000005</c:v>
                </c:pt>
                <c:pt idx="14">
                  <c:v>1.4439E-2</c:v>
                </c:pt>
                <c:pt idx="15">
                  <c:v>-1.3642650000000001</c:v>
                </c:pt>
                <c:pt idx="16">
                  <c:v>-0.53519399999999995</c:v>
                </c:pt>
                <c:pt idx="17">
                  <c:v>0.55304500000000001</c:v>
                </c:pt>
                <c:pt idx="18">
                  <c:v>-6.5825999999999996E-2</c:v>
                </c:pt>
                <c:pt idx="19">
                  <c:v>-5.4927999999999998E-2</c:v>
                </c:pt>
                <c:pt idx="20">
                  <c:v>0.16126299999999999</c:v>
                </c:pt>
                <c:pt idx="21">
                  <c:v>-7.6688000000000006E-2</c:v>
                </c:pt>
                <c:pt idx="22">
                  <c:v>1.264967</c:v>
                </c:pt>
                <c:pt idx="23">
                  <c:v>0.52350699999999994</c:v>
                </c:pt>
                <c:pt idx="24">
                  <c:v>-0.195496</c:v>
                </c:pt>
                <c:pt idx="25">
                  <c:v>-0.92461400000000005</c:v>
                </c:pt>
                <c:pt idx="26">
                  <c:v>0.34164299999999997</c:v>
                </c:pt>
                <c:pt idx="27">
                  <c:v>-1.270337</c:v>
                </c:pt>
                <c:pt idx="28">
                  <c:v>0.837835</c:v>
                </c:pt>
                <c:pt idx="29">
                  <c:v>-0.28084700000000001</c:v>
                </c:pt>
                <c:pt idx="30">
                  <c:v>-1.329628</c:v>
                </c:pt>
                <c:pt idx="31">
                  <c:v>-0.53337999999999997</c:v>
                </c:pt>
                <c:pt idx="32">
                  <c:v>-0.63253099999999995</c:v>
                </c:pt>
                <c:pt idx="33">
                  <c:v>-0.176705</c:v>
                </c:pt>
                <c:pt idx="34">
                  <c:v>-0.550068</c:v>
                </c:pt>
                <c:pt idx="35">
                  <c:v>-0.45972499999999999</c:v>
                </c:pt>
                <c:pt idx="36">
                  <c:v>-0.75973500000000005</c:v>
                </c:pt>
                <c:pt idx="37">
                  <c:v>-1.016265</c:v>
                </c:pt>
                <c:pt idx="38">
                  <c:v>-0.87744500000000003</c:v>
                </c:pt>
                <c:pt idx="39">
                  <c:v>-7.0013000000000006E-2</c:v>
                </c:pt>
                <c:pt idx="40">
                  <c:v>-0.38867499999999999</c:v>
                </c:pt>
                <c:pt idx="41">
                  <c:v>-0.51498600000000005</c:v>
                </c:pt>
                <c:pt idx="42">
                  <c:v>3.0242999999999999E-2</c:v>
                </c:pt>
                <c:pt idx="43">
                  <c:v>-0.57766200000000001</c:v>
                </c:pt>
                <c:pt idx="44">
                  <c:v>0.115149</c:v>
                </c:pt>
                <c:pt idx="45">
                  <c:v>-1.066797</c:v>
                </c:pt>
                <c:pt idx="46">
                  <c:v>-1.1314599999999999</c:v>
                </c:pt>
                <c:pt idx="47">
                  <c:v>-1.1809019999999999</c:v>
                </c:pt>
                <c:pt idx="48">
                  <c:v>-0.610151</c:v>
                </c:pt>
                <c:pt idx="49">
                  <c:v>-0.78946000000000005</c:v>
                </c:pt>
                <c:pt idx="50">
                  <c:v>-1.2536700000000001</c:v>
                </c:pt>
                <c:pt idx="51">
                  <c:v>-0.32850699999999999</c:v>
                </c:pt>
                <c:pt idx="52">
                  <c:v>1.327618</c:v>
                </c:pt>
                <c:pt idx="53">
                  <c:v>0.164106</c:v>
                </c:pt>
                <c:pt idx="54">
                  <c:v>-0.76421799999999995</c:v>
                </c:pt>
                <c:pt idx="55">
                  <c:v>-0.95481499999999997</c:v>
                </c:pt>
                <c:pt idx="56">
                  <c:v>-1.298511</c:v>
                </c:pt>
                <c:pt idx="57">
                  <c:v>-0.85651600000000006</c:v>
                </c:pt>
                <c:pt idx="58">
                  <c:v>-1.026564</c:v>
                </c:pt>
                <c:pt idx="59">
                  <c:v>-1.448515</c:v>
                </c:pt>
                <c:pt idx="60">
                  <c:v>-0.22339899999999999</c:v>
                </c:pt>
                <c:pt idx="61">
                  <c:v>-0.85506199999999999</c:v>
                </c:pt>
                <c:pt idx="62">
                  <c:v>-0.98296700000000004</c:v>
                </c:pt>
                <c:pt idx="63">
                  <c:v>9.2814999999999995E-2</c:v>
                </c:pt>
                <c:pt idx="64">
                  <c:v>-0.30728499999999997</c:v>
                </c:pt>
                <c:pt idx="65">
                  <c:v>-0.22428300000000001</c:v>
                </c:pt>
                <c:pt idx="66">
                  <c:v>-0.61177199999999998</c:v>
                </c:pt>
                <c:pt idx="67">
                  <c:v>0.137683</c:v>
                </c:pt>
                <c:pt idx="68">
                  <c:v>0.618031</c:v>
                </c:pt>
                <c:pt idx="69">
                  <c:v>-0.50866100000000003</c:v>
                </c:pt>
                <c:pt idx="70">
                  <c:v>0.17648900000000001</c:v>
                </c:pt>
                <c:pt idx="71">
                  <c:v>0.558145</c:v>
                </c:pt>
                <c:pt idx="72">
                  <c:v>-0.13703899999999999</c:v>
                </c:pt>
                <c:pt idx="73">
                  <c:v>-6.1119E-2</c:v>
                </c:pt>
                <c:pt idx="74">
                  <c:v>0.72278399999999998</c:v>
                </c:pt>
                <c:pt idx="75">
                  <c:v>-0.33098100000000003</c:v>
                </c:pt>
                <c:pt idx="76">
                  <c:v>0.94684599999999997</c:v>
                </c:pt>
                <c:pt idx="77">
                  <c:v>0.75367300000000004</c:v>
                </c:pt>
                <c:pt idx="78">
                  <c:v>0.55639700000000003</c:v>
                </c:pt>
                <c:pt idx="79">
                  <c:v>1.022257</c:v>
                </c:pt>
                <c:pt idx="80">
                  <c:v>1.9539999999999998E-2</c:v>
                </c:pt>
                <c:pt idx="81">
                  <c:v>0.171824</c:v>
                </c:pt>
                <c:pt idx="82">
                  <c:v>-0.92227800000000004</c:v>
                </c:pt>
                <c:pt idx="83">
                  <c:v>-0.13214100000000001</c:v>
                </c:pt>
                <c:pt idx="84">
                  <c:v>0.67879</c:v>
                </c:pt>
                <c:pt idx="85">
                  <c:v>-0.71581399999999995</c:v>
                </c:pt>
                <c:pt idx="86">
                  <c:v>0.21521299999999999</c:v>
                </c:pt>
                <c:pt idx="87">
                  <c:v>-0.138796</c:v>
                </c:pt>
                <c:pt idx="88">
                  <c:v>-0.28019300000000003</c:v>
                </c:pt>
                <c:pt idx="89">
                  <c:v>-5.1939999999999998E-3</c:v>
                </c:pt>
                <c:pt idx="90">
                  <c:v>-0.44327</c:v>
                </c:pt>
                <c:pt idx="91">
                  <c:v>-0.127244</c:v>
                </c:pt>
                <c:pt idx="92">
                  <c:v>-1.0024949999999999</c:v>
                </c:pt>
                <c:pt idx="93">
                  <c:v>-0.32118099999999999</c:v>
                </c:pt>
                <c:pt idx="94">
                  <c:v>-1.0833159999999999</c:v>
                </c:pt>
                <c:pt idx="95">
                  <c:v>-0.72744500000000001</c:v>
                </c:pt>
                <c:pt idx="96">
                  <c:v>0.51529899999999995</c:v>
                </c:pt>
                <c:pt idx="97">
                  <c:v>2.1333000000000001E-2</c:v>
                </c:pt>
                <c:pt idx="98">
                  <c:v>-1.457614</c:v>
                </c:pt>
                <c:pt idx="99">
                  <c:v>5.2984000000000003E-2</c:v>
                </c:pt>
                <c:pt idx="100">
                  <c:v>-0.32188899999999998</c:v>
                </c:pt>
                <c:pt idx="101">
                  <c:v>-0.30541800000000002</c:v>
                </c:pt>
                <c:pt idx="102">
                  <c:v>-0.30800100000000002</c:v>
                </c:pt>
                <c:pt idx="103">
                  <c:v>-6.7701999999999998E-2</c:v>
                </c:pt>
                <c:pt idx="104">
                  <c:v>-0.55665500000000001</c:v>
                </c:pt>
                <c:pt idx="105">
                  <c:v>-5.5761999999999999E-2</c:v>
                </c:pt>
                <c:pt idx="106">
                  <c:v>-0.59729100000000002</c:v>
                </c:pt>
                <c:pt idx="107">
                  <c:v>0.77298599999999995</c:v>
                </c:pt>
                <c:pt idx="108">
                  <c:v>-0.70680399999999999</c:v>
                </c:pt>
                <c:pt idx="109">
                  <c:v>0.31905099999999997</c:v>
                </c:pt>
                <c:pt idx="110">
                  <c:v>-0.58760900000000005</c:v>
                </c:pt>
                <c:pt idx="111">
                  <c:v>0.45785100000000001</c:v>
                </c:pt>
                <c:pt idx="112">
                  <c:v>-0.52810900000000005</c:v>
                </c:pt>
                <c:pt idx="113">
                  <c:v>-0.27009499999999997</c:v>
                </c:pt>
                <c:pt idx="114">
                  <c:v>-1.189897</c:v>
                </c:pt>
                <c:pt idx="115">
                  <c:v>0.57503499999999996</c:v>
                </c:pt>
                <c:pt idx="116">
                  <c:v>-0.55402399999999996</c:v>
                </c:pt>
                <c:pt idx="117">
                  <c:v>-0.84707299999999996</c:v>
                </c:pt>
                <c:pt idx="118">
                  <c:v>-0.46372200000000002</c:v>
                </c:pt>
                <c:pt idx="119">
                  <c:v>1.383013</c:v>
                </c:pt>
                <c:pt idx="120">
                  <c:v>-3.3098000000000002E-2</c:v>
                </c:pt>
                <c:pt idx="121">
                  <c:v>0.13095399999999999</c:v>
                </c:pt>
                <c:pt idx="122">
                  <c:v>-1.134717</c:v>
                </c:pt>
                <c:pt idx="123">
                  <c:v>-0.72236699999999998</c:v>
                </c:pt>
                <c:pt idx="124">
                  <c:v>0.26847900000000002</c:v>
                </c:pt>
                <c:pt idx="125">
                  <c:v>-0.99289899999999998</c:v>
                </c:pt>
                <c:pt idx="126">
                  <c:v>-0.39713500000000002</c:v>
                </c:pt>
                <c:pt idx="127">
                  <c:v>-1.4713799999999999</c:v>
                </c:pt>
                <c:pt idx="128">
                  <c:v>3.0417E-2</c:v>
                </c:pt>
                <c:pt idx="129">
                  <c:v>-0.34690900000000002</c:v>
                </c:pt>
                <c:pt idx="130">
                  <c:v>-1.559196</c:v>
                </c:pt>
                <c:pt idx="131">
                  <c:v>-0.95822399999999996</c:v>
                </c:pt>
                <c:pt idx="132">
                  <c:v>-0.98335600000000001</c:v>
                </c:pt>
                <c:pt idx="133">
                  <c:v>-1.505204</c:v>
                </c:pt>
                <c:pt idx="134">
                  <c:v>-1.2746139999999999</c:v>
                </c:pt>
                <c:pt idx="135">
                  <c:v>-0.87978199999999995</c:v>
                </c:pt>
                <c:pt idx="136">
                  <c:v>-0.88212999999999997</c:v>
                </c:pt>
                <c:pt idx="137">
                  <c:v>1.247803</c:v>
                </c:pt>
                <c:pt idx="138">
                  <c:v>0.253909</c:v>
                </c:pt>
                <c:pt idx="139">
                  <c:v>4.1998939999999996</c:v>
                </c:pt>
                <c:pt idx="140">
                  <c:v>1.203028</c:v>
                </c:pt>
                <c:pt idx="141">
                  <c:v>-0.21523999999999999</c:v>
                </c:pt>
                <c:pt idx="142">
                  <c:v>0.84295600000000004</c:v>
                </c:pt>
                <c:pt idx="143">
                  <c:v>0.84801099999999996</c:v>
                </c:pt>
                <c:pt idx="144">
                  <c:v>1.272419</c:v>
                </c:pt>
                <c:pt idx="145">
                  <c:v>2.2960240000000001</c:v>
                </c:pt>
                <c:pt idx="146">
                  <c:v>0.89360600000000001</c:v>
                </c:pt>
                <c:pt idx="147">
                  <c:v>0.43840600000000002</c:v>
                </c:pt>
                <c:pt idx="148">
                  <c:v>-0.85680299999999998</c:v>
                </c:pt>
                <c:pt idx="149">
                  <c:v>0.72985999999999995</c:v>
                </c:pt>
                <c:pt idx="150">
                  <c:v>1.7154959999999999</c:v>
                </c:pt>
                <c:pt idx="151">
                  <c:v>0.730352</c:v>
                </c:pt>
                <c:pt idx="152">
                  <c:v>2.2962600000000002</c:v>
                </c:pt>
                <c:pt idx="153">
                  <c:v>0.52334700000000001</c:v>
                </c:pt>
                <c:pt idx="154">
                  <c:v>0.481574</c:v>
                </c:pt>
                <c:pt idx="155">
                  <c:v>-0.41117500000000001</c:v>
                </c:pt>
                <c:pt idx="156">
                  <c:v>-1.5516110000000001</c:v>
                </c:pt>
                <c:pt idx="157">
                  <c:v>1.4245920000000001</c:v>
                </c:pt>
                <c:pt idx="158">
                  <c:v>-0.32383200000000001</c:v>
                </c:pt>
                <c:pt idx="159">
                  <c:v>0.21664900000000001</c:v>
                </c:pt>
                <c:pt idx="160">
                  <c:v>-0.88590500000000005</c:v>
                </c:pt>
                <c:pt idx="161">
                  <c:v>0.41636699999999999</c:v>
                </c:pt>
                <c:pt idx="162">
                  <c:v>-0.38336799999999999</c:v>
                </c:pt>
                <c:pt idx="163">
                  <c:v>-1.0323709999999999</c:v>
                </c:pt>
                <c:pt idx="164">
                  <c:v>0.54747100000000004</c:v>
                </c:pt>
                <c:pt idx="165">
                  <c:v>-6.3225000000000003E-2</c:v>
                </c:pt>
                <c:pt idx="166">
                  <c:v>-0.48820400000000003</c:v>
                </c:pt>
                <c:pt idx="167">
                  <c:v>-0.56190700000000005</c:v>
                </c:pt>
                <c:pt idx="168">
                  <c:v>-0.284167</c:v>
                </c:pt>
                <c:pt idx="169">
                  <c:v>-1.1919869999999999</c:v>
                </c:pt>
                <c:pt idx="170">
                  <c:v>-7.3729000000000003E-2</c:v>
                </c:pt>
                <c:pt idx="171">
                  <c:v>0.74075000000000002</c:v>
                </c:pt>
                <c:pt idx="172">
                  <c:v>0.14721600000000001</c:v>
                </c:pt>
                <c:pt idx="173">
                  <c:v>-0.22065000000000001</c:v>
                </c:pt>
                <c:pt idx="174">
                  <c:v>0.77828600000000003</c:v>
                </c:pt>
                <c:pt idx="175">
                  <c:v>0.85815300000000005</c:v>
                </c:pt>
                <c:pt idx="176">
                  <c:v>-0.24030199999999999</c:v>
                </c:pt>
                <c:pt idx="177">
                  <c:v>0.34767999999999999</c:v>
                </c:pt>
                <c:pt idx="178">
                  <c:v>-3.8968999999999997E-2</c:v>
                </c:pt>
                <c:pt idx="179">
                  <c:v>0.280501</c:v>
                </c:pt>
                <c:pt idx="180">
                  <c:v>-0.50540300000000005</c:v>
                </c:pt>
                <c:pt idx="181">
                  <c:v>0.57543299999999997</c:v>
                </c:pt>
                <c:pt idx="182">
                  <c:v>-0.21491099999999999</c:v>
                </c:pt>
                <c:pt idx="183">
                  <c:v>1.043911</c:v>
                </c:pt>
                <c:pt idx="184">
                  <c:v>0.57678799999999997</c:v>
                </c:pt>
                <c:pt idx="185">
                  <c:v>1.0736049999999999</c:v>
                </c:pt>
                <c:pt idx="186">
                  <c:v>-0.59798899999999999</c:v>
                </c:pt>
                <c:pt idx="187">
                  <c:v>1.315318</c:v>
                </c:pt>
                <c:pt idx="188">
                  <c:v>0.120682</c:v>
                </c:pt>
                <c:pt idx="189">
                  <c:v>1.2460990000000001</c:v>
                </c:pt>
                <c:pt idx="190">
                  <c:v>0.95757599999999998</c:v>
                </c:pt>
                <c:pt idx="191">
                  <c:v>1.29189</c:v>
                </c:pt>
                <c:pt idx="192">
                  <c:v>0.75615399999999999</c:v>
                </c:pt>
                <c:pt idx="193">
                  <c:v>0.181258</c:v>
                </c:pt>
                <c:pt idx="194">
                  <c:v>1.195192</c:v>
                </c:pt>
                <c:pt idx="195">
                  <c:v>0.20682500000000001</c:v>
                </c:pt>
                <c:pt idx="196">
                  <c:v>-1.094617</c:v>
                </c:pt>
                <c:pt idx="197">
                  <c:v>-0.52455300000000005</c:v>
                </c:pt>
                <c:pt idx="198">
                  <c:v>0.72737300000000005</c:v>
                </c:pt>
                <c:pt idx="199">
                  <c:v>-1.119896</c:v>
                </c:pt>
                <c:pt idx="200">
                  <c:v>4.4349E-2</c:v>
                </c:pt>
                <c:pt idx="201">
                  <c:v>0.74090400000000001</c:v>
                </c:pt>
                <c:pt idx="202">
                  <c:v>1.735017</c:v>
                </c:pt>
                <c:pt idx="203">
                  <c:v>-0.90871000000000002</c:v>
                </c:pt>
                <c:pt idx="204">
                  <c:v>0.56582200000000005</c:v>
                </c:pt>
                <c:pt idx="205">
                  <c:v>-0.88656400000000002</c:v>
                </c:pt>
              </c:numCache>
            </c:numRef>
          </c:xVal>
          <c:yVal>
            <c:numRef>
              <c:f>'data graf'!$D$2:$D$207</c:f>
              <c:numCache>
                <c:formatCode>0.00000</c:formatCode>
                <c:ptCount val="206"/>
                <c:pt idx="0">
                  <c:v>2.1525439999999998</c:v>
                </c:pt>
                <c:pt idx="1">
                  <c:v>1.4555689999999999</c:v>
                </c:pt>
                <c:pt idx="2">
                  <c:v>0.95571799999999996</c:v>
                </c:pt>
                <c:pt idx="3">
                  <c:v>1.622293</c:v>
                </c:pt>
                <c:pt idx="4">
                  <c:v>0.100261</c:v>
                </c:pt>
                <c:pt idx="5">
                  <c:v>2.098592</c:v>
                </c:pt>
                <c:pt idx="6">
                  <c:v>0.44068600000000002</c:v>
                </c:pt>
                <c:pt idx="7">
                  <c:v>0.65134199999999998</c:v>
                </c:pt>
                <c:pt idx="8">
                  <c:v>0.61442399999999997</c:v>
                </c:pt>
                <c:pt idx="9">
                  <c:v>0.43969599999999998</c:v>
                </c:pt>
                <c:pt idx="10">
                  <c:v>-9.4972000000000001E-2</c:v>
                </c:pt>
                <c:pt idx="11">
                  <c:v>8.0621999999999999E-2</c:v>
                </c:pt>
                <c:pt idx="12">
                  <c:v>0.55923299999999998</c:v>
                </c:pt>
                <c:pt idx="13">
                  <c:v>0.46585199999999999</c:v>
                </c:pt>
                <c:pt idx="14">
                  <c:v>-0.90601600000000004</c:v>
                </c:pt>
                <c:pt idx="15">
                  <c:v>0.179558</c:v>
                </c:pt>
                <c:pt idx="16">
                  <c:v>0.53259800000000002</c:v>
                </c:pt>
                <c:pt idx="17">
                  <c:v>5.3657000000000003E-2</c:v>
                </c:pt>
                <c:pt idx="18">
                  <c:v>7.2127999999999998E-2</c:v>
                </c:pt>
                <c:pt idx="19">
                  <c:v>0.29267300000000002</c:v>
                </c:pt>
                <c:pt idx="20">
                  <c:v>0.40587099999999998</c:v>
                </c:pt>
                <c:pt idx="21">
                  <c:v>-0.370342</c:v>
                </c:pt>
                <c:pt idx="22">
                  <c:v>2.038964</c:v>
                </c:pt>
                <c:pt idx="23">
                  <c:v>0.95324200000000003</c:v>
                </c:pt>
                <c:pt idx="24">
                  <c:v>-1.032365</c:v>
                </c:pt>
                <c:pt idx="25">
                  <c:v>0.95855800000000002</c:v>
                </c:pt>
                <c:pt idx="26">
                  <c:v>0.79391599999999996</c:v>
                </c:pt>
                <c:pt idx="27">
                  <c:v>0.58283700000000005</c:v>
                </c:pt>
                <c:pt idx="28">
                  <c:v>1.500691</c:v>
                </c:pt>
                <c:pt idx="29">
                  <c:v>-1.055099</c:v>
                </c:pt>
                <c:pt idx="30">
                  <c:v>-0.81455900000000003</c:v>
                </c:pt>
                <c:pt idx="31">
                  <c:v>0.25323800000000002</c:v>
                </c:pt>
                <c:pt idx="32">
                  <c:v>-1.524383</c:v>
                </c:pt>
                <c:pt idx="33">
                  <c:v>0.103465</c:v>
                </c:pt>
                <c:pt idx="34">
                  <c:v>0.60230300000000003</c:v>
                </c:pt>
                <c:pt idx="35">
                  <c:v>-0.10702399999999999</c:v>
                </c:pt>
                <c:pt idx="36">
                  <c:v>0.34431400000000001</c:v>
                </c:pt>
                <c:pt idx="37">
                  <c:v>0.24204000000000001</c:v>
                </c:pt>
                <c:pt idx="38">
                  <c:v>0.70438100000000003</c:v>
                </c:pt>
                <c:pt idx="39">
                  <c:v>-0.176423</c:v>
                </c:pt>
                <c:pt idx="40">
                  <c:v>0.38783800000000002</c:v>
                </c:pt>
                <c:pt idx="41">
                  <c:v>0.142791</c:v>
                </c:pt>
                <c:pt idx="42">
                  <c:v>0.42794300000000002</c:v>
                </c:pt>
                <c:pt idx="43">
                  <c:v>-0.33843299999999998</c:v>
                </c:pt>
                <c:pt idx="44">
                  <c:v>0.46306900000000001</c:v>
                </c:pt>
                <c:pt idx="45">
                  <c:v>-8.9770000000000006E-3</c:v>
                </c:pt>
                <c:pt idx="46">
                  <c:v>0.824017</c:v>
                </c:pt>
                <c:pt idx="47">
                  <c:v>-1.136771</c:v>
                </c:pt>
                <c:pt idx="48">
                  <c:v>0.44314599999999998</c:v>
                </c:pt>
                <c:pt idx="49">
                  <c:v>-3.718E-3</c:v>
                </c:pt>
                <c:pt idx="50">
                  <c:v>-0.57678700000000005</c:v>
                </c:pt>
                <c:pt idx="51">
                  <c:v>-9.1056999999999999E-2</c:v>
                </c:pt>
                <c:pt idx="52">
                  <c:v>1.478931</c:v>
                </c:pt>
                <c:pt idx="53">
                  <c:v>0.53514099999999998</c:v>
                </c:pt>
                <c:pt idx="54">
                  <c:v>0.54395499999999997</c:v>
                </c:pt>
                <c:pt idx="55">
                  <c:v>-0.43315399999999998</c:v>
                </c:pt>
                <c:pt idx="56">
                  <c:v>-2.5059990000000001</c:v>
                </c:pt>
                <c:pt idx="57">
                  <c:v>0.62562399999999996</c:v>
                </c:pt>
                <c:pt idx="58">
                  <c:v>-1.7198249999999999</c:v>
                </c:pt>
                <c:pt idx="59">
                  <c:v>-1.602044</c:v>
                </c:pt>
                <c:pt idx="60">
                  <c:v>-1.2352590000000001</c:v>
                </c:pt>
                <c:pt idx="61">
                  <c:v>-1.0517700000000001</c:v>
                </c:pt>
                <c:pt idx="62">
                  <c:v>-1.357075</c:v>
                </c:pt>
                <c:pt idx="63">
                  <c:v>-0.37453900000000001</c:v>
                </c:pt>
                <c:pt idx="64">
                  <c:v>-1.7074229999999999</c:v>
                </c:pt>
                <c:pt idx="65">
                  <c:v>-2.3075640000000002</c:v>
                </c:pt>
                <c:pt idx="66">
                  <c:v>-2.3497330000000001</c:v>
                </c:pt>
                <c:pt idx="67">
                  <c:v>-1.0474920000000001</c:v>
                </c:pt>
                <c:pt idx="68">
                  <c:v>-1.3060750000000001</c:v>
                </c:pt>
                <c:pt idx="69">
                  <c:v>-1.6727350000000001</c:v>
                </c:pt>
                <c:pt idx="70">
                  <c:v>-0.71398499999999998</c:v>
                </c:pt>
                <c:pt idx="71">
                  <c:v>-1.5266580000000001</c:v>
                </c:pt>
                <c:pt idx="72">
                  <c:v>-0.97025600000000001</c:v>
                </c:pt>
                <c:pt idx="73">
                  <c:v>-0.84256200000000003</c:v>
                </c:pt>
                <c:pt idx="74">
                  <c:v>-1.8782749999999999</c:v>
                </c:pt>
                <c:pt idx="75">
                  <c:v>-2.357891</c:v>
                </c:pt>
                <c:pt idx="76">
                  <c:v>-0.43564900000000001</c:v>
                </c:pt>
                <c:pt idx="77">
                  <c:v>-2.070519</c:v>
                </c:pt>
                <c:pt idx="78">
                  <c:v>-0.878135</c:v>
                </c:pt>
                <c:pt idx="79">
                  <c:v>-1.060341</c:v>
                </c:pt>
                <c:pt idx="80">
                  <c:v>-1.745468</c:v>
                </c:pt>
                <c:pt idx="81">
                  <c:v>-2.5094430000000001</c:v>
                </c:pt>
                <c:pt idx="82">
                  <c:v>-1.102519</c:v>
                </c:pt>
                <c:pt idx="83">
                  <c:v>-2.0554399999999999</c:v>
                </c:pt>
                <c:pt idx="84">
                  <c:v>1.057758</c:v>
                </c:pt>
                <c:pt idx="85">
                  <c:v>0.71380399999999999</c:v>
                </c:pt>
                <c:pt idx="86">
                  <c:v>0.33885799999999999</c:v>
                </c:pt>
                <c:pt idx="87">
                  <c:v>0.36672500000000002</c:v>
                </c:pt>
                <c:pt idx="88">
                  <c:v>0.88061800000000001</c:v>
                </c:pt>
                <c:pt idx="89">
                  <c:v>-0.179177</c:v>
                </c:pt>
                <c:pt idx="90">
                  <c:v>1.341475</c:v>
                </c:pt>
                <c:pt idx="91">
                  <c:v>1.2430330000000001</c:v>
                </c:pt>
                <c:pt idx="92">
                  <c:v>-1.1337969999999999</c:v>
                </c:pt>
                <c:pt idx="93">
                  <c:v>1.0655380000000001</c:v>
                </c:pt>
                <c:pt idx="94">
                  <c:v>2.6410000000000001E-3</c:v>
                </c:pt>
                <c:pt idx="95">
                  <c:v>0.67299600000000004</c:v>
                </c:pt>
                <c:pt idx="96">
                  <c:v>0.74458899999999995</c:v>
                </c:pt>
                <c:pt idx="97">
                  <c:v>0.27859</c:v>
                </c:pt>
                <c:pt idx="98">
                  <c:v>0.49000300000000002</c:v>
                </c:pt>
                <c:pt idx="99">
                  <c:v>0.74883100000000002</c:v>
                </c:pt>
                <c:pt idx="100">
                  <c:v>1.1821440000000001</c:v>
                </c:pt>
                <c:pt idx="101">
                  <c:v>1.217514</c:v>
                </c:pt>
                <c:pt idx="102">
                  <c:v>1.4951939999999999</c:v>
                </c:pt>
                <c:pt idx="103">
                  <c:v>0.27396300000000001</c:v>
                </c:pt>
                <c:pt idx="104">
                  <c:v>0.80367299999999997</c:v>
                </c:pt>
                <c:pt idx="105">
                  <c:v>0.217362</c:v>
                </c:pt>
                <c:pt idx="106">
                  <c:v>0.65974100000000002</c:v>
                </c:pt>
                <c:pt idx="107">
                  <c:v>-0.31457499999999999</c:v>
                </c:pt>
                <c:pt idx="108">
                  <c:v>0.51749699999999998</c:v>
                </c:pt>
                <c:pt idx="109">
                  <c:v>0.60442600000000002</c:v>
                </c:pt>
                <c:pt idx="110">
                  <c:v>0.44388899999999998</c:v>
                </c:pt>
                <c:pt idx="111">
                  <c:v>-0.82233100000000003</c:v>
                </c:pt>
                <c:pt idx="112">
                  <c:v>-0.12820300000000001</c:v>
                </c:pt>
                <c:pt idx="113">
                  <c:v>0.87350499999999998</c:v>
                </c:pt>
                <c:pt idx="114">
                  <c:v>-1.594449</c:v>
                </c:pt>
                <c:pt idx="115">
                  <c:v>1.1209260000000001</c:v>
                </c:pt>
                <c:pt idx="116">
                  <c:v>0.82508800000000004</c:v>
                </c:pt>
                <c:pt idx="117">
                  <c:v>3.3149999999999999E-2</c:v>
                </c:pt>
                <c:pt idx="118">
                  <c:v>-0.61927100000000002</c:v>
                </c:pt>
                <c:pt idx="119">
                  <c:v>0.69128500000000004</c:v>
                </c:pt>
                <c:pt idx="120">
                  <c:v>0.59357099999999996</c:v>
                </c:pt>
                <c:pt idx="121">
                  <c:v>0.71470199999999995</c:v>
                </c:pt>
                <c:pt idx="122">
                  <c:v>0.46938200000000002</c:v>
                </c:pt>
                <c:pt idx="123">
                  <c:v>0.88772799999999996</c:v>
                </c:pt>
                <c:pt idx="124">
                  <c:v>0.86266799999999999</c:v>
                </c:pt>
                <c:pt idx="125">
                  <c:v>0.60826599999999997</c:v>
                </c:pt>
                <c:pt idx="126">
                  <c:v>0.37167</c:v>
                </c:pt>
                <c:pt idx="127">
                  <c:v>-0.31685200000000002</c:v>
                </c:pt>
                <c:pt idx="128">
                  <c:v>0.11243300000000001</c:v>
                </c:pt>
                <c:pt idx="129">
                  <c:v>0.602325</c:v>
                </c:pt>
                <c:pt idx="130">
                  <c:v>0.74826000000000004</c:v>
                </c:pt>
                <c:pt idx="131">
                  <c:v>0.93382100000000001</c:v>
                </c:pt>
                <c:pt idx="132">
                  <c:v>0.266293</c:v>
                </c:pt>
                <c:pt idx="133">
                  <c:v>0.336785</c:v>
                </c:pt>
                <c:pt idx="134">
                  <c:v>0.27660200000000001</c:v>
                </c:pt>
                <c:pt idx="135">
                  <c:v>0.44525700000000001</c:v>
                </c:pt>
                <c:pt idx="136">
                  <c:v>0.78864999999999996</c:v>
                </c:pt>
                <c:pt idx="137">
                  <c:v>0.72983900000000002</c:v>
                </c:pt>
                <c:pt idx="138">
                  <c:v>0.39469500000000002</c:v>
                </c:pt>
                <c:pt idx="139">
                  <c:v>2.8823850000000002</c:v>
                </c:pt>
                <c:pt idx="140">
                  <c:v>-0.17749799999999999</c:v>
                </c:pt>
                <c:pt idx="141">
                  <c:v>-0.82756200000000002</c:v>
                </c:pt>
                <c:pt idx="142">
                  <c:v>-0.181924</c:v>
                </c:pt>
                <c:pt idx="143">
                  <c:v>7.5430000000000002E-3</c:v>
                </c:pt>
                <c:pt idx="144">
                  <c:v>9.4936999999999994E-2</c:v>
                </c:pt>
                <c:pt idx="145">
                  <c:v>1.8359490000000001</c:v>
                </c:pt>
                <c:pt idx="146">
                  <c:v>-0.36687399999999998</c:v>
                </c:pt>
                <c:pt idx="147">
                  <c:v>-0.76734899999999995</c:v>
                </c:pt>
                <c:pt idx="148">
                  <c:v>-0.69409900000000002</c:v>
                </c:pt>
                <c:pt idx="149">
                  <c:v>-0.85515300000000005</c:v>
                </c:pt>
                <c:pt idx="150">
                  <c:v>0.59016100000000005</c:v>
                </c:pt>
                <c:pt idx="151">
                  <c:v>0.43454799999999999</c:v>
                </c:pt>
                <c:pt idx="152">
                  <c:v>1.548449</c:v>
                </c:pt>
                <c:pt idx="153">
                  <c:v>0.91846499999999998</c:v>
                </c:pt>
                <c:pt idx="154">
                  <c:v>-7.6800999999999994E-2</c:v>
                </c:pt>
                <c:pt idx="155">
                  <c:v>-7.5649999999999997E-3</c:v>
                </c:pt>
                <c:pt idx="156">
                  <c:v>-1.411991</c:v>
                </c:pt>
                <c:pt idx="157">
                  <c:v>0.58400700000000005</c:v>
                </c:pt>
                <c:pt idx="158">
                  <c:v>2.2047000000000001E-2</c:v>
                </c:pt>
                <c:pt idx="159">
                  <c:v>-1.88306</c:v>
                </c:pt>
                <c:pt idx="160">
                  <c:v>0.13944300000000001</c:v>
                </c:pt>
                <c:pt idx="161">
                  <c:v>-3.3195000000000002E-2</c:v>
                </c:pt>
                <c:pt idx="162">
                  <c:v>6.5716999999999998E-2</c:v>
                </c:pt>
                <c:pt idx="163">
                  <c:v>-0.76611300000000004</c:v>
                </c:pt>
                <c:pt idx="164">
                  <c:v>0.22537199999999999</c:v>
                </c:pt>
                <c:pt idx="165">
                  <c:v>-0.449098</c:v>
                </c:pt>
                <c:pt idx="166">
                  <c:v>-0.41124899999999998</c:v>
                </c:pt>
                <c:pt idx="167">
                  <c:v>-1.2062079999999999</c:v>
                </c:pt>
                <c:pt idx="168">
                  <c:v>-0.84099500000000005</c:v>
                </c:pt>
                <c:pt idx="169">
                  <c:v>-0.30792000000000003</c:v>
                </c:pt>
                <c:pt idx="170">
                  <c:v>-0.170907</c:v>
                </c:pt>
                <c:pt idx="171">
                  <c:v>-8.4246000000000001E-2</c:v>
                </c:pt>
                <c:pt idx="172">
                  <c:v>0.23445099999999999</c:v>
                </c:pt>
                <c:pt idx="173">
                  <c:v>-0.79889399999999999</c:v>
                </c:pt>
                <c:pt idx="174">
                  <c:v>1.03257</c:v>
                </c:pt>
                <c:pt idx="175">
                  <c:v>0.21838299999999999</c:v>
                </c:pt>
                <c:pt idx="176">
                  <c:v>0.77987200000000001</c:v>
                </c:pt>
                <c:pt idx="177">
                  <c:v>0.31462800000000002</c:v>
                </c:pt>
                <c:pt idx="178">
                  <c:v>0.301402</c:v>
                </c:pt>
                <c:pt idx="179">
                  <c:v>0.85285900000000003</c:v>
                </c:pt>
                <c:pt idx="180">
                  <c:v>-0.22029399999999999</c:v>
                </c:pt>
                <c:pt idx="181">
                  <c:v>0.729661</c:v>
                </c:pt>
                <c:pt idx="182">
                  <c:v>0.46222299999999999</c:v>
                </c:pt>
                <c:pt idx="183">
                  <c:v>0.705044</c:v>
                </c:pt>
                <c:pt idx="184">
                  <c:v>-0.25321399999999999</c:v>
                </c:pt>
                <c:pt idx="185">
                  <c:v>-0.80505700000000002</c:v>
                </c:pt>
                <c:pt idx="186">
                  <c:v>-1.7854490000000001</c:v>
                </c:pt>
                <c:pt idx="187">
                  <c:v>-1.7541999999999999E-2</c:v>
                </c:pt>
                <c:pt idx="188">
                  <c:v>0.95630199999999999</c:v>
                </c:pt>
                <c:pt idx="189">
                  <c:v>0.74738400000000005</c:v>
                </c:pt>
                <c:pt idx="190">
                  <c:v>1.1146510000000001</c:v>
                </c:pt>
                <c:pt idx="191">
                  <c:v>-0.60354200000000002</c:v>
                </c:pt>
                <c:pt idx="192">
                  <c:v>0.72833099999999995</c:v>
                </c:pt>
                <c:pt idx="193">
                  <c:v>0.48949599999999999</c:v>
                </c:pt>
                <c:pt idx="194">
                  <c:v>-1.0756509999999999</c:v>
                </c:pt>
                <c:pt idx="195">
                  <c:v>0.36700300000000002</c:v>
                </c:pt>
                <c:pt idx="196">
                  <c:v>-0.52302499999999996</c:v>
                </c:pt>
                <c:pt idx="197">
                  <c:v>-2.483336</c:v>
                </c:pt>
                <c:pt idx="198">
                  <c:v>0.34032200000000001</c:v>
                </c:pt>
                <c:pt idx="199">
                  <c:v>-0.73011300000000001</c:v>
                </c:pt>
                <c:pt idx="200">
                  <c:v>0.31090200000000001</c:v>
                </c:pt>
                <c:pt idx="201">
                  <c:v>-2.3773979999999999</c:v>
                </c:pt>
                <c:pt idx="202">
                  <c:v>0.91495800000000005</c:v>
                </c:pt>
                <c:pt idx="203">
                  <c:v>-1.583156</c:v>
                </c:pt>
                <c:pt idx="204">
                  <c:v>1.043968</c:v>
                </c:pt>
                <c:pt idx="205">
                  <c:v>-2.2250269999999999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FD5-4C88-88C6-163A11A04A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7369216"/>
        <c:axId val="67488768"/>
      </c:scatterChart>
      <c:valAx>
        <c:axId val="67369216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0"/>
        <c:majorTickMark val="none"/>
        <c:minorTickMark val="none"/>
        <c:tickLblPos val="nextTo"/>
        <c:spPr>
          <a:noFill/>
          <a:ln w="2857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88768"/>
        <c:crossesAt val="0"/>
        <c:crossBetween val="midCat"/>
      </c:valAx>
      <c:valAx>
        <c:axId val="67488768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0"/>
        <c:majorTickMark val="none"/>
        <c:minorTickMark val="none"/>
        <c:tickLblPos val="nextTo"/>
        <c:spPr>
          <a:noFill/>
          <a:ln w="2857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3692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0.02064</cdr:x>
      <cdr:y>0.04251</cdr:y>
    </cdr:from>
    <cdr:to>
      <cdr:x>0.97764</cdr:x>
      <cdr:y>0.98535</cdr:y>
    </cdr:to>
    <cdr:grpSp>
      <cdr:nvGrpSpPr>
        <cdr:cNvPr id="18" name="Skupina 17">
          <a:extLst xmlns:a="http://schemas.openxmlformats.org/drawingml/2006/main">
            <a:ext uri="{FF2B5EF4-FFF2-40B4-BE49-F238E27FC236}">
              <a16:creationId xmlns:a16="http://schemas.microsoft.com/office/drawing/2014/main" id="{98669D99-6949-47F5-9095-A9D526854592}"/>
            </a:ext>
          </a:extLst>
        </cdr:cNvPr>
        <cdr:cNvGrpSpPr/>
      </cdr:nvGrpSpPr>
      <cdr:grpSpPr>
        <a:xfrm xmlns:a="http://schemas.openxmlformats.org/drawingml/2006/main">
          <a:off x="217042" y="226125"/>
          <a:ext cx="10063429" cy="5015293"/>
          <a:chOff x="209550" y="301626"/>
          <a:chExt cx="9715500" cy="6690518"/>
        </a:xfrm>
      </cdr:grpSpPr>
      <cdr:sp macro="" textlink="">
        <cdr:nvSpPr>
          <cdr:cNvPr id="2" name="Obdélník 1"/>
          <cdr:cNvSpPr/>
        </cdr:nvSpPr>
        <cdr:spPr>
          <a:xfrm xmlns:a="http://schemas.openxmlformats.org/drawingml/2006/main">
            <a:off x="3595688" y="2928938"/>
            <a:ext cx="1770062" cy="1063625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12700">
            <a:solidFill>
              <a:schemeClr val="accent6">
                <a:lumMod val="75000"/>
              </a:schemeClr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  <cdr:sp macro="" textlink="">
        <cdr:nvSpPr>
          <cdr:cNvPr id="6" name="Přímá spojovací čára 5"/>
          <cdr:cNvSpPr/>
        </cdr:nvSpPr>
        <cdr:spPr>
          <a:xfrm xmlns:a="http://schemas.openxmlformats.org/drawingml/2006/main" rot="5400000" flipH="1" flipV="1">
            <a:off x="3169047" y="1613298"/>
            <a:ext cx="2627313" cy="3969"/>
          </a:xfrm>
          <a:prstGeom xmlns:a="http://schemas.openxmlformats.org/drawingml/2006/main" prst="line">
            <a:avLst/>
          </a:prstGeom>
          <a:ln xmlns:a="http://schemas.openxmlformats.org/drawingml/2006/main" w="12700">
            <a:solidFill>
              <a:schemeClr val="accent6">
                <a:lumMod val="75000"/>
              </a:schemeClr>
            </a:solidFill>
          </a:ln>
        </cdr:spPr>
        <cdr:style>
          <a:lnRef xmlns:a="http://schemas.openxmlformats.org/drawingml/2006/main" idx="1">
            <a:schemeClr val="accent6"/>
          </a:lnRef>
          <a:fillRef xmlns:a="http://schemas.openxmlformats.org/drawingml/2006/main" idx="0">
            <a:schemeClr val="accent6"/>
          </a:fillRef>
          <a:effectRef xmlns:a="http://schemas.openxmlformats.org/drawingml/2006/main" idx="0">
            <a:schemeClr val="accent6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  <cdr:sp macro="" textlink="">
        <cdr:nvSpPr>
          <cdr:cNvPr id="11" name="Přímá spojovací čára 10"/>
          <cdr:cNvSpPr/>
        </cdr:nvSpPr>
        <cdr:spPr>
          <a:xfrm xmlns:a="http://schemas.openxmlformats.org/drawingml/2006/main" rot="5400000">
            <a:off x="3019425" y="5486400"/>
            <a:ext cx="3009900" cy="1588"/>
          </a:xfrm>
          <a:prstGeom xmlns:a="http://schemas.openxmlformats.org/drawingml/2006/main" prst="line">
            <a:avLst/>
          </a:prstGeom>
          <a:ln xmlns:a="http://schemas.openxmlformats.org/drawingml/2006/main" w="12700">
            <a:solidFill>
              <a:schemeClr val="accent6">
                <a:lumMod val="75000"/>
              </a:schemeClr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  <cdr:sp macro="" textlink="">
        <cdr:nvSpPr>
          <cdr:cNvPr id="13" name="Přímá spojovací čára 12"/>
          <cdr:cNvSpPr/>
        </cdr:nvSpPr>
        <cdr:spPr>
          <a:xfrm xmlns:a="http://schemas.openxmlformats.org/drawingml/2006/main">
            <a:off x="5365750" y="3460751"/>
            <a:ext cx="4559300" cy="6349"/>
          </a:xfrm>
          <a:prstGeom xmlns:a="http://schemas.openxmlformats.org/drawingml/2006/main" prst="line">
            <a:avLst/>
          </a:prstGeom>
          <a:ln xmlns:a="http://schemas.openxmlformats.org/drawingml/2006/main" w="12700">
            <a:solidFill>
              <a:schemeClr val="accent6">
                <a:lumMod val="75000"/>
              </a:schemeClr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  <cdr:sp macro="" textlink="">
        <cdr:nvSpPr>
          <cdr:cNvPr id="15" name="Přímá spojovací čára 14"/>
          <cdr:cNvSpPr/>
        </cdr:nvSpPr>
        <cdr:spPr>
          <a:xfrm xmlns:a="http://schemas.openxmlformats.org/drawingml/2006/main" rot="10800000" flipV="1">
            <a:off x="209550" y="3460751"/>
            <a:ext cx="3386138" cy="15875"/>
          </a:xfrm>
          <a:prstGeom xmlns:a="http://schemas.openxmlformats.org/drawingml/2006/main" prst="line">
            <a:avLst/>
          </a:prstGeom>
          <a:ln xmlns:a="http://schemas.openxmlformats.org/drawingml/2006/main" w="12700">
            <a:solidFill>
              <a:schemeClr val="accent6">
                <a:lumMod val="75000"/>
              </a:schemeClr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</cdr:grpSp>
  </cdr:relSizeAnchor>
  <cdr:relSizeAnchor xmlns:cdr="http://schemas.openxmlformats.org/drawingml/2006/chartDrawing">
    <cdr:from>
      <cdr:x>0.7018</cdr:x>
      <cdr:y>0.43356</cdr:y>
    </cdr:from>
    <cdr:to>
      <cdr:x>0.95512</cdr:x>
      <cdr:y>0.47919</cdr:y>
    </cdr:to>
    <cdr:sp macro="" textlink="">
      <cdr:nvSpPr>
        <cdr:cNvPr id="16" name="TextovéPole 15"/>
        <cdr:cNvSpPr txBox="1"/>
      </cdr:nvSpPr>
      <cdr:spPr>
        <a:xfrm xmlns:a="http://schemas.openxmlformats.org/drawingml/2006/main">
          <a:off x="7124700" y="3076575"/>
          <a:ext cx="257175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cs-CZ" sz="1100" b="1" dirty="0"/>
            <a:t>Vnější podmínky/"Exponovanost" →</a:t>
          </a:r>
        </a:p>
      </cdr:txBody>
    </cdr:sp>
  </cdr:relSizeAnchor>
  <cdr:relSizeAnchor xmlns:cdr="http://schemas.openxmlformats.org/drawingml/2006/chartDrawing">
    <cdr:from>
      <cdr:x>0.4086</cdr:x>
      <cdr:y>0.02819</cdr:y>
    </cdr:from>
    <cdr:to>
      <cdr:x>0.45176</cdr:x>
      <cdr:y>0.38121</cdr:y>
    </cdr:to>
    <cdr:sp macro="" textlink="">
      <cdr:nvSpPr>
        <cdr:cNvPr id="17" name="TextovéPole 16"/>
        <cdr:cNvSpPr txBox="1"/>
      </cdr:nvSpPr>
      <cdr:spPr>
        <a:xfrm xmlns:a="http://schemas.openxmlformats.org/drawingml/2006/main" rot="16200000">
          <a:off x="3114676" y="1233487"/>
          <a:ext cx="2505074" cy="438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cs-CZ" sz="1100" b="1" dirty="0"/>
            <a:t>Vnitřní podmínky/"Lidské zdroje"→</a:t>
          </a:r>
        </a:p>
      </cdr:txBody>
    </cdr:sp>
  </cdr:relSizeAnchor>
  <cdr:relSizeAnchor xmlns:cdr="http://schemas.openxmlformats.org/drawingml/2006/chartDrawing">
    <cdr:from>
      <cdr:x>0.69617</cdr:x>
      <cdr:y>0.08591</cdr:y>
    </cdr:from>
    <cdr:to>
      <cdr:x>0.93542</cdr:x>
      <cdr:y>0.12081</cdr:y>
    </cdr:to>
    <cdr:grpSp>
      <cdr:nvGrpSpPr>
        <cdr:cNvPr id="22" name="Skupina 21">
          <a:extLst xmlns:a="http://schemas.openxmlformats.org/drawingml/2006/main">
            <a:ext uri="{FF2B5EF4-FFF2-40B4-BE49-F238E27FC236}">
              <a16:creationId xmlns:a16="http://schemas.microsoft.com/office/drawing/2014/main" id="{0BC0466C-EF74-4342-9EC7-E084E6B0EB04}"/>
            </a:ext>
          </a:extLst>
        </cdr:cNvPr>
        <cdr:cNvGrpSpPr/>
      </cdr:nvGrpSpPr>
      <cdr:grpSpPr>
        <a:xfrm xmlns:a="http://schemas.openxmlformats.org/drawingml/2006/main">
          <a:off x="7320645" y="456985"/>
          <a:ext cx="2515858" cy="185645"/>
          <a:chOff x="7067550" y="609600"/>
          <a:chExt cx="2428875" cy="247650"/>
        </a:xfrm>
      </cdr:grpSpPr>
      <cdr:sp macro="" textlink="">
        <cdr:nvSpPr>
          <cdr:cNvPr id="20" name="Elipsa 19"/>
          <cdr:cNvSpPr/>
        </cdr:nvSpPr>
        <cdr:spPr>
          <a:xfrm xmlns:a="http://schemas.openxmlformats.org/drawingml/2006/main">
            <a:off x="7067550" y="609600"/>
            <a:ext cx="419100" cy="228600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92D050"/>
          </a:solidFill>
          <a:ln xmlns:a="http://schemas.openxmlformats.org/drawingml/2006/main" w="3175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cs-CZ"/>
          </a:p>
        </cdr:txBody>
      </cdr:sp>
      <cdr:sp macro="" textlink="">
        <cdr:nvSpPr>
          <cdr:cNvPr id="21" name="TextovéPole 20"/>
          <cdr:cNvSpPr txBox="1"/>
        </cdr:nvSpPr>
        <cdr:spPr>
          <a:xfrm xmlns:a="http://schemas.openxmlformats.org/drawingml/2006/main">
            <a:off x="7715250" y="609600"/>
            <a:ext cx="1781175" cy="24765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/>
          <a:p xmlns:a="http://schemas.openxmlformats.org/drawingml/2006/main">
            <a:r>
              <a:rPr lang="cs-CZ" sz="1100" dirty="0"/>
              <a:t>Rozvojový typ n=45</a:t>
            </a:r>
          </a:p>
        </cdr:txBody>
      </cdr:sp>
    </cdr:grpSp>
  </cdr:relSizeAnchor>
  <cdr:relSizeAnchor xmlns:cdr="http://schemas.openxmlformats.org/drawingml/2006/chartDrawing">
    <cdr:from>
      <cdr:x>0.71775</cdr:x>
      <cdr:y>0.88597</cdr:y>
    </cdr:from>
    <cdr:to>
      <cdr:x>0.97435</cdr:x>
      <cdr:y>0.95046</cdr:y>
    </cdr:to>
    <cdr:grpSp>
      <cdr:nvGrpSpPr>
        <cdr:cNvPr id="23" name="Skupina 22">
          <a:extLst xmlns:a="http://schemas.openxmlformats.org/drawingml/2006/main">
            <a:ext uri="{FF2B5EF4-FFF2-40B4-BE49-F238E27FC236}">
              <a16:creationId xmlns:a16="http://schemas.microsoft.com/office/drawing/2014/main" id="{4437ADB8-6188-402B-9028-AB05E2FE00B9}"/>
            </a:ext>
          </a:extLst>
        </cdr:cNvPr>
        <cdr:cNvGrpSpPr/>
      </cdr:nvGrpSpPr>
      <cdr:grpSpPr>
        <a:xfrm xmlns:a="http://schemas.openxmlformats.org/drawingml/2006/main">
          <a:off x="7547572" y="4712781"/>
          <a:ext cx="2698303" cy="343045"/>
          <a:chOff x="7286625" y="6248400"/>
          <a:chExt cx="2205147" cy="262669"/>
        </a:xfrm>
      </cdr:grpSpPr>
      <cdr:sp macro="" textlink="">
        <cdr:nvSpPr>
          <cdr:cNvPr id="24" name="Elipsa 23"/>
          <cdr:cNvSpPr/>
        </cdr:nvSpPr>
        <cdr:spPr>
          <a:xfrm xmlns:a="http://schemas.openxmlformats.org/drawingml/2006/main">
            <a:off x="7286625" y="6248400"/>
            <a:ext cx="419100" cy="228600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FFFF00"/>
          </a:solidFill>
          <a:ln xmlns:a="http://schemas.openxmlformats.org/drawingml/2006/main" w="3175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cs-CZ"/>
          </a:p>
        </cdr:txBody>
      </cdr:sp>
      <cdr:sp macro="" textlink="">
        <cdr:nvSpPr>
          <cdr:cNvPr id="25" name="TextovéPole 3"/>
          <cdr:cNvSpPr txBox="1"/>
        </cdr:nvSpPr>
        <cdr:spPr>
          <a:xfrm xmlns:a="http://schemas.openxmlformats.org/drawingml/2006/main">
            <a:off x="7710597" y="6263419"/>
            <a:ext cx="1781175" cy="24765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cs-CZ" sz="1100" dirty="0"/>
              <a:t>Sociálně znevýhodněný typ n=27</a:t>
            </a:r>
          </a:p>
        </cdr:txBody>
      </cdr:sp>
    </cdr:grpSp>
  </cdr:relSizeAnchor>
  <cdr:relSizeAnchor xmlns:cdr="http://schemas.openxmlformats.org/drawingml/2006/chartDrawing">
    <cdr:from>
      <cdr:x>0.03753</cdr:x>
      <cdr:y>0.88322</cdr:y>
    </cdr:from>
    <cdr:to>
      <cdr:x>0.25788</cdr:x>
      <cdr:y>0.91812</cdr:y>
    </cdr:to>
    <cdr:grpSp>
      <cdr:nvGrpSpPr>
        <cdr:cNvPr id="26" name="Skupina 25">
          <a:extLst xmlns:a="http://schemas.openxmlformats.org/drawingml/2006/main">
            <a:ext uri="{FF2B5EF4-FFF2-40B4-BE49-F238E27FC236}">
              <a16:creationId xmlns:a16="http://schemas.microsoft.com/office/drawing/2014/main" id="{5F5FBDC0-3082-4CAD-87E6-45B8B6BF1874}"/>
            </a:ext>
          </a:extLst>
        </cdr:cNvPr>
        <cdr:cNvGrpSpPr/>
      </cdr:nvGrpSpPr>
      <cdr:grpSpPr>
        <a:xfrm xmlns:a="http://schemas.openxmlformats.org/drawingml/2006/main">
          <a:off x="394650" y="4698153"/>
          <a:ext cx="2317113" cy="185645"/>
          <a:chOff x="0" y="0"/>
          <a:chExt cx="2236965" cy="247650"/>
        </a:xfrm>
      </cdr:grpSpPr>
      <cdr:sp macro="" textlink="">
        <cdr:nvSpPr>
          <cdr:cNvPr id="27" name="Elipsa 26"/>
          <cdr:cNvSpPr/>
        </cdr:nvSpPr>
        <cdr:spPr>
          <a:xfrm xmlns:a="http://schemas.openxmlformats.org/drawingml/2006/main">
            <a:off x="0" y="0"/>
            <a:ext cx="419100" cy="228600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FF0000"/>
          </a:solidFill>
          <a:ln xmlns:a="http://schemas.openxmlformats.org/drawingml/2006/main" w="3175" cap="flat" cmpd="sng" algn="ctr">
            <a:solidFill>
              <a:sysClr val="windowText" lastClr="000000"/>
            </a:solidFill>
            <a:prstDash val="solid"/>
          </a:ln>
          <a:effectLst xmlns:a="http://schemas.openxmlformats.org/drawingml/2006/main"/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ysClr val="window" lastClr="FFFFFF"/>
                </a:solidFill>
                <a:latin typeface="Calibri"/>
              </a:defRPr>
            </a:lvl1pPr>
            <a:lvl2pPr marL="457200" indent="0">
              <a:defRPr sz="1100">
                <a:solidFill>
                  <a:sysClr val="window" lastClr="FFFFFF"/>
                </a:solidFill>
                <a:latin typeface="Calibri"/>
              </a:defRPr>
            </a:lvl2pPr>
            <a:lvl3pPr marL="914400" indent="0">
              <a:defRPr sz="1100">
                <a:solidFill>
                  <a:sysClr val="window" lastClr="FFFFFF"/>
                </a:solidFill>
                <a:latin typeface="Calibri"/>
              </a:defRPr>
            </a:lvl3pPr>
            <a:lvl4pPr marL="1371600" indent="0">
              <a:defRPr sz="1100">
                <a:solidFill>
                  <a:sysClr val="window" lastClr="FFFFFF"/>
                </a:solidFill>
                <a:latin typeface="Calibri"/>
              </a:defRPr>
            </a:lvl4pPr>
            <a:lvl5pPr marL="1828800" indent="0">
              <a:defRPr sz="1100">
                <a:solidFill>
                  <a:sysClr val="window" lastClr="FFFFFF"/>
                </a:solidFill>
                <a:latin typeface="Calibri"/>
              </a:defRPr>
            </a:lvl5pPr>
            <a:lvl6pPr marL="2286000" indent="0">
              <a:defRPr sz="1100">
                <a:solidFill>
                  <a:sysClr val="window" lastClr="FFFFFF"/>
                </a:solidFill>
                <a:latin typeface="Calibri"/>
              </a:defRPr>
            </a:lvl6pPr>
            <a:lvl7pPr marL="2743200" indent="0">
              <a:defRPr sz="1100">
                <a:solidFill>
                  <a:sysClr val="window" lastClr="FFFFFF"/>
                </a:solidFill>
                <a:latin typeface="Calibri"/>
              </a:defRPr>
            </a:lvl7pPr>
            <a:lvl8pPr marL="3200400" indent="0">
              <a:defRPr sz="1100">
                <a:solidFill>
                  <a:sysClr val="window" lastClr="FFFFFF"/>
                </a:solidFill>
                <a:latin typeface="Calibri"/>
              </a:defRPr>
            </a:lvl8pPr>
            <a:lvl9pPr marL="3657600" indent="0">
              <a:defRPr sz="1100">
                <a:solidFill>
                  <a:sysClr val="window" lastClr="FFFFFF"/>
                </a:solidFill>
                <a:latin typeface="Calibri"/>
              </a:defRPr>
            </a:lvl9pPr>
          </a:lstStyle>
          <a:p xmlns:a="http://schemas.openxmlformats.org/drawingml/2006/main">
            <a:endParaRPr lang="cs-CZ"/>
          </a:p>
        </cdr:txBody>
      </cdr:sp>
      <cdr:sp macro="" textlink="">
        <cdr:nvSpPr>
          <cdr:cNvPr id="28" name="TextovéPole 3"/>
          <cdr:cNvSpPr txBox="1"/>
        </cdr:nvSpPr>
        <cdr:spPr>
          <a:xfrm xmlns:a="http://schemas.openxmlformats.org/drawingml/2006/main">
            <a:off x="455790" y="0"/>
            <a:ext cx="1781175" cy="24765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Calibri"/>
              </a:defRPr>
            </a:lvl1pPr>
            <a:lvl2pPr marL="457200" indent="0">
              <a:defRPr sz="1100">
                <a:latin typeface="Calibri"/>
              </a:defRPr>
            </a:lvl2pPr>
            <a:lvl3pPr marL="914400" indent="0">
              <a:defRPr sz="1100">
                <a:latin typeface="Calibri"/>
              </a:defRPr>
            </a:lvl3pPr>
            <a:lvl4pPr marL="1371600" indent="0">
              <a:defRPr sz="1100">
                <a:latin typeface="Calibri"/>
              </a:defRPr>
            </a:lvl4pPr>
            <a:lvl5pPr marL="1828800" indent="0">
              <a:defRPr sz="1100">
                <a:latin typeface="Calibri"/>
              </a:defRPr>
            </a:lvl5pPr>
            <a:lvl6pPr marL="2286000" indent="0">
              <a:defRPr sz="1100">
                <a:latin typeface="Calibri"/>
              </a:defRPr>
            </a:lvl6pPr>
            <a:lvl7pPr marL="2743200" indent="0">
              <a:defRPr sz="1100">
                <a:latin typeface="Calibri"/>
              </a:defRPr>
            </a:lvl7pPr>
            <a:lvl8pPr marL="3200400" indent="0">
              <a:defRPr sz="1100">
                <a:latin typeface="Calibri"/>
              </a:defRPr>
            </a:lvl8pPr>
            <a:lvl9pPr marL="3657600" indent="0">
              <a:defRPr sz="1100">
                <a:latin typeface="Calibri"/>
              </a:defRPr>
            </a:lvl9pPr>
          </a:lstStyle>
          <a:p xmlns:a="http://schemas.openxmlformats.org/drawingml/2006/main">
            <a:r>
              <a:rPr lang="cs-CZ" sz="1100" dirty="0"/>
              <a:t>Ohrožený typ n=51</a:t>
            </a:r>
          </a:p>
        </cdr:txBody>
      </cdr:sp>
    </cdr:grpSp>
  </cdr:relSizeAnchor>
  <cdr:relSizeAnchor xmlns:cdr="http://schemas.openxmlformats.org/drawingml/2006/chartDrawing">
    <cdr:from>
      <cdr:x>0.04128</cdr:x>
      <cdr:y>0.08054</cdr:y>
    </cdr:from>
    <cdr:to>
      <cdr:x>0.30383</cdr:x>
      <cdr:y>0.11544</cdr:y>
    </cdr:to>
    <cdr:grpSp>
      <cdr:nvGrpSpPr>
        <cdr:cNvPr id="29" name="Skupina 28">
          <a:extLst xmlns:a="http://schemas.openxmlformats.org/drawingml/2006/main">
            <a:ext uri="{FF2B5EF4-FFF2-40B4-BE49-F238E27FC236}">
              <a16:creationId xmlns:a16="http://schemas.microsoft.com/office/drawing/2014/main" id="{0806BE40-CD53-4705-8C09-4E3F144B2E28}"/>
            </a:ext>
          </a:extLst>
        </cdr:cNvPr>
        <cdr:cNvGrpSpPr/>
      </cdr:nvGrpSpPr>
      <cdr:grpSpPr>
        <a:xfrm xmlns:a="http://schemas.openxmlformats.org/drawingml/2006/main">
          <a:off x="434084" y="428420"/>
          <a:ext cx="2760871" cy="185645"/>
          <a:chOff x="0" y="0"/>
          <a:chExt cx="2428875" cy="247650"/>
        </a:xfrm>
      </cdr:grpSpPr>
      <cdr:sp macro="" textlink="">
        <cdr:nvSpPr>
          <cdr:cNvPr id="30" name="Elipsa 29"/>
          <cdr:cNvSpPr/>
        </cdr:nvSpPr>
        <cdr:spPr>
          <a:xfrm xmlns:a="http://schemas.openxmlformats.org/drawingml/2006/main">
            <a:off x="0" y="0"/>
            <a:ext cx="419100" cy="228600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00B0F0"/>
          </a:solidFill>
          <a:ln xmlns:a="http://schemas.openxmlformats.org/drawingml/2006/main" w="3175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cs-CZ"/>
          </a:p>
        </cdr:txBody>
      </cdr:sp>
      <cdr:sp macro="" textlink="">
        <cdr:nvSpPr>
          <cdr:cNvPr id="31" name="TextovéPole 3"/>
          <cdr:cNvSpPr txBox="1"/>
        </cdr:nvSpPr>
        <cdr:spPr>
          <a:xfrm xmlns:a="http://schemas.openxmlformats.org/drawingml/2006/main">
            <a:off x="475604" y="46347"/>
            <a:ext cx="1953271" cy="20130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cs-CZ" sz="1100" dirty="0"/>
              <a:t>Polohově znevýhodněný typ n=52</a:t>
            </a:r>
          </a:p>
        </cdr:txBody>
      </cdr:sp>
    </cdr:grpSp>
  </cdr:relSizeAnchor>
  <cdr:relSizeAnchor xmlns:cdr="http://schemas.openxmlformats.org/drawingml/2006/chartDrawing">
    <cdr:from>
      <cdr:x>0.36216</cdr:x>
      <cdr:y>0.45235</cdr:y>
    </cdr:from>
    <cdr:to>
      <cdr:x>0.58546</cdr:x>
      <cdr:y>0.48725</cdr:y>
    </cdr:to>
    <cdr:grpSp>
      <cdr:nvGrpSpPr>
        <cdr:cNvPr id="32" name="Skupina 31">
          <a:extLst xmlns:a="http://schemas.openxmlformats.org/drawingml/2006/main">
            <a:ext uri="{FF2B5EF4-FFF2-40B4-BE49-F238E27FC236}">
              <a16:creationId xmlns:a16="http://schemas.microsoft.com/office/drawing/2014/main" id="{0D6B7750-63AB-464D-9DB4-E35F2303BFA6}"/>
            </a:ext>
          </a:extLst>
        </cdr:cNvPr>
        <cdr:cNvGrpSpPr/>
      </cdr:nvGrpSpPr>
      <cdr:grpSpPr>
        <a:xfrm xmlns:a="http://schemas.openxmlformats.org/drawingml/2006/main">
          <a:off x="3808330" y="2406206"/>
          <a:ext cx="2348133" cy="185645"/>
          <a:chOff x="0" y="0"/>
          <a:chExt cx="2266950" cy="247650"/>
        </a:xfrm>
      </cdr:grpSpPr>
      <cdr:sp macro="" textlink="">
        <cdr:nvSpPr>
          <cdr:cNvPr id="33" name="Elipsa 32"/>
          <cdr:cNvSpPr/>
        </cdr:nvSpPr>
        <cdr:spPr>
          <a:xfrm xmlns:a="http://schemas.openxmlformats.org/drawingml/2006/main">
            <a:off x="0" y="0"/>
            <a:ext cx="419100" cy="228600"/>
          </a:xfrm>
          <a:prstGeom xmlns:a="http://schemas.openxmlformats.org/drawingml/2006/main" prst="ellipse">
            <a:avLst/>
          </a:prstGeom>
          <a:solidFill xmlns:a="http://schemas.openxmlformats.org/drawingml/2006/main">
            <a:schemeClr val="bg1">
              <a:lumMod val="65000"/>
            </a:schemeClr>
          </a:solidFill>
          <a:ln xmlns:a="http://schemas.openxmlformats.org/drawingml/2006/main" w="3175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cs-CZ"/>
          </a:p>
        </cdr:txBody>
      </cdr:sp>
      <cdr:sp macro="" textlink="">
        <cdr:nvSpPr>
          <cdr:cNvPr id="34" name="TextovéPole 3"/>
          <cdr:cNvSpPr txBox="1"/>
        </cdr:nvSpPr>
        <cdr:spPr>
          <a:xfrm xmlns:a="http://schemas.openxmlformats.org/drawingml/2006/main">
            <a:off x="485775" y="0"/>
            <a:ext cx="1781175" cy="24765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cs-CZ" sz="1100" dirty="0"/>
              <a:t>Nevyhraněný typ n=31</a:t>
            </a:r>
          </a:p>
        </cdr:txBody>
      </cdr: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227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645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462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407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5354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00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6395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36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91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244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36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81015-05F7-4BB7-A06C-0D121A948A4E}" type="datetimeFigureOut">
              <a:rPr lang="cs-CZ" smtClean="0"/>
              <a:t>10.04.2019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C1F4E-5909-489E-814B-60DD661BD9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57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7309C469-12B6-4B7B-BC39-6DCDB213055D}"/>
              </a:ext>
            </a:extLst>
          </p:cNvPr>
          <p:cNvSpPr txBox="1">
            <a:spLocks/>
          </p:cNvSpPr>
          <p:nvPr/>
        </p:nvSpPr>
        <p:spPr>
          <a:xfrm>
            <a:off x="1137385" y="338087"/>
            <a:ext cx="9144000" cy="60578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  <a:p>
            <a:r>
              <a:rPr lang="cs-CZ" b="1" dirty="0"/>
              <a:t>Projekt TA ČR BETA</a:t>
            </a:r>
          </a:p>
          <a:p>
            <a:endParaRPr lang="cs-CZ" b="1" dirty="0"/>
          </a:p>
          <a:p>
            <a:r>
              <a:rPr lang="cs-CZ" b="1" dirty="0"/>
              <a:t>Socioekonomický vývoj nemetropolitních oblastí České republiky se zřetelem na rozvojové potřeby jednotlivých regionů</a:t>
            </a:r>
          </a:p>
          <a:p>
            <a:endParaRPr lang="cs-CZ" sz="2800" dirty="0"/>
          </a:p>
          <a:p>
            <a:endParaRPr lang="cs-CZ" sz="2800" dirty="0"/>
          </a:p>
          <a:p>
            <a:r>
              <a:rPr lang="cs-CZ" sz="2800" dirty="0"/>
              <a:t>Výzkumné centrum RURAL</a:t>
            </a:r>
          </a:p>
          <a:p>
            <a:r>
              <a:rPr lang="cs-CZ" sz="2800" dirty="0" err="1"/>
              <a:t>PřF</a:t>
            </a:r>
            <a:r>
              <a:rPr lang="cs-CZ" sz="2800" dirty="0"/>
              <a:t> UK</a:t>
            </a:r>
          </a:p>
          <a:p>
            <a:r>
              <a:rPr lang="cs-CZ" sz="2800" dirty="0"/>
              <a:t>Radim Perlín</a:t>
            </a:r>
          </a:p>
          <a:p>
            <a:r>
              <a:rPr lang="cs-CZ" sz="2800" dirty="0"/>
              <a:t>Hana Bednářová, Pavel Chromý, Tomáš Havlíček, Vít Jančák, Marek Komárek, Miroslav Marada </a:t>
            </a:r>
          </a:p>
          <a:p>
            <a:r>
              <a:rPr lang="cs-CZ" sz="2800" dirty="0"/>
              <a:t>TA ČR Beta TITSMMR701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4E48BA7-5925-4F97-A256-B68BA4D71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876" y="277368"/>
            <a:ext cx="2006600" cy="12192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8" y="330283"/>
            <a:ext cx="715737" cy="111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75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Typologie jako výsledek faktorové analýzy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/>
              <a:t>2. faktor: </a:t>
            </a:r>
            <a:r>
              <a:rPr lang="cs-CZ" dirty="0">
                <a:solidFill>
                  <a:schemeClr val="accent1"/>
                </a:solidFill>
              </a:rPr>
              <a:t>Vnitřní podmínky („lidské zdroje“)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Index vzdělanosti </a:t>
            </a:r>
            <a:r>
              <a:rPr lang="cs-CZ" sz="2200" dirty="0"/>
              <a:t>– diferencovaně vážené obyvatelstvo dle dosaženého stupně vzdělání za zkoumanou administrativní jednotku (vyšších hodnot dosahuje vzdělanější populace)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Podíl nezaměstnaných</a:t>
            </a:r>
            <a:r>
              <a:rPr lang="cs-CZ" sz="2200" dirty="0"/>
              <a:t> –počet registrovaných nezaměstnaných vážený počtem ekonomicky aktivních obyvatel v jednotce (detailní data z MPSV)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Podnikavost obyvatel </a:t>
            </a:r>
            <a:r>
              <a:rPr lang="cs-CZ" sz="2200" dirty="0"/>
              <a:t>– počet ekonomických subjektů (z RES) vážený počtem ekonomicky aktivních obyvatel v jednotce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Podíl obyvatel s exekucí </a:t>
            </a:r>
            <a:r>
              <a:rPr lang="cs-CZ" sz="2200" dirty="0"/>
              <a:t>– počet obyvatel s vyhlášenou exekucí vážený počtem obyvatel příslušné administrativní jednotky (detailní data z mapaexekuci.cz)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Podíl voličů nesystémových stran </a:t>
            </a:r>
            <a:r>
              <a:rPr lang="cs-CZ" sz="2200" dirty="0"/>
              <a:t>– počet voličů extremistických stran v parlamentních volbách 2017 vážený celkovým počtem oprávněných voličů ve zkoumané jednotce</a:t>
            </a:r>
          </a:p>
          <a:p>
            <a:pPr marL="0" lvl="0" indent="0" algn="ctr">
              <a:buNone/>
            </a:pPr>
            <a:r>
              <a:rPr lang="cs-CZ" sz="2200" i="1" dirty="0"/>
              <a:t>Vysvětlení 58,2 % (ORP: 55,6 %) variability souboru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Mínus 3"/>
          <p:cNvSpPr>
            <a:spLocks noChangeAspect="1"/>
          </p:cNvSpPr>
          <p:nvPr/>
        </p:nvSpPr>
        <p:spPr>
          <a:xfrm>
            <a:off x="11526718" y="2470638"/>
            <a:ext cx="230799" cy="252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Mínus 4"/>
          <p:cNvSpPr>
            <a:spLocks noChangeAspect="1"/>
          </p:cNvSpPr>
          <p:nvPr/>
        </p:nvSpPr>
        <p:spPr>
          <a:xfrm>
            <a:off x="11529649" y="3906715"/>
            <a:ext cx="230799" cy="252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Plus 5"/>
          <p:cNvSpPr>
            <a:spLocks noChangeAspect="1"/>
          </p:cNvSpPr>
          <p:nvPr/>
        </p:nvSpPr>
        <p:spPr>
          <a:xfrm>
            <a:off x="11526717" y="3182815"/>
            <a:ext cx="246186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Plus 6"/>
          <p:cNvSpPr>
            <a:spLocks noChangeAspect="1"/>
          </p:cNvSpPr>
          <p:nvPr/>
        </p:nvSpPr>
        <p:spPr>
          <a:xfrm>
            <a:off x="11538440" y="4583723"/>
            <a:ext cx="246186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Plus 7"/>
          <p:cNvSpPr>
            <a:spLocks noChangeAspect="1"/>
          </p:cNvSpPr>
          <p:nvPr/>
        </p:nvSpPr>
        <p:spPr>
          <a:xfrm>
            <a:off x="11538440" y="5480538"/>
            <a:ext cx="246186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91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8598815-8A9A-4FD2-ABAC-A7A12537B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06344" cy="7065818"/>
          </a:xfr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4191" y="2002368"/>
            <a:ext cx="311426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4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A7F731AD-EBF9-4E25-B100-829EE68F19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25965" cy="7079673"/>
          </a:xfr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956" y="1992701"/>
            <a:ext cx="311988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4590"/>
          </a:xfrm>
        </p:spPr>
        <p:txBody>
          <a:bodyPr/>
          <a:lstStyle/>
          <a:p>
            <a:r>
              <a:rPr lang="cs-CZ" dirty="0"/>
              <a:t>Vymezení typů podle faktorových skóre</a:t>
            </a:r>
            <a:endParaRPr lang="en-GB" dirty="0"/>
          </a:p>
        </p:txBody>
      </p:sp>
      <p:graphicFrame>
        <p:nvGraphicFramePr>
          <p:cNvPr id="4" name="Zástupný symbol pro obsah 3">
            <a:extLst>
              <a:ext uri="{FF2B5EF4-FFF2-40B4-BE49-F238E27FC236}">
                <a16:creationId xmlns:a16="http://schemas.microsoft.com/office/drawing/2014/main" id="{6E2AD908-8B4D-4280-AA4B-B6595AC52E4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143000"/>
          <a:ext cx="10515600" cy="5319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7598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50185991-BCF3-49CB-8214-8E1B44F1F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51461"/>
            <a:ext cx="10543309" cy="7444988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7530CF9-70B0-408E-8CAB-F33CD57EB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7418" y="2103437"/>
            <a:ext cx="3539836" cy="1325563"/>
          </a:xfrm>
        </p:spPr>
        <p:txBody>
          <a:bodyPr/>
          <a:lstStyle/>
          <a:p>
            <a:pPr algn="ctr"/>
            <a:r>
              <a:rPr lang="cs-CZ" b="1" dirty="0">
                <a:solidFill>
                  <a:schemeClr val="accent1"/>
                </a:solidFill>
              </a:rPr>
              <a:t>Typologie</a:t>
            </a:r>
            <a:br>
              <a:rPr lang="cs-CZ" b="1" dirty="0">
                <a:solidFill>
                  <a:schemeClr val="accent1"/>
                </a:solidFill>
              </a:rPr>
            </a:br>
            <a:r>
              <a:rPr lang="cs-CZ" b="1" dirty="0">
                <a:solidFill>
                  <a:schemeClr val="accent1"/>
                </a:solidFill>
              </a:rPr>
              <a:t>ORP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7A983AF-20FD-47A8-917B-444D874ECB57}"/>
              </a:ext>
            </a:extLst>
          </p:cNvPr>
          <p:cNvSpPr txBox="1"/>
          <p:nvPr/>
        </p:nvSpPr>
        <p:spPr>
          <a:xfrm>
            <a:off x="7389609" y="574153"/>
            <a:ext cx="310472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Rozvojový</a:t>
            </a:r>
          </a:p>
          <a:p>
            <a:r>
              <a:rPr lang="cs-CZ" sz="1600" dirty="0"/>
              <a:t>Sociálně znevýhodněný</a:t>
            </a:r>
          </a:p>
          <a:p>
            <a:r>
              <a:rPr lang="cs-CZ" sz="1600" dirty="0"/>
              <a:t>Ohrožený</a:t>
            </a:r>
          </a:p>
          <a:p>
            <a:r>
              <a:rPr lang="cs-CZ" sz="1600" dirty="0"/>
              <a:t>Polohově znevýhodněný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515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6474E445-C85D-4A2E-9877-E1FEA12388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76" y="-316494"/>
            <a:ext cx="10591894" cy="7479295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D2D9C38C-2EF0-4897-AF08-ACC1083DF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455" y="2457161"/>
            <a:ext cx="3567545" cy="1325563"/>
          </a:xfrm>
        </p:spPr>
        <p:txBody>
          <a:bodyPr/>
          <a:lstStyle/>
          <a:p>
            <a:pPr algn="ctr"/>
            <a:r>
              <a:rPr lang="cs-CZ" b="1" dirty="0">
                <a:solidFill>
                  <a:schemeClr val="accent1"/>
                </a:solidFill>
              </a:rPr>
              <a:t>Typologie</a:t>
            </a:r>
            <a:br>
              <a:rPr lang="cs-CZ" b="1" dirty="0">
                <a:solidFill>
                  <a:schemeClr val="accent1"/>
                </a:solidFill>
              </a:rPr>
            </a:br>
            <a:r>
              <a:rPr lang="cs-CZ" b="1" dirty="0">
                <a:solidFill>
                  <a:schemeClr val="accent1"/>
                </a:solidFill>
              </a:rPr>
              <a:t>POÚ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CE7CC94-AB05-48A8-B8A4-DA52E98B2F49}"/>
              </a:ext>
            </a:extLst>
          </p:cNvPr>
          <p:cNvSpPr txBox="1"/>
          <p:nvPr/>
        </p:nvSpPr>
        <p:spPr>
          <a:xfrm>
            <a:off x="7389609" y="627318"/>
            <a:ext cx="310472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600" dirty="0"/>
              <a:t>Rozvojový</a:t>
            </a:r>
          </a:p>
          <a:p>
            <a:r>
              <a:rPr lang="cs-CZ" sz="1600" dirty="0"/>
              <a:t>Sociálně znevýhodněný</a:t>
            </a:r>
          </a:p>
          <a:p>
            <a:r>
              <a:rPr lang="cs-CZ" sz="1600" dirty="0"/>
              <a:t>Ohrožený</a:t>
            </a:r>
          </a:p>
          <a:p>
            <a:r>
              <a:rPr lang="cs-CZ" sz="1600" dirty="0"/>
              <a:t>Polohově znevýhodněný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34562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5F9B85-A826-4151-8A49-12671D02B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595"/>
            <a:ext cx="10515600" cy="1325563"/>
          </a:xfrm>
        </p:spPr>
        <p:txBody>
          <a:bodyPr/>
          <a:lstStyle/>
          <a:p>
            <a:r>
              <a:rPr lang="cs-CZ" dirty="0"/>
              <a:t>Srovnání vymezení POÚ x ORP</a:t>
            </a:r>
            <a:endParaRPr lang="en-GB" dirty="0"/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id="{1DC93315-58DD-4132-9B0E-63F316D98E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30" y="1948643"/>
            <a:ext cx="11177705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Dotazníkové šetření - cíle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Provést dotazování cca 3000 respondentů v 5 typech nemetropolitních oblastí (typy konstruovány na základě faktorové analýzy zohledňující „polohu“ a „lidské zdroje“).</a:t>
            </a:r>
          </a:p>
          <a:p>
            <a:r>
              <a:rPr lang="cs-CZ" dirty="0"/>
              <a:t>V šetření zajistit </a:t>
            </a:r>
            <a:r>
              <a:rPr lang="en-US" dirty="0" err="1"/>
              <a:t>repre</a:t>
            </a:r>
            <a:r>
              <a:rPr lang="cs-CZ" dirty="0" err="1"/>
              <a:t>zentativní</a:t>
            </a:r>
            <a:r>
              <a:rPr lang="cs-CZ" dirty="0"/>
              <a:t> </a:t>
            </a:r>
            <a:r>
              <a:rPr lang="en-US" dirty="0" err="1"/>
              <a:t>soubor</a:t>
            </a:r>
            <a:r>
              <a:rPr lang="en-US" dirty="0"/>
              <a:t> respondent</a:t>
            </a:r>
            <a:r>
              <a:rPr lang="cs-CZ" dirty="0"/>
              <a:t>ů</a:t>
            </a:r>
            <a:r>
              <a:rPr lang="en-US" dirty="0"/>
              <a:t> </a:t>
            </a:r>
            <a:r>
              <a:rPr lang="cs-CZ" dirty="0"/>
              <a:t>podle základních sociodemografických znaků v daných typech nemetropolitních oblastí (pohlaví, věk, vzdělání a velikost místa bydliště).</a:t>
            </a:r>
          </a:p>
        </p:txBody>
      </p:sp>
    </p:spTree>
    <p:extLst>
      <p:ext uri="{BB962C8B-B14F-4D97-AF65-F5344CB8AC3E}">
        <p14:creationId xmlns:p14="http://schemas.microsoft.com/office/powerpoint/2010/main" val="2993368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Dotazníkové šetření - metodologie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Tvorba dotazníku (16+13 otázek; do 100 proměnných)</a:t>
            </a:r>
          </a:p>
          <a:p>
            <a:r>
              <a:rPr lang="cs-CZ" dirty="0"/>
              <a:t>Dotazování: </a:t>
            </a:r>
            <a:r>
              <a:rPr lang="cs-CZ" b="1" dirty="0"/>
              <a:t>CAWI</a:t>
            </a:r>
            <a:r>
              <a:rPr lang="cs-CZ" dirty="0"/>
              <a:t> (prostřednictvím internetu) a </a:t>
            </a:r>
            <a:r>
              <a:rPr lang="cs-CZ" b="1" dirty="0"/>
              <a:t>face-to-face</a:t>
            </a:r>
          </a:p>
          <a:p>
            <a:r>
              <a:rPr lang="cs-CZ" dirty="0"/>
              <a:t>Sběr dat: </a:t>
            </a:r>
            <a:r>
              <a:rPr lang="cs-CZ" b="1" dirty="0"/>
              <a:t>22. 10. – 2. 12. 2018</a:t>
            </a:r>
            <a:r>
              <a:rPr lang="cs-CZ" dirty="0"/>
              <a:t> (po komunálních volbách)</a:t>
            </a:r>
          </a:p>
          <a:p>
            <a:r>
              <a:rPr lang="cs-CZ" dirty="0"/>
              <a:t>Počet respondentů celkem: </a:t>
            </a:r>
            <a:r>
              <a:rPr lang="cs-CZ" b="1" dirty="0"/>
              <a:t>3 291</a:t>
            </a:r>
            <a:r>
              <a:rPr lang="cs-CZ" dirty="0"/>
              <a:t> respondentů</a:t>
            </a:r>
          </a:p>
          <a:p>
            <a:r>
              <a:rPr lang="cs-CZ" b="1" dirty="0"/>
              <a:t>CAWI dotazování</a:t>
            </a:r>
            <a:r>
              <a:rPr lang="cs-CZ" dirty="0"/>
              <a:t> – celkem realizováno 2 049 platných rozhovorů (62 % souboru), dalších 208 rozhovorů bylo vyřazeno na základě kontroly délky dotazování ve vybraných pasážích dotazníku. Mediánová délka vyplnění platných dotazníků byla 11,2 minuty. </a:t>
            </a:r>
          </a:p>
          <a:p>
            <a:r>
              <a:rPr lang="cs-CZ" b="1" dirty="0"/>
              <a:t>Face-to-face dotazování</a:t>
            </a:r>
            <a:r>
              <a:rPr lang="cs-CZ" dirty="0"/>
              <a:t> – celkem realizováno 1 242 rozhovorů (38 % souboru); počet zúčastněných tazatelů: 401 tazatelů; počet dotazníků na tazatele: v rozpětí od 1 do 14 dotazníků.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1569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Dotazníkové šetření - metodologie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31946"/>
            <a:ext cx="10515600" cy="3538696"/>
          </a:xfrm>
        </p:spPr>
      </p:pic>
    </p:spTree>
    <p:extLst>
      <p:ext uri="{BB962C8B-B14F-4D97-AF65-F5344CB8AC3E}">
        <p14:creationId xmlns:p14="http://schemas.microsoft.com/office/powerpoint/2010/main" val="319870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Aktivně ovlivnit budoucí formování politiky státu vůči nemetropolitním regionům v Česku</a:t>
            </a:r>
          </a:p>
          <a:p>
            <a:pPr marL="0" indent="0">
              <a:buNone/>
            </a:pPr>
            <a:r>
              <a:rPr lang="cs-CZ" dirty="0"/>
              <a:t>Posunout/posouvat formy a nástroje regionální politiky od plošné a tudíž méně efektivní podpory k cílené a tedy více efektivní podpoře </a:t>
            </a:r>
          </a:p>
          <a:p>
            <a:r>
              <a:rPr lang="cs-CZ" dirty="0"/>
              <a:t>Podle typu území</a:t>
            </a:r>
          </a:p>
          <a:p>
            <a:r>
              <a:rPr lang="cs-CZ" dirty="0"/>
              <a:t>Podle formy  a zaměření podpory</a:t>
            </a:r>
          </a:p>
        </p:txBody>
      </p:sp>
    </p:spTree>
    <p:extLst>
      <p:ext uri="{BB962C8B-B14F-4D97-AF65-F5344CB8AC3E}">
        <p14:creationId xmlns:p14="http://schemas.microsoft.com/office/powerpoint/2010/main" val="3838345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Dotazníkové šetření - metodologie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Získaný datový soubor byl zvážen na skutečný počet obyvatel v jednotlivých typech nemetropolitních oblastí.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Konstrukce vah a jednotlivé výsledné váhy pro konkrétní typy oblastí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13" y="3701318"/>
            <a:ext cx="10058400" cy="295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4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585881-FF35-425A-8244-F43B8F662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Vybrané obecné závěry charakteristické pro všechny typy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4A32449-E1C3-4D39-A7C5-A605CCD60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452" y="1732286"/>
            <a:ext cx="11833934" cy="51257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Velmi pevná vazba k obci,</a:t>
            </a:r>
          </a:p>
          <a:p>
            <a:pPr marL="0" indent="0">
              <a:buNone/>
            </a:pPr>
            <a:r>
              <a:rPr lang="cs-CZ" dirty="0"/>
              <a:t>Pozitivní hodnocení:  upravenost obce, čistota dopravní dostupnost, spokojenost s lokální správou, dobré sousedské vztahy</a:t>
            </a:r>
          </a:p>
          <a:p>
            <a:pPr marL="0" indent="0">
              <a:buNone/>
            </a:pPr>
            <a:r>
              <a:rPr lang="cs-CZ" dirty="0"/>
              <a:t>Klíčové výhody města/obce jsou poloha, počet obyvatel a historický ale i současný vývoj města </a:t>
            </a:r>
          </a:p>
          <a:p>
            <a:pPr marL="0" indent="0">
              <a:buNone/>
            </a:pPr>
            <a:r>
              <a:rPr lang="cs-CZ" dirty="0"/>
              <a:t>V obcích není pociťována rivalita a vzájemné konflikty</a:t>
            </a:r>
          </a:p>
          <a:p>
            <a:pPr marL="0" indent="0">
              <a:buNone/>
            </a:pPr>
            <a:r>
              <a:rPr lang="cs-CZ" dirty="0"/>
              <a:t>Vztahy mezi sociálními i věkovými skupinami obyvatel jsou velmi dobré</a:t>
            </a:r>
          </a:p>
          <a:p>
            <a:pPr marL="0" indent="0">
              <a:buNone/>
            </a:pPr>
            <a:r>
              <a:rPr lang="cs-CZ" dirty="0"/>
              <a:t>Výrazné zlepšení za 10 let:  vzhled obce, vodovod a kanalizace, chodníky, životní úroveň </a:t>
            </a:r>
          </a:p>
          <a:p>
            <a:pPr marL="0" indent="0">
              <a:buNone/>
            </a:pPr>
            <a:r>
              <a:rPr lang="cs-CZ" dirty="0"/>
              <a:t>Výrazné zhoršení za 10 let: intenzita dopravy </a:t>
            </a:r>
          </a:p>
          <a:p>
            <a:pPr marL="0" indent="0">
              <a:buNone/>
            </a:pPr>
            <a:r>
              <a:rPr lang="cs-CZ" dirty="0"/>
              <a:t>Obyvatelé považují za důležité:  zdravotní stav rodinný život, děti, bydlení, a dále přírodní prostředí  mezilidské vztahy, přátelství, práci</a:t>
            </a:r>
          </a:p>
          <a:p>
            <a:pPr marL="0" indent="0">
              <a:buNone/>
            </a:pPr>
            <a:r>
              <a:rPr lang="cs-CZ" dirty="0"/>
              <a:t>Jako nedůležité vnímají víru a duchovní hodnoty </a:t>
            </a:r>
          </a:p>
        </p:txBody>
      </p:sp>
    </p:spTree>
    <p:extLst>
      <p:ext uri="{BB962C8B-B14F-4D97-AF65-F5344CB8AC3E}">
        <p14:creationId xmlns:p14="http://schemas.microsoft.com/office/powerpoint/2010/main" val="844072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Postup vyhodnocení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Soubor odpovědí na jednotlivé otázky je tříděn podle věku, vzdělání a podle typu a velikosti obce</a:t>
            </a:r>
          </a:p>
          <a:p>
            <a:r>
              <a:rPr lang="cs-CZ" dirty="0"/>
              <a:t>Sledovány jsou signifikantní odchylky od průměrných výsledků za celý soubor, </a:t>
            </a:r>
          </a:p>
          <a:p>
            <a:r>
              <a:rPr lang="cs-CZ" dirty="0"/>
              <a:t>Uvažovány jsou pouze ty výpovědi, které mají relevantní význam, tedy vyskytují se v souboru s více než 25 % </a:t>
            </a:r>
          </a:p>
          <a:p>
            <a:endParaRPr lang="cs-CZ" dirty="0"/>
          </a:p>
          <a:p>
            <a:r>
              <a:rPr lang="cs-CZ" dirty="0"/>
              <a:t>Třídění podle četnosti relevantních výpovědí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0470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4893" y="116372"/>
            <a:ext cx="109075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 prvotního vyhodnocení výsledků 	Rozdíl proti průměru o </a:t>
            </a:r>
            <a:r>
              <a:rPr kumimoji="0" lang="en-US" altLang="cs-CZ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+4</a:t>
            </a:r>
            <a:r>
              <a:rPr kumimoji="0" lang="cs-CZ" altLang="cs-CZ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%, typ 1 rozvojový</a:t>
            </a:r>
            <a:endParaRPr kumimoji="0" lang="cs-CZ" altLang="cs-CZ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94FCE27C-B43B-46B7-A3CB-85DB6414319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5622" y="790113"/>
          <a:ext cx="10635449" cy="5513493"/>
        </p:xfrm>
        <a:graphic>
          <a:graphicData uri="http://schemas.openxmlformats.org/drawingml/2006/table">
            <a:tbl>
              <a:tblPr/>
              <a:tblGrid>
                <a:gridCol w="6001306">
                  <a:extLst>
                    <a:ext uri="{9D8B030D-6E8A-4147-A177-3AD203B41FA5}">
                      <a16:colId xmlns:a16="http://schemas.microsoft.com/office/drawing/2014/main" val="943054896"/>
                    </a:ext>
                  </a:extLst>
                </a:gridCol>
                <a:gridCol w="2396971">
                  <a:extLst>
                    <a:ext uri="{9D8B030D-6E8A-4147-A177-3AD203B41FA5}">
                      <a16:colId xmlns:a16="http://schemas.microsoft.com/office/drawing/2014/main" val="3963338415"/>
                    </a:ext>
                  </a:extLst>
                </a:gridCol>
                <a:gridCol w="1035759">
                  <a:extLst>
                    <a:ext uri="{9D8B030D-6E8A-4147-A177-3AD203B41FA5}">
                      <a16:colId xmlns:a16="http://schemas.microsoft.com/office/drawing/2014/main" val="1969734771"/>
                    </a:ext>
                  </a:extLst>
                </a:gridCol>
                <a:gridCol w="1201413">
                  <a:extLst>
                    <a:ext uri="{9D8B030D-6E8A-4147-A177-3AD203B41FA5}">
                      <a16:colId xmlns:a16="http://schemas.microsoft.com/office/drawing/2014/main" val="2161019698"/>
                    </a:ext>
                  </a:extLst>
                </a:gridCol>
              </a:tblGrid>
              <a:tr h="70151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otázka</a:t>
                      </a:r>
                    </a:p>
                  </a:txBody>
                  <a:tcPr marL="5199" marR="5199" marT="5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odpověď</a:t>
                      </a:r>
                    </a:p>
                  </a:txBody>
                  <a:tcPr marL="5199" marR="5199" marT="5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četnost odpovědi celkem</a:t>
                      </a:r>
                    </a:p>
                  </a:txBody>
                  <a:tcPr marL="5199" marR="5199" marT="5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odchylka od celku</a:t>
                      </a:r>
                    </a:p>
                  </a:txBody>
                  <a:tcPr marL="5199" marR="5199" marT="5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295970"/>
                  </a:ext>
                </a:extLst>
              </a:tr>
              <a:tr h="469820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Věková struktura obyvatel obce/města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Spíše přednost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56,50%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5,30%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493008"/>
                  </a:ext>
                </a:extLst>
              </a:tr>
              <a:tr h="469820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a jeho obyvatelé - Rodiny se staletou tradicí v obci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Spíše ano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38,00%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4,40%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559057"/>
                  </a:ext>
                </a:extLst>
              </a:tr>
              <a:tr h="469820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a jeho obyvatelé - Části obývané sociálně slabými (Romy)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Určitě ne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34,40%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8,00%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249965"/>
                  </a:ext>
                </a:extLst>
              </a:tr>
              <a:tr h="469820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a jeho obyvatelé - Zadluženost, exekuce obyvatel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Spíše ne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53,40%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5,00%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821999"/>
                  </a:ext>
                </a:extLst>
              </a:tr>
              <a:tr h="469820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opouštějí nebo zvažují - Mladí lidé po ukončení škol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Pouze výjimečně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32,60%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6,00%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016822"/>
                  </a:ext>
                </a:extLst>
              </a:tr>
              <a:tr h="701514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opouštějí nebo zvažují - Lidé, kteří jsou úspěšní a mají se dobře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Nic takového nepozoruji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37,60%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5,60%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206480"/>
                  </a:ext>
                </a:extLst>
              </a:tr>
              <a:tr h="701514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Obec opouštějí nebo zvažují - Pracovití lidé se zájmem o budoucnost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Nic takového nepozoruji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38,30%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7,60%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930120"/>
                  </a:ext>
                </a:extLst>
              </a:tr>
              <a:tr h="933206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Současná situace v porovnání se situací před deseti lety - Bezpečnost občanů proti projevům kriminality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Stejná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53,80%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5,10%</a:t>
                      </a:r>
                    </a:p>
                  </a:txBody>
                  <a:tcPr marL="5199" marR="5199" marT="5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034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251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5528"/>
          </a:xfrm>
        </p:spPr>
        <p:txBody>
          <a:bodyPr>
            <a:normAutofit fontScale="90000"/>
          </a:bodyPr>
          <a:lstStyle/>
          <a:p>
            <a:r>
              <a:rPr lang="cs-CZ" dirty="0"/>
              <a:t>Shrnutí prvního vyhodnocení podle typů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51284"/>
            <a:ext cx="10515600" cy="4925679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Podle četnosti výpovědí v typech lze dobře formulovat názor, jak obyvatelé sami vnímají prostředí, ve kterém žijí. </a:t>
            </a:r>
          </a:p>
          <a:p>
            <a:pPr marL="0" indent="0">
              <a:buNone/>
            </a:pPr>
            <a:r>
              <a:rPr lang="cs-CZ" dirty="0"/>
              <a:t>Podle odpovědí převažujících nebo významných respondentů lze najít charakteristiky typu a to jak ty, které převažují, jsou časté, jsou  významné, tak i ty, které se naopak nevyskytují, neexistují nebo nejsou časté 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17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1 Rozvojový typ  (20)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V obcích nežijí sociálně slabí,  </a:t>
            </a:r>
          </a:p>
          <a:p>
            <a:r>
              <a:rPr lang="cs-CZ" dirty="0"/>
              <a:t>Aktivní lidé, pracovití lidé a studenti po absolutoriu  obec neopouštějí, </a:t>
            </a:r>
          </a:p>
          <a:p>
            <a:r>
              <a:rPr lang="cs-CZ" dirty="0"/>
              <a:t>Obyvatel v obci se nedotýká problém zadluženosti a exekucí </a:t>
            </a:r>
          </a:p>
          <a:p>
            <a:r>
              <a:rPr lang="cs-CZ" dirty="0"/>
              <a:t>Věková struktura je hodnocena jako velmi dobrá </a:t>
            </a:r>
          </a:p>
          <a:p>
            <a:r>
              <a:rPr lang="cs-CZ" dirty="0"/>
              <a:t>V obci je možné nalézt rodiny se staletou tradicí, </a:t>
            </a:r>
          </a:p>
          <a:p>
            <a:r>
              <a:rPr lang="cs-CZ" dirty="0"/>
              <a:t>Místo kde lidé žijí je pro občany velmi důležité </a:t>
            </a:r>
          </a:p>
          <a:p>
            <a:r>
              <a:rPr lang="cs-CZ" dirty="0"/>
              <a:t>Z hlediska bezpečnosti, kriminality, nabídky pracovních míst a dostupnosti zdravotnických a sociálních zařízení se situace nemění </a:t>
            </a:r>
          </a:p>
          <a:p>
            <a:r>
              <a:rPr lang="cs-CZ" dirty="0"/>
              <a:t>Občané ale cítí malou míru hrdosti na region, kraj, kde žijí,  na kulturní zvyky a tradice,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7350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826371-5B1D-4C4C-BF21-055F2240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2 Sociálně znevýhodněný typ  (19)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E3AA05C-F99F-4EFC-A1E3-8C26063FC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Žijeme spíše vedle sebe</a:t>
            </a:r>
          </a:p>
          <a:p>
            <a:r>
              <a:rPr lang="cs-CZ" dirty="0"/>
              <a:t>Obyvatelé jsou více  zadluženi </a:t>
            </a:r>
          </a:p>
          <a:p>
            <a:r>
              <a:rPr lang="cs-CZ" dirty="0"/>
              <a:t>Máme více nových satelitních domů,  ale nemáme nové rodinné domy </a:t>
            </a:r>
          </a:p>
          <a:p>
            <a:r>
              <a:rPr lang="cs-CZ" dirty="0"/>
              <a:t>Poměrně často mladí opouštějí obec </a:t>
            </a:r>
          </a:p>
          <a:p>
            <a:r>
              <a:rPr lang="cs-CZ" dirty="0"/>
              <a:t>Dostupnost a úroveň nájemních bytů na bydlení se zhoršila </a:t>
            </a:r>
          </a:p>
          <a:p>
            <a:r>
              <a:rPr lang="cs-CZ" dirty="0"/>
              <a:t>Lepší je využití možností cestovního ruchu</a:t>
            </a:r>
          </a:p>
          <a:p>
            <a:r>
              <a:rPr lang="cs-CZ" dirty="0"/>
              <a:t>Spolkový život, udržování tradic a sounáležitost  se nezměnil </a:t>
            </a:r>
          </a:p>
          <a:p>
            <a:r>
              <a:rPr lang="cs-CZ" dirty="0"/>
              <a:t>Kulturní, společenský život je pro obyvatele důležitý </a:t>
            </a:r>
          </a:p>
          <a:p>
            <a:r>
              <a:rPr lang="cs-CZ" dirty="0"/>
              <a:t>Občané necítí hrdost region/kraj</a:t>
            </a:r>
          </a:p>
          <a:p>
            <a:r>
              <a:rPr lang="cs-CZ" dirty="0"/>
              <a:t>Kulturní zvyky, tradice, folklór se v obci nepěstuje </a:t>
            </a:r>
          </a:p>
          <a:p>
            <a:r>
              <a:rPr lang="cs-CZ" dirty="0"/>
              <a:t>Rodiny se staletou tradicí v obci	 nebydlí </a:t>
            </a:r>
          </a:p>
          <a:p>
            <a:r>
              <a:rPr lang="cs-CZ" dirty="0"/>
              <a:t>V obci je vyšší nezaměstnanost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455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A2C65E-92DD-489A-89AD-D81B1CCA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2 Sociálně znevýhodněný typ 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E6AF5CD-351F-4C39-BBAE-52B029AD8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V obci žijí sociálně slabí a Romové</a:t>
            </a:r>
          </a:p>
          <a:p>
            <a:r>
              <a:rPr lang="cs-CZ" dirty="0"/>
              <a:t>V obci je zadluženost a exekuce </a:t>
            </a:r>
          </a:p>
          <a:p>
            <a:r>
              <a:rPr lang="cs-CZ" dirty="0"/>
              <a:t>Absolventi, úspěšní a pracovití obec opouštějí, chtějí bydlet jinde</a:t>
            </a:r>
          </a:p>
          <a:p>
            <a:r>
              <a:rPr lang="cs-CZ" dirty="0"/>
              <a:t>Situace v možnosti cestovním ruchu se zhoršila </a:t>
            </a:r>
          </a:p>
          <a:p>
            <a:r>
              <a:rPr lang="cs-CZ" dirty="0"/>
              <a:t>Dostupnost nájemních bytů se zhoršila </a:t>
            </a:r>
          </a:p>
          <a:p>
            <a:r>
              <a:rPr lang="cs-CZ" dirty="0"/>
              <a:t>Nelepší se zapojení obyvatel do života obce, </a:t>
            </a:r>
          </a:p>
          <a:p>
            <a:r>
              <a:rPr lang="cs-CZ" dirty="0"/>
              <a:t>Zhoršila se bezpečnostní situace, nabídka pracovních míst, spolkový život, životní prostředí</a:t>
            </a:r>
          </a:p>
          <a:p>
            <a:r>
              <a:rPr lang="cs-CZ" dirty="0"/>
              <a:t>Není dobrý historický vývoj města /obce  a není dobrá věková struktura </a:t>
            </a:r>
          </a:p>
          <a:p>
            <a:r>
              <a:rPr lang="cs-CZ" dirty="0"/>
              <a:t>Existující kulturní zvyky a tradice </a:t>
            </a:r>
          </a:p>
          <a:p>
            <a:r>
              <a:rPr lang="cs-CZ" dirty="0"/>
              <a:t>Máme dobré vztahy s chalupáři/chataři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5859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4FF9D2-469A-436E-A619-AD007D93B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3  Ohrožený typ  (36)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205FDFD-51A8-44AF-9E1D-7CE21CCF2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571"/>
            <a:ext cx="10515600" cy="5264458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Obce leží na periferii</a:t>
            </a:r>
          </a:p>
          <a:p>
            <a:r>
              <a:rPr lang="cs-CZ" dirty="0"/>
              <a:t>Dopravní dostupnost, občanská vybavenost a spolkový život je spíše problém</a:t>
            </a:r>
          </a:p>
          <a:p>
            <a:r>
              <a:rPr lang="cs-CZ" dirty="0"/>
              <a:t>Dopravní dostupnost je problematická</a:t>
            </a:r>
          </a:p>
          <a:p>
            <a:r>
              <a:rPr lang="cs-CZ" dirty="0"/>
              <a:t>Obyvatelé necítí hrdost na region, kraj ale ani na obec, kde žije </a:t>
            </a:r>
          </a:p>
          <a:p>
            <a:r>
              <a:rPr lang="cs-CZ" dirty="0"/>
              <a:t>V obci se nestaví nové rodinné domy a nemáme slavné rodáky</a:t>
            </a:r>
          </a:p>
          <a:p>
            <a:r>
              <a:rPr lang="cs-CZ" dirty="0"/>
              <a:t>Obyvatelé se spíše potýkají s problémy zadluženosti a exekucemi </a:t>
            </a:r>
          </a:p>
          <a:p>
            <a:r>
              <a:rPr lang="cs-CZ" dirty="0"/>
              <a:t>Mladí lidé po absolvování školy spíše často opouštějí  obec</a:t>
            </a:r>
          </a:p>
          <a:p>
            <a:r>
              <a:rPr lang="cs-CZ" dirty="0"/>
              <a:t>Jako zcela zásadní považují obyvatelé  bydlení a materiální podmínky </a:t>
            </a:r>
          </a:p>
          <a:p>
            <a:r>
              <a:rPr lang="cs-CZ" dirty="0"/>
              <a:t>Obyvatelé nejsou spokojeni s naplněním svých cílů a zájmů</a:t>
            </a:r>
          </a:p>
          <a:p>
            <a:r>
              <a:rPr lang="cs-CZ" dirty="0"/>
              <a:t>Podmínky pro život nejsou lepší než jinde</a:t>
            </a:r>
          </a:p>
          <a:p>
            <a:r>
              <a:rPr lang="cs-CZ" dirty="0"/>
              <a:t>Poloha obce není dobrá,</a:t>
            </a:r>
          </a:p>
          <a:p>
            <a:r>
              <a:rPr lang="cs-CZ" dirty="0"/>
              <a:t>Není dobrá věková struktura obyvatel</a:t>
            </a:r>
          </a:p>
          <a:p>
            <a:r>
              <a:rPr lang="cs-CZ" dirty="0"/>
              <a:t>Spíše horší je zapojení obyvatel do života obce, , bezpečnost a kriminalita, nabídka pracovních míst,  a spolkový život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02160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504CBB-45B2-441C-BE57-F594E2A71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4  Polohově znevýhodněný typ   (34)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D2E377B-4FCB-4F5E-8748-ED7DCDB8A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Značný vliv na život mají místní spolky a sdružení</a:t>
            </a:r>
          </a:p>
          <a:p>
            <a:r>
              <a:rPr lang="cs-CZ" dirty="0"/>
              <a:t>Poloha má malý vliv, </a:t>
            </a:r>
          </a:p>
          <a:p>
            <a:r>
              <a:rPr lang="cs-CZ" dirty="0"/>
              <a:t>Celostátní politika má také malý vliv </a:t>
            </a:r>
          </a:p>
          <a:p>
            <a:r>
              <a:rPr lang="cs-CZ" dirty="0"/>
              <a:t>Dopravní poloha je vnímána jako problém</a:t>
            </a:r>
          </a:p>
          <a:p>
            <a:r>
              <a:rPr lang="cs-CZ" dirty="0"/>
              <a:t>V obci není problém nezaměstnanost, sociálně znevýhodněné skupiny (</a:t>
            </a:r>
            <a:r>
              <a:rPr lang="cs-CZ" dirty="0" err="1"/>
              <a:t>Rómové</a:t>
            </a:r>
            <a:r>
              <a:rPr lang="cs-CZ" dirty="0"/>
              <a:t>)</a:t>
            </a:r>
          </a:p>
          <a:p>
            <a:r>
              <a:rPr lang="cs-CZ" dirty="0"/>
              <a:t>Nebydlí zde úspěšní podnikatelé ale exekuce nejsou problém</a:t>
            </a:r>
          </a:p>
          <a:p>
            <a:r>
              <a:rPr lang="cs-CZ" dirty="0"/>
              <a:t>Mladí lidé často opouštějí obec</a:t>
            </a:r>
          </a:p>
          <a:p>
            <a:r>
              <a:rPr lang="cs-CZ" dirty="0"/>
              <a:t>V obci není dobrá občanská vybavenost</a:t>
            </a:r>
          </a:p>
          <a:p>
            <a:r>
              <a:rPr lang="cs-CZ" dirty="0"/>
              <a:t>Přírodní podmínky nejsou pro život podstatné</a:t>
            </a:r>
          </a:p>
          <a:p>
            <a:r>
              <a:rPr lang="cs-CZ" dirty="0"/>
              <a:t>Kulturní zvyky, tradice nemají velký význam,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864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Metodika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08176"/>
            <a:ext cx="10515600" cy="51389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Vymezení typů nemetropolitních oblastí  - kvantitativní analýza  					dokončeno</a:t>
            </a:r>
          </a:p>
          <a:p>
            <a:pPr marL="0" indent="0">
              <a:buNone/>
            </a:pPr>
            <a:r>
              <a:rPr lang="cs-CZ" dirty="0"/>
              <a:t>Sociologický výzkum – přístupy a postoje obyvatel v různých typech nemetropolitního území   - dokončeno, probíhá vyhodnocení</a:t>
            </a:r>
          </a:p>
          <a:p>
            <a:pPr marL="0" indent="0">
              <a:buNone/>
            </a:pPr>
            <a:r>
              <a:rPr lang="cs-CZ" dirty="0"/>
              <a:t>podrobná kvantitativní analýza uvnitř vymezených typů,</a:t>
            </a:r>
          </a:p>
          <a:p>
            <a:pPr marL="0" indent="0">
              <a:buNone/>
            </a:pPr>
            <a:r>
              <a:rPr lang="cs-CZ" dirty="0"/>
              <a:t>				Zahájeno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dílčí případové studie 	05 – 09/ 19</a:t>
            </a:r>
          </a:p>
          <a:p>
            <a:pPr marL="0" indent="0">
              <a:buNone/>
            </a:pPr>
            <a:r>
              <a:rPr lang="cs-CZ" dirty="0"/>
              <a:t>Identifikace aktérů lokálního rozvoje, jejich role, absorpční kapacita, potřeby, omezení a rizika.  		09/19 </a:t>
            </a:r>
            <a:r>
              <a:rPr lang="en-US" dirty="0"/>
              <a:t>+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Ukončení projektu </a:t>
            </a:r>
            <a:r>
              <a:rPr lang="en-US" dirty="0"/>
              <a:t>		</a:t>
            </a:r>
            <a:r>
              <a:rPr lang="cs-CZ" dirty="0"/>
              <a:t>06/20	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4456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60F5BF-F3AA-43E5-AC71-31851AF5F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Typ 5 Nevyhraněný  (4)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FE89F4F-CD4E-4EB2-85BC-B66CC460C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Obyvatelé se více zajímají o dění v regionu</a:t>
            </a:r>
          </a:p>
          <a:p>
            <a:r>
              <a:rPr lang="cs-CZ" dirty="0"/>
              <a:t>Společenský život je spíše chápán jako přednost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5722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04537E-32D0-444E-969B-B360352FA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typy hodnocení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CAD690B-CE2D-4923-A1B1-9880A2228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Vyhodnocení podle velikostních kategorií obce</a:t>
            </a:r>
          </a:p>
          <a:p>
            <a:pPr marL="0" indent="0">
              <a:buNone/>
            </a:pPr>
            <a:r>
              <a:rPr lang="cs-CZ" dirty="0"/>
              <a:t>Vyhodnocení podle věku</a:t>
            </a:r>
          </a:p>
          <a:p>
            <a:pPr marL="0" indent="0">
              <a:buNone/>
            </a:pPr>
            <a:r>
              <a:rPr lang="cs-CZ" dirty="0"/>
              <a:t>Vyhodnocení podle vzdělání</a:t>
            </a:r>
          </a:p>
          <a:p>
            <a:pPr marL="0" indent="0">
              <a:buNone/>
            </a:pPr>
            <a:r>
              <a:rPr lang="cs-CZ" dirty="0"/>
              <a:t>Hodnocení podle lokality sběru dat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96397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Závěrečné poznámky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 formulování nástrojů rozvoje nemetropolitních oblastí je třeba zvažovat územní diferenciaci Česka – ta prokázána z hlediska:</a:t>
            </a:r>
          </a:p>
          <a:p>
            <a:pPr marL="514350" indent="-514350">
              <a:buAutoNum type="alphaLcParenR"/>
            </a:pPr>
            <a:r>
              <a:rPr lang="cs-CZ" dirty="0"/>
              <a:t>jednotlivých typů (vzešly z hodnocení kvantitativní povahy)</a:t>
            </a:r>
          </a:p>
          <a:p>
            <a:pPr marL="514350" indent="-514350">
              <a:buAutoNum type="alphaLcParenR"/>
            </a:pPr>
            <a:r>
              <a:rPr lang="cs-CZ" dirty="0"/>
              <a:t>velikostní struktury obcí</a:t>
            </a:r>
          </a:p>
          <a:p>
            <a:pPr marL="514350" indent="-514350">
              <a:buAutoNum type="alphaLcParenR"/>
            </a:pPr>
            <a:r>
              <a:rPr lang="cs-CZ" dirty="0"/>
              <a:t>sociodemografických charakteristik populace (věk)</a:t>
            </a:r>
          </a:p>
          <a:p>
            <a:r>
              <a:rPr lang="cs-CZ" dirty="0"/>
              <a:t>K pochopení podstaty rozdílů mezi jednotlivými typy nemetropolitních oblastí je nezbytné provést terénní šetření v typově odlišných zájmových územích.</a:t>
            </a:r>
          </a:p>
          <a:p>
            <a:pPr marL="0" indent="0">
              <a:buNone/>
            </a:pPr>
            <a:endParaRPr lang="cs-CZ" dirty="0"/>
          </a:p>
          <a:p>
            <a:pPr marL="514350" indent="-514350">
              <a:buAutoNum type="alphaLcParenR"/>
            </a:pPr>
            <a:endParaRPr lang="cs-CZ" dirty="0"/>
          </a:p>
          <a:p>
            <a:pPr marL="514350" indent="-514350">
              <a:buAutoNum type="alphaLcParenR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889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nemetropolitní oblasti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Co to je nemetropolitní oblast? </a:t>
            </a:r>
          </a:p>
          <a:p>
            <a:pPr marL="0" indent="0">
              <a:buNone/>
            </a:pPr>
            <a:r>
              <a:rPr lang="cs-CZ" dirty="0"/>
              <a:t>Regiony mimo metropole, </a:t>
            </a:r>
          </a:p>
          <a:p>
            <a:pPr marL="0" indent="0">
              <a:buNone/>
            </a:pPr>
            <a:r>
              <a:rPr lang="cs-CZ" dirty="0"/>
              <a:t>Regiony zahrnující jak krajinu, tak i venkovská sídla, malá a středně velká města </a:t>
            </a:r>
          </a:p>
          <a:p>
            <a:pPr marL="0" indent="0">
              <a:buNone/>
            </a:pPr>
            <a:r>
              <a:rPr lang="cs-CZ" dirty="0"/>
              <a:t>Regiony s běžnou ale nižší intenzitou sociálně ekonomických aktivit</a:t>
            </a:r>
          </a:p>
          <a:p>
            <a:pPr marL="0" indent="0">
              <a:buNone/>
            </a:pPr>
            <a:r>
              <a:rPr lang="cs-CZ" dirty="0"/>
              <a:t>Stabilizované ale i zaostávající regiony, periferní regiony</a:t>
            </a:r>
          </a:p>
          <a:p>
            <a:pPr marL="0" indent="0">
              <a:buNone/>
            </a:pPr>
            <a:r>
              <a:rPr lang="cs-CZ" dirty="0"/>
              <a:t>Regiony s jiným životním standardem, jiným životním rytmem </a:t>
            </a:r>
          </a:p>
          <a:p>
            <a:pPr marL="0" indent="0">
              <a:buNone/>
            </a:pPr>
            <a:r>
              <a:rPr lang="cs-CZ" dirty="0"/>
              <a:t> s normálním životním standardem, s normálním životním rytmem.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01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teoretické ukotvení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86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Odklon od Keynesiánského období a skupiny konceptů jádro – periferie </a:t>
            </a:r>
          </a:p>
          <a:p>
            <a:pPr marL="0" indent="0">
              <a:buNone/>
            </a:pPr>
            <a:r>
              <a:rPr lang="cs-CZ" dirty="0"/>
              <a:t>Top - </a:t>
            </a:r>
            <a:r>
              <a:rPr lang="cs-CZ" dirty="0" err="1"/>
              <a:t>down</a:t>
            </a:r>
            <a:r>
              <a:rPr lang="cs-CZ" dirty="0"/>
              <a:t> nástroje, role státu, role centra, </a:t>
            </a:r>
          </a:p>
          <a:p>
            <a:r>
              <a:rPr lang="cs-CZ" dirty="0"/>
              <a:t>Vyrovnávání neodůvodněných rozdílů, </a:t>
            </a:r>
          </a:p>
          <a:p>
            <a:pPr marL="0" indent="0">
              <a:buNone/>
            </a:pPr>
            <a:r>
              <a:rPr lang="cs-CZ" dirty="0"/>
              <a:t>	Velmi konkrétní nástroj regionální politiky a okamžitá reakce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Příklon více k institucionálním konceptům  </a:t>
            </a:r>
          </a:p>
          <a:p>
            <a:pPr marL="0" indent="0">
              <a:buNone/>
            </a:pPr>
            <a:r>
              <a:rPr lang="cs-CZ" dirty="0"/>
              <a:t>Role jednotlivce, role komunity, význam aktérů lokálního rozvoje </a:t>
            </a:r>
          </a:p>
          <a:p>
            <a:pPr marL="0" indent="0">
              <a:buNone/>
            </a:pPr>
            <a:r>
              <a:rPr lang="cs-CZ" dirty="0"/>
              <a:t>Více důraz na </a:t>
            </a:r>
            <a:r>
              <a:rPr lang="cs-CZ" dirty="0" err="1"/>
              <a:t>bottom</a:t>
            </a:r>
            <a:r>
              <a:rPr lang="cs-CZ" dirty="0"/>
              <a:t> – up nástroje vycházející z komunity. </a:t>
            </a:r>
          </a:p>
          <a:p>
            <a:r>
              <a:rPr lang="cs-CZ" dirty="0"/>
              <a:t>Využití příležitostí </a:t>
            </a:r>
          </a:p>
          <a:p>
            <a:pPr marL="0" indent="0">
              <a:buNone/>
            </a:pPr>
            <a:r>
              <a:rPr lang="cs-CZ" dirty="0"/>
              <a:t>	Obecněji formulované nástroje, pomalejší, ale dlouhodobější efekty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Význam lidského a sociálního kapitálu.</a:t>
            </a:r>
          </a:p>
        </p:txBody>
      </p:sp>
    </p:spTree>
    <p:extLst>
      <p:ext uri="{BB962C8B-B14F-4D97-AF65-F5344CB8AC3E}">
        <p14:creationId xmlns:p14="http://schemas.microsoft.com/office/powerpoint/2010/main" val="734587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9226"/>
          </a:xfrm>
        </p:spPr>
        <p:txBody>
          <a:bodyPr>
            <a:normAutofit fontScale="90000"/>
          </a:bodyPr>
          <a:lstStyle/>
          <a:p>
            <a:r>
              <a:rPr lang="cs-CZ" dirty="0"/>
              <a:t>Rozvoj a růst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72729" y="39749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						</a:t>
            </a:r>
          </a:p>
        </p:txBody>
      </p:sp>
      <p:sp>
        <p:nvSpPr>
          <p:cNvPr id="43" name="TextovéPole 42"/>
          <p:cNvSpPr txBox="1"/>
          <p:nvPr/>
        </p:nvSpPr>
        <p:spPr>
          <a:xfrm>
            <a:off x="9096334" y="4555322"/>
            <a:ext cx="2210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Dorovnání standardu </a:t>
            </a:r>
          </a:p>
          <a:p>
            <a:r>
              <a:rPr lang="cs-CZ" dirty="0"/>
              <a:t>Role státu </a:t>
            </a:r>
          </a:p>
          <a:p>
            <a:r>
              <a:rPr lang="cs-CZ" dirty="0"/>
              <a:t>Pojišťovací politika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8511306" y="1460146"/>
            <a:ext cx="3044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Rozvojová politika</a:t>
            </a:r>
          </a:p>
          <a:p>
            <a:r>
              <a:rPr lang="cs-CZ" dirty="0"/>
              <a:t>Role komunity, podpora státu </a:t>
            </a:r>
          </a:p>
          <a:p>
            <a:r>
              <a:rPr lang="cs-CZ" dirty="0"/>
              <a:t>Strategická politika</a:t>
            </a:r>
          </a:p>
        </p:txBody>
      </p:sp>
      <p:grpSp>
        <p:nvGrpSpPr>
          <p:cNvPr id="29" name="Skupina 28"/>
          <p:cNvGrpSpPr/>
          <p:nvPr/>
        </p:nvGrpSpPr>
        <p:grpSpPr>
          <a:xfrm>
            <a:off x="985492" y="1317307"/>
            <a:ext cx="8548801" cy="5137784"/>
            <a:chOff x="0" y="0"/>
            <a:chExt cx="6619165" cy="5138382"/>
          </a:xfrm>
        </p:grpSpPr>
        <p:grpSp>
          <p:nvGrpSpPr>
            <p:cNvPr id="30" name="Skupina 29"/>
            <p:cNvGrpSpPr/>
            <p:nvPr/>
          </p:nvGrpSpPr>
          <p:grpSpPr>
            <a:xfrm rot="11282205">
              <a:off x="4088114" y="2887633"/>
              <a:ext cx="774953" cy="812656"/>
              <a:chOff x="289572" y="183631"/>
              <a:chExt cx="774953" cy="812656"/>
            </a:xfrm>
          </p:grpSpPr>
          <p:cxnSp>
            <p:nvCxnSpPr>
              <p:cNvPr id="74" name="Přímá spojnice se šipkou 73"/>
              <p:cNvCxnSpPr/>
              <p:nvPr/>
            </p:nvCxnSpPr>
            <p:spPr>
              <a:xfrm>
                <a:off x="491319" y="443552"/>
                <a:ext cx="573206" cy="55273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Přímá spojnice 74"/>
              <p:cNvCxnSpPr/>
              <p:nvPr/>
            </p:nvCxnSpPr>
            <p:spPr>
              <a:xfrm rot="10317795" flipH="1">
                <a:off x="477934" y="183631"/>
                <a:ext cx="10489" cy="246366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Přímá spojnice 75"/>
              <p:cNvCxnSpPr/>
              <p:nvPr/>
            </p:nvCxnSpPr>
            <p:spPr>
              <a:xfrm rot="10317795" flipH="1" flipV="1">
                <a:off x="289572" y="447756"/>
                <a:ext cx="206636" cy="14212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Skupina 32"/>
            <p:cNvGrpSpPr/>
            <p:nvPr/>
          </p:nvGrpSpPr>
          <p:grpSpPr>
            <a:xfrm>
              <a:off x="0" y="0"/>
              <a:ext cx="6619165" cy="5138382"/>
              <a:chOff x="0" y="0"/>
              <a:chExt cx="6619165" cy="5138382"/>
            </a:xfrm>
          </p:grpSpPr>
          <p:grpSp>
            <p:nvGrpSpPr>
              <p:cNvPr id="36" name="Skupina 35"/>
              <p:cNvGrpSpPr/>
              <p:nvPr/>
            </p:nvGrpSpPr>
            <p:grpSpPr>
              <a:xfrm>
                <a:off x="0" y="0"/>
                <a:ext cx="6619165" cy="5138382"/>
                <a:chOff x="0" y="0"/>
                <a:chExt cx="6619165" cy="5138382"/>
              </a:xfrm>
            </p:grpSpPr>
            <p:grpSp>
              <p:nvGrpSpPr>
                <p:cNvPr id="70" name="Skupina 69"/>
                <p:cNvGrpSpPr/>
                <p:nvPr/>
              </p:nvGrpSpPr>
              <p:grpSpPr>
                <a:xfrm>
                  <a:off x="0" y="0"/>
                  <a:ext cx="6619165" cy="5138382"/>
                  <a:chOff x="0" y="0"/>
                  <a:chExt cx="6619165" cy="5138382"/>
                </a:xfrm>
              </p:grpSpPr>
              <p:cxnSp>
                <p:nvCxnSpPr>
                  <p:cNvPr id="72" name="Přímá spojnice se šipkou 71"/>
                  <p:cNvCxnSpPr/>
                  <p:nvPr/>
                </p:nvCxnSpPr>
                <p:spPr>
                  <a:xfrm>
                    <a:off x="13648" y="2415653"/>
                    <a:ext cx="6605517" cy="13736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Přímá spojnice se šipkou 72"/>
                  <p:cNvCxnSpPr/>
                  <p:nvPr/>
                </p:nvCxnSpPr>
                <p:spPr>
                  <a:xfrm flipV="1">
                    <a:off x="0" y="0"/>
                    <a:ext cx="61414" cy="5138382"/>
                  </a:xfrm>
                  <a:prstGeom prst="straightConnector1">
                    <a:avLst/>
                  </a:prstGeom>
                  <a:ln w="12700"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1" name="Textové pole 2"/>
                <p:cNvSpPr txBox="1">
                  <a:spLocks noChangeArrowheads="1"/>
                </p:cNvSpPr>
                <p:nvPr/>
              </p:nvSpPr>
              <p:spPr bwMode="auto">
                <a:xfrm>
                  <a:off x="68919" y="82523"/>
                  <a:ext cx="691787" cy="7704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cs-CZ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Změna kvality</a:t>
                  </a:r>
                </a:p>
              </p:txBody>
            </p:sp>
          </p:grpSp>
          <p:grpSp>
            <p:nvGrpSpPr>
              <p:cNvPr id="37" name="Skupina 36"/>
              <p:cNvGrpSpPr/>
              <p:nvPr/>
            </p:nvGrpSpPr>
            <p:grpSpPr>
              <a:xfrm>
                <a:off x="716507" y="177421"/>
                <a:ext cx="5626354" cy="4128135"/>
                <a:chOff x="0" y="0"/>
                <a:chExt cx="5626354" cy="4128135"/>
              </a:xfrm>
            </p:grpSpPr>
            <p:grpSp>
              <p:nvGrpSpPr>
                <p:cNvPr id="38" name="Skupina 37"/>
                <p:cNvGrpSpPr/>
                <p:nvPr/>
              </p:nvGrpSpPr>
              <p:grpSpPr>
                <a:xfrm>
                  <a:off x="0" y="0"/>
                  <a:ext cx="5626354" cy="4128135"/>
                  <a:chOff x="457200" y="0"/>
                  <a:chExt cx="5626628" cy="4128229"/>
                </a:xfrm>
              </p:grpSpPr>
              <p:grpSp>
                <p:nvGrpSpPr>
                  <p:cNvPr id="55" name="Skupina 54"/>
                  <p:cNvGrpSpPr/>
                  <p:nvPr/>
                </p:nvGrpSpPr>
                <p:grpSpPr>
                  <a:xfrm>
                    <a:off x="457200" y="0"/>
                    <a:ext cx="5104263" cy="4107976"/>
                    <a:chOff x="0" y="0"/>
                    <a:chExt cx="5104263" cy="4107976"/>
                  </a:xfrm>
                </p:grpSpPr>
                <p:cxnSp>
                  <p:nvCxnSpPr>
                    <p:cNvPr id="62" name="Přímá spojnice 61"/>
                    <p:cNvCxnSpPr/>
                    <p:nvPr/>
                  </p:nvCxnSpPr>
                  <p:spPr>
                    <a:xfrm flipV="1">
                      <a:off x="6824" y="1828800"/>
                      <a:ext cx="4913194" cy="402608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Přímá spojnice 62"/>
                    <p:cNvCxnSpPr/>
                    <p:nvPr/>
                  </p:nvCxnSpPr>
                  <p:spPr>
                    <a:xfrm>
                      <a:off x="0" y="2245056"/>
                      <a:ext cx="4960961" cy="573225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64" name="Skupina 63"/>
                    <p:cNvGrpSpPr/>
                    <p:nvPr/>
                  </p:nvGrpSpPr>
                  <p:grpSpPr>
                    <a:xfrm>
                      <a:off x="1357952" y="0"/>
                      <a:ext cx="3244756" cy="2146110"/>
                      <a:chOff x="0" y="0"/>
                      <a:chExt cx="3244756" cy="2146110"/>
                    </a:xfrm>
                  </p:grpSpPr>
                  <p:sp>
                    <p:nvSpPr>
                      <p:cNvPr id="68" name="Oblouk 67"/>
                      <p:cNvSpPr/>
                      <p:nvPr/>
                    </p:nvSpPr>
                    <p:spPr>
                      <a:xfrm rot="5400000">
                        <a:off x="-211540" y="211540"/>
                        <a:ext cx="2047164" cy="1624084"/>
                      </a:xfrm>
                      <a:prstGeom prst="arc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69" name="Oblouk 68"/>
                      <p:cNvSpPr/>
                      <p:nvPr/>
                    </p:nvSpPr>
                    <p:spPr>
                      <a:xfrm rot="16504107">
                        <a:off x="1409132" y="310486"/>
                        <a:ext cx="2047164" cy="1624084"/>
                      </a:xfrm>
                      <a:prstGeom prst="arc">
                        <a:avLst/>
                      </a:prstGeom>
                      <a:ln w="28575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cs-CZ"/>
                      </a:p>
                    </p:txBody>
                  </p:sp>
                </p:grpSp>
                <p:sp>
                  <p:nvSpPr>
                    <p:cNvPr id="65" name="Oblouk 64"/>
                    <p:cNvSpPr/>
                    <p:nvPr/>
                  </p:nvSpPr>
                  <p:spPr>
                    <a:xfrm rot="422428">
                      <a:off x="1023582" y="2483892"/>
                      <a:ext cx="2047164" cy="1624084"/>
                    </a:xfrm>
                    <a:prstGeom prst="arc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cs-CZ"/>
                    </a:p>
                  </p:txBody>
                </p:sp>
                <p:sp>
                  <p:nvSpPr>
                    <p:cNvPr id="66" name="Oblouk 65"/>
                    <p:cNvSpPr/>
                    <p:nvPr/>
                  </p:nvSpPr>
                  <p:spPr>
                    <a:xfrm rot="10260840">
                      <a:off x="3057099" y="2429301"/>
                      <a:ext cx="2047164" cy="1624084"/>
                    </a:xfrm>
                    <a:prstGeom prst="arc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cs-CZ"/>
                    </a:p>
                  </p:txBody>
                </p:sp>
                <p:sp>
                  <p:nvSpPr>
                    <p:cNvPr id="67" name="Oblouk 66"/>
                    <p:cNvSpPr/>
                    <p:nvPr/>
                  </p:nvSpPr>
                  <p:spPr>
                    <a:xfrm rot="5863231">
                      <a:off x="2361063" y="791570"/>
                      <a:ext cx="2047164" cy="1624084"/>
                    </a:xfrm>
                    <a:prstGeom prst="arc">
                      <a:avLst/>
                    </a:prstGeom>
                    <a:ln w="158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cs-CZ"/>
                    </a:p>
                  </p:txBody>
                </p:sp>
              </p:grpSp>
              <p:sp>
                <p:nvSpPr>
                  <p:cNvPr id="56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55363" y="1198044"/>
                    <a:ext cx="740147" cy="320675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0"/>
                      </a:spcAft>
                    </a:pPr>
                    <a:r>
                      <a: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vnější</a:t>
                    </a:r>
                  </a:p>
                </p:txBody>
              </p:sp>
              <p:sp>
                <p:nvSpPr>
                  <p:cNvPr id="57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7399" y="118480"/>
                    <a:ext cx="904501" cy="27241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20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Rozvoj</a:t>
                    </a:r>
                    <a:endParaRPr lang="cs-CZ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8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71919" y="1489525"/>
                    <a:ext cx="904501" cy="2863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20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Růst</a:t>
                    </a:r>
                    <a:endParaRPr lang="cs-CZ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9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79327" y="2777319"/>
                    <a:ext cx="904501" cy="2863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200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Pokles</a:t>
                    </a:r>
                    <a:endParaRPr lang="cs-CZ" sz="20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0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42598" y="3841844"/>
                    <a:ext cx="904501" cy="2863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2000" dirty="0"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Úpadek</a:t>
                    </a:r>
                    <a:endParaRPr lang="cs-CZ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1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35756" y="2143654"/>
                    <a:ext cx="904501" cy="2863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cs-CZ" sz="20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Rozvoj</a:t>
                    </a:r>
                    <a:endParaRPr lang="cs-CZ" sz="20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9" name="Skupina 38"/>
                <p:cNvGrpSpPr/>
                <p:nvPr/>
              </p:nvGrpSpPr>
              <p:grpSpPr>
                <a:xfrm>
                  <a:off x="1426119" y="702634"/>
                  <a:ext cx="1640331" cy="1262644"/>
                  <a:chOff x="150053" y="27070"/>
                  <a:chExt cx="1640331" cy="1262644"/>
                </a:xfrm>
              </p:grpSpPr>
              <p:grpSp>
                <p:nvGrpSpPr>
                  <p:cNvPr id="40" name="Skupina 39"/>
                  <p:cNvGrpSpPr/>
                  <p:nvPr/>
                </p:nvGrpSpPr>
                <p:grpSpPr>
                  <a:xfrm>
                    <a:off x="207775" y="422783"/>
                    <a:ext cx="856750" cy="866931"/>
                    <a:chOff x="207775" y="129356"/>
                    <a:chExt cx="856750" cy="866931"/>
                  </a:xfrm>
                </p:grpSpPr>
                <p:cxnSp>
                  <p:nvCxnSpPr>
                    <p:cNvPr id="52" name="Přímá spojnice se šipkou 51"/>
                    <p:cNvCxnSpPr/>
                    <p:nvPr/>
                  </p:nvCxnSpPr>
                  <p:spPr>
                    <a:xfrm>
                      <a:off x="491319" y="443552"/>
                      <a:ext cx="573206" cy="552735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Přímá spojnice 52"/>
                    <p:cNvCxnSpPr/>
                    <p:nvPr/>
                  </p:nvCxnSpPr>
                  <p:spPr>
                    <a:xfrm flipV="1">
                      <a:off x="491319" y="129356"/>
                      <a:ext cx="0" cy="300378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Přímá spojnice 53"/>
                    <p:cNvCxnSpPr/>
                    <p:nvPr/>
                  </p:nvCxnSpPr>
                  <p:spPr>
                    <a:xfrm>
                      <a:off x="207775" y="429734"/>
                      <a:ext cx="288188" cy="13506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9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0053" y="27070"/>
                    <a:ext cx="1151270" cy="286603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0"/>
                      </a:spcAft>
                    </a:pPr>
                    <a:r>
                      <a: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vnitřní </a:t>
                    </a:r>
                  </a:p>
                </p:txBody>
              </p:sp>
              <p:sp>
                <p:nvSpPr>
                  <p:cNvPr id="51" name="Textové pole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9480" y="637142"/>
                    <a:ext cx="1150904" cy="28638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07000"/>
                      </a:lnSpc>
                      <a:spcAft>
                        <a:spcPts val="0"/>
                      </a:spcAft>
                    </a:pPr>
                    <a:r>
                      <a: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impulsy </a:t>
                    </a:r>
                  </a:p>
                </p:txBody>
              </p:sp>
            </p:grpSp>
          </p:grpSp>
        </p:grpSp>
      </p:grpSp>
      <p:grpSp>
        <p:nvGrpSpPr>
          <p:cNvPr id="26" name="Skupina 25"/>
          <p:cNvGrpSpPr/>
          <p:nvPr/>
        </p:nvGrpSpPr>
        <p:grpSpPr>
          <a:xfrm>
            <a:off x="1485771" y="2828548"/>
            <a:ext cx="9949100" cy="1048110"/>
            <a:chOff x="1485771" y="2828548"/>
            <a:chExt cx="9949100" cy="1048110"/>
          </a:xfrm>
        </p:grpSpPr>
        <p:cxnSp>
          <p:nvCxnSpPr>
            <p:cNvPr id="22" name="Přímá spojnice 21"/>
            <p:cNvCxnSpPr/>
            <p:nvPr/>
          </p:nvCxnSpPr>
          <p:spPr>
            <a:xfrm>
              <a:off x="1485771" y="3865407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Přímá spojnice 76"/>
            <p:cNvCxnSpPr/>
            <p:nvPr/>
          </p:nvCxnSpPr>
          <p:spPr>
            <a:xfrm>
              <a:off x="2392488" y="3626812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Přímá spojnice 77"/>
            <p:cNvCxnSpPr/>
            <p:nvPr/>
          </p:nvCxnSpPr>
          <p:spPr>
            <a:xfrm>
              <a:off x="3408033" y="3638978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Přímá spojnice 78"/>
            <p:cNvCxnSpPr/>
            <p:nvPr/>
          </p:nvCxnSpPr>
          <p:spPr>
            <a:xfrm>
              <a:off x="4545535" y="3549058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Přímá spojnice 79"/>
            <p:cNvCxnSpPr/>
            <p:nvPr/>
          </p:nvCxnSpPr>
          <p:spPr>
            <a:xfrm>
              <a:off x="5577719" y="3653347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Přímá spojnice 80"/>
            <p:cNvCxnSpPr/>
            <p:nvPr/>
          </p:nvCxnSpPr>
          <p:spPr>
            <a:xfrm>
              <a:off x="6579081" y="3508025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Přímá spojnice 81"/>
            <p:cNvCxnSpPr/>
            <p:nvPr/>
          </p:nvCxnSpPr>
          <p:spPr>
            <a:xfrm>
              <a:off x="7612708" y="3463927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Přímá spojnice 82"/>
            <p:cNvCxnSpPr/>
            <p:nvPr/>
          </p:nvCxnSpPr>
          <p:spPr>
            <a:xfrm>
              <a:off x="8718412" y="3401554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Přímá spojnice 83"/>
            <p:cNvCxnSpPr/>
            <p:nvPr/>
          </p:nvCxnSpPr>
          <p:spPr>
            <a:xfrm>
              <a:off x="9705571" y="3323617"/>
              <a:ext cx="899034" cy="1125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ovéPole 24"/>
            <p:cNvSpPr txBox="1"/>
            <p:nvPr/>
          </p:nvSpPr>
          <p:spPr>
            <a:xfrm>
              <a:off x="10394292" y="2828548"/>
              <a:ext cx="1040579" cy="369332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FF0000"/>
                  </a:solidFill>
                </a:rPr>
                <a:t>standard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037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Předpokládané výsledky projektu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53312"/>
            <a:ext cx="10515600" cy="540410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cs-CZ" dirty="0"/>
              <a:t>Vymezení typů nemetropolitních území v Česku jako podklad pro diferenciaci území </a:t>
            </a:r>
          </a:p>
          <a:p>
            <a:pPr marL="514350" indent="-514350">
              <a:buAutoNum type="arabicPeriod"/>
            </a:pPr>
            <a:r>
              <a:rPr lang="cs-CZ" dirty="0"/>
              <a:t>Stanovení regionů s nižší kvalitou života – tedy nutnou státní intervencí, doporučení forem a intenzity těchto intervencí</a:t>
            </a:r>
          </a:p>
          <a:p>
            <a:pPr marL="0" indent="0">
              <a:buNone/>
            </a:pPr>
            <a:r>
              <a:rPr lang="cs-CZ" dirty="0"/>
              <a:t>	Problém stanovení (minimálního) standardu kvality života 	každého občana. </a:t>
            </a:r>
          </a:p>
          <a:p>
            <a:pPr marL="0" indent="0">
              <a:buNone/>
            </a:pPr>
            <a:r>
              <a:rPr lang="cs-CZ" dirty="0"/>
              <a:t>	Dostupnost příjmu, bydlení, zdravotní a sociální péče, kulturního 	a společenského vyžití, zajištění služeb, zajištění vzdělání, sportu, 	oddychu. </a:t>
            </a:r>
          </a:p>
          <a:p>
            <a:pPr marL="0" indent="0">
              <a:buNone/>
            </a:pPr>
            <a:r>
              <a:rPr lang="cs-CZ" dirty="0"/>
              <a:t>3. Stanovení nástrojů na podporu lokálního a regionálního rozvoje</a:t>
            </a:r>
          </a:p>
          <a:p>
            <a:pPr marL="0" indent="0">
              <a:buNone/>
            </a:pPr>
            <a:r>
              <a:rPr lang="cs-CZ" dirty="0"/>
              <a:t>	Jak prostřednictvím přímé podpory formou nenárokových grantů 	a programů, tak také formou globálních grantů na malé a 	nenáročné (ale četné) aktivity.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8484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Rizika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Skupinový lobbismus vyžadují všem všechny typy podpory</a:t>
            </a:r>
          </a:p>
          <a:p>
            <a:pPr marL="0" indent="0">
              <a:buNone/>
            </a:pPr>
            <a:r>
              <a:rPr lang="cs-CZ" dirty="0"/>
              <a:t>Neochota státu podporovat </a:t>
            </a:r>
            <a:r>
              <a:rPr lang="cs-CZ" dirty="0" err="1"/>
              <a:t>bottom</a:t>
            </a:r>
            <a:r>
              <a:rPr lang="cs-CZ" dirty="0"/>
              <a:t> up přístupy  </a:t>
            </a:r>
          </a:p>
          <a:p>
            <a:r>
              <a:rPr lang="cs-CZ" dirty="0"/>
              <a:t>stát nechce opustit top – </a:t>
            </a:r>
            <a:r>
              <a:rPr lang="cs-CZ" dirty="0" err="1"/>
              <a:t>down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Neschopnost (neochota, nemožnost) regionální veřejné správy zapojit se do diferencované podpory  </a:t>
            </a:r>
          </a:p>
          <a:p>
            <a:r>
              <a:rPr lang="cs-CZ" dirty="0"/>
              <a:t>region nepodporuje sociální sítě</a:t>
            </a:r>
          </a:p>
          <a:p>
            <a:pPr marL="0" indent="0">
              <a:buNone/>
            </a:pPr>
            <a:r>
              <a:rPr lang="cs-CZ" dirty="0"/>
              <a:t>Neschopnost připravit smysluplné a efektivní projekty nebo naopak velikášství </a:t>
            </a:r>
          </a:p>
          <a:p>
            <a:r>
              <a:rPr lang="cs-CZ" dirty="0"/>
              <a:t>lokální úroveň nemá dostatek lidského kapitálu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5816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7508F8-6DB1-4834-9E2B-3F7D84F1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Typologie jako výsledek faktorové analýzy</a:t>
            </a:r>
            <a:endParaRPr lang="cs-CZ" sz="20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D4827E7-0475-439D-9D96-A1BFDD1B2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991"/>
            <a:ext cx="10515600" cy="50218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dirty="0"/>
              <a:t>1. faktor: </a:t>
            </a:r>
            <a:r>
              <a:rPr lang="cs-CZ" dirty="0">
                <a:solidFill>
                  <a:schemeClr val="accent1"/>
                </a:solidFill>
              </a:rPr>
              <a:t>Vnější podmínky („exponovanost“)</a:t>
            </a:r>
          </a:p>
          <a:p>
            <a:pPr marL="0" indent="0">
              <a:buNone/>
            </a:pPr>
            <a:r>
              <a:rPr lang="cs-CZ" sz="2200" dirty="0"/>
              <a:t>Ukazatele vstupující do analýzy: </a:t>
            </a:r>
          </a:p>
          <a:p>
            <a:r>
              <a:rPr lang="cs-CZ" sz="2200" dirty="0">
                <a:solidFill>
                  <a:schemeClr val="accent1"/>
                </a:solidFill>
              </a:rPr>
              <a:t>Funkční velikost na obyvatele </a:t>
            </a:r>
            <a:r>
              <a:rPr lang="cs-CZ" sz="2200" dirty="0"/>
              <a:t>– vážené počty pracovních míst a kapacity místních škol relativizované počtem obyvatel administrativní jednotky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Podíl obyvatel žijících v malých obcích </a:t>
            </a:r>
            <a:r>
              <a:rPr lang="cs-CZ" sz="2200" dirty="0"/>
              <a:t>(do 250 obyvatel) – hodnocena roztříštěnost osídlení administrativní jednotky (vypovídá o charakteru zázemí)</a:t>
            </a:r>
          </a:p>
          <a:p>
            <a:pPr lvl="0"/>
            <a:r>
              <a:rPr lang="cs-CZ" sz="2200" dirty="0">
                <a:solidFill>
                  <a:schemeClr val="accent1"/>
                </a:solidFill>
              </a:rPr>
              <a:t>Index ekonomické progresivity </a:t>
            </a:r>
            <a:r>
              <a:rPr lang="cs-CZ" sz="2200" dirty="0"/>
              <a:t>– diferencovaně vážené podíly zaměstnaných v sektorech hospodářství (zemědělství 1 až kvartér 4), vyšší hodnoty indexu v regionech s progresivnější strukturou zaměstnaných (terciér, kvartér)</a:t>
            </a:r>
          </a:p>
          <a:p>
            <a:r>
              <a:rPr lang="cs-CZ" sz="2200" dirty="0">
                <a:solidFill>
                  <a:schemeClr val="accent1"/>
                </a:solidFill>
              </a:rPr>
              <a:t>Diverzita ekonomické struktury</a:t>
            </a:r>
            <a:r>
              <a:rPr lang="cs-CZ" sz="2200" dirty="0"/>
              <a:t> – bodové hodnocení zastoupení zaměstnanosti v jednotlivých ekonomických sektorech (vyšší hodnoty při zastoupení více sektorů ve zkoumané administrativní jednotce)</a:t>
            </a:r>
          </a:p>
          <a:p>
            <a:pPr marL="0" indent="0" algn="ctr">
              <a:buNone/>
            </a:pPr>
            <a:r>
              <a:rPr lang="cs-CZ" sz="2200" i="1" dirty="0"/>
              <a:t>Vysvětleno 49.9 % (ORP: 44,6 %) variability souboru </a:t>
            </a:r>
          </a:p>
        </p:txBody>
      </p:sp>
      <p:sp>
        <p:nvSpPr>
          <p:cNvPr id="10" name="Plus 9"/>
          <p:cNvSpPr>
            <a:spLocks noChangeAspect="1"/>
          </p:cNvSpPr>
          <p:nvPr/>
        </p:nvSpPr>
        <p:spPr>
          <a:xfrm>
            <a:off x="11482754" y="4255470"/>
            <a:ext cx="252000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lus 10"/>
          <p:cNvSpPr>
            <a:spLocks noChangeAspect="1"/>
          </p:cNvSpPr>
          <p:nvPr/>
        </p:nvSpPr>
        <p:spPr>
          <a:xfrm>
            <a:off x="11494477" y="5190385"/>
            <a:ext cx="252000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Plus 11"/>
          <p:cNvSpPr>
            <a:spLocks noChangeAspect="1"/>
          </p:cNvSpPr>
          <p:nvPr/>
        </p:nvSpPr>
        <p:spPr>
          <a:xfrm>
            <a:off x="11429999" y="2549762"/>
            <a:ext cx="252000" cy="25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Mínus 12"/>
          <p:cNvSpPr>
            <a:spLocks noChangeAspect="1"/>
          </p:cNvSpPr>
          <p:nvPr/>
        </p:nvSpPr>
        <p:spPr>
          <a:xfrm>
            <a:off x="11438792" y="3314693"/>
            <a:ext cx="252000" cy="252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50433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1224</Words>
  <Application>Microsoft Office PowerPoint</Application>
  <PresentationFormat>Širokoúhlá obrazovka</PresentationFormat>
  <Paragraphs>262</Paragraphs>
  <Slides>32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Motiv Office</vt:lpstr>
      <vt:lpstr>Prezentace aplikace PowerPoint</vt:lpstr>
      <vt:lpstr>Cíl projektu</vt:lpstr>
      <vt:lpstr>Metodika projektu</vt:lpstr>
      <vt:lpstr>Proč nemetropolitní oblasti </vt:lpstr>
      <vt:lpstr>Obecné teoretické ukotvení</vt:lpstr>
      <vt:lpstr>Rozvoj a růst </vt:lpstr>
      <vt:lpstr>Předpokládané výsledky projektu</vt:lpstr>
      <vt:lpstr>Rizika</vt:lpstr>
      <vt:lpstr>Typologie jako výsledek faktorové analýzy</vt:lpstr>
      <vt:lpstr>Typologie jako výsledek faktorové analýzy</vt:lpstr>
      <vt:lpstr>Prezentace aplikace PowerPoint</vt:lpstr>
      <vt:lpstr>Prezentace aplikace PowerPoint</vt:lpstr>
      <vt:lpstr>Vymezení typů podle faktorových skóre</vt:lpstr>
      <vt:lpstr>Typologie ORP</vt:lpstr>
      <vt:lpstr>Typologie POÚ</vt:lpstr>
      <vt:lpstr>Srovnání vymezení POÚ x ORP</vt:lpstr>
      <vt:lpstr>Dotazníkové šetření - cíle</vt:lpstr>
      <vt:lpstr>Dotazníkové šetření - metodologie</vt:lpstr>
      <vt:lpstr>Dotazníkové šetření - metodologie</vt:lpstr>
      <vt:lpstr>Dotazníkové šetření - metodologie</vt:lpstr>
      <vt:lpstr>Vybrané obecné závěry charakteristické pro všechny typy </vt:lpstr>
      <vt:lpstr>Postup vyhodnocení</vt:lpstr>
      <vt:lpstr>Prezentace aplikace PowerPoint</vt:lpstr>
      <vt:lpstr>Shrnutí prvního vyhodnocení podle typů </vt:lpstr>
      <vt:lpstr>Typ 1 Rozvojový typ  (20)</vt:lpstr>
      <vt:lpstr>Typ 2 Sociálně znevýhodněný typ  (19)</vt:lpstr>
      <vt:lpstr>Typ 2 Sociálně znevýhodněný typ pokračování</vt:lpstr>
      <vt:lpstr>Typ 3  Ohrožený typ  (36)</vt:lpstr>
      <vt:lpstr>Typ 4  Polohově znevýhodněný typ   (34)</vt:lpstr>
      <vt:lpstr>Typ 5 Nevyhraněný  (4)</vt:lpstr>
      <vt:lpstr>Další typy hodnocení</vt:lpstr>
      <vt:lpstr>Závěrečné poznámky</vt:lpstr>
    </vt:vector>
  </TitlesOfParts>
  <Company>PřF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Radim Perlín</dc:creator>
  <cp:lastModifiedBy>Svojtková Ivana</cp:lastModifiedBy>
  <cp:revision>10</cp:revision>
  <dcterms:created xsi:type="dcterms:W3CDTF">2019-03-25T14:47:04Z</dcterms:created>
  <dcterms:modified xsi:type="dcterms:W3CDTF">2019-04-10T10:59:12Z</dcterms:modified>
</cp:coreProperties>
</file>