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12"/>
  </p:notesMasterIdLst>
  <p:sldIdLst>
    <p:sldId id="256" r:id="rId2"/>
    <p:sldId id="372" r:id="rId3"/>
    <p:sldId id="376" r:id="rId4"/>
    <p:sldId id="381" r:id="rId5"/>
    <p:sldId id="374" r:id="rId6"/>
    <p:sldId id="382" r:id="rId7"/>
    <p:sldId id="375" r:id="rId8"/>
    <p:sldId id="373" r:id="rId9"/>
    <p:sldId id="379" r:id="rId10"/>
    <p:sldId id="380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44" autoAdjust="0"/>
    <p:restoredTop sz="76285" autoAdjust="0"/>
  </p:normalViewPr>
  <p:slideViewPr>
    <p:cSldViewPr>
      <p:cViewPr varScale="1">
        <p:scale>
          <a:sx n="68" d="100"/>
          <a:sy n="68" d="100"/>
        </p:scale>
        <p:origin x="1440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56E350-4BDD-4FCB-8258-4EF043EEA819}" type="datetimeFigureOut">
              <a:rPr lang="cs-CZ" smtClean="0"/>
              <a:pPr/>
              <a:t>10.04.2019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C89837-4F65-46BC-8BC9-520D15CBB73A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70587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C89837-4F65-46BC-8BC9-520D15CBB73A}" type="slidenum">
              <a:rPr lang="cs-CZ" smtClean="0"/>
              <a:pPr/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334943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ástupný symbol pro obrázek snímku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 alt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2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540079D-ED2B-4A5C-8BAC-AEA8289632CE}" type="slidenum">
              <a:rPr lang="cs-CZ" altLang="cs-CZ" smtClean="0"/>
              <a:pPr>
                <a:spcBef>
                  <a:spcPct val="0"/>
                </a:spcBef>
              </a:pPr>
              <a:t>2</a:t>
            </a:fld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20421042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ástupný symbol pro obrázek snímku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 alt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2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540079D-ED2B-4A5C-8BAC-AEA8289632CE}" type="slidenum">
              <a:rPr lang="cs-CZ" altLang="cs-CZ" smtClean="0"/>
              <a:pPr>
                <a:spcBef>
                  <a:spcPct val="0"/>
                </a:spcBef>
              </a:pPr>
              <a:t>3</a:t>
            </a:fld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14729732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ástupný symbol pro obrázek snímku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 alt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2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540079D-ED2B-4A5C-8BAC-AEA8289632CE}" type="slidenum">
              <a:rPr lang="cs-CZ" altLang="cs-CZ" smtClean="0"/>
              <a:pPr>
                <a:spcBef>
                  <a:spcPct val="0"/>
                </a:spcBef>
              </a:pPr>
              <a:t>4</a:t>
            </a:fld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6971790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C89837-4F65-46BC-8BC9-520D15CBB73A}" type="slidenum">
              <a:rPr lang="cs-CZ" smtClean="0"/>
              <a:pPr/>
              <a:t>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00011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94720" y="908720"/>
            <a:ext cx="5949280" cy="594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l">
              <a:defRPr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83568" y="3886200"/>
            <a:ext cx="7088832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89F68-0077-4CCB-B164-9FA512971226}" type="datetime1">
              <a:rPr lang="cs-CZ" smtClean="0"/>
              <a:pPr/>
              <a:t>10.04.2019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B43AD-B776-4FBA-B324-CCB161653B13}" type="slidenum">
              <a:rPr lang="cs-CZ" smtClean="0"/>
              <a:pPr/>
              <a:t>‹#›</a:t>
            </a:fld>
            <a:endParaRPr lang="cs-CZ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9625" y="605789"/>
            <a:ext cx="3906391" cy="662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-628346" y="2689195"/>
            <a:ext cx="1728192" cy="471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8160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381600"/>
            <a:ext cx="5111750" cy="5745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544400"/>
            <a:ext cx="3008313" cy="45828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D2BDC-D9D3-4458-B01B-5E830F0D013B}" type="datetime1">
              <a:rPr lang="cs-CZ" smtClean="0"/>
              <a:pPr/>
              <a:t>10.04.2019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B43AD-B776-4FBA-B324-CCB161653B13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dirty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E7DC5-0D0D-4576-ADB4-FE5F714A1E0B}" type="datetime1">
              <a:rPr lang="cs-CZ" smtClean="0"/>
              <a:pPr/>
              <a:t>10.04.2019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B43AD-B776-4FBA-B324-CCB161653B13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104F0-D360-4368-811D-E8B29B3A8131}" type="datetime1">
              <a:rPr lang="cs-CZ" smtClean="0"/>
              <a:pPr/>
              <a:t>10.04.2019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B43AD-B776-4FBA-B324-CCB161653B13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381600"/>
            <a:ext cx="2057400" cy="5742000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381600"/>
            <a:ext cx="6019800" cy="5742000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44480-44CC-44DA-B824-A62880EC46D0}" type="datetime1">
              <a:rPr lang="cs-CZ" smtClean="0"/>
              <a:pPr/>
              <a:t>10.04.2019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B43AD-B776-4FBA-B324-CCB161653B13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AEFFB-2865-4030-ADE1-6700F9F941AB}" type="datetime1">
              <a:rPr lang="cs-CZ" smtClean="0"/>
              <a:pPr/>
              <a:t>10.04.2019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B43AD-B776-4FBA-B324-CCB161653B13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165DB-1FE6-4218-ADFC-352102F9E8F1}" type="datetime1">
              <a:rPr lang="cs-CZ" smtClean="0"/>
              <a:pPr/>
              <a:t>10.04.2019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B43AD-B776-4FBA-B324-CCB161653B13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710000"/>
            <a:ext cx="4038600" cy="441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710000"/>
            <a:ext cx="4038600" cy="441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738C8-F58F-4B0F-8F01-C810387EE292}" type="datetime1">
              <a:rPr lang="cs-CZ" smtClean="0"/>
              <a:pPr/>
              <a:t>10.04.2019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B43AD-B776-4FBA-B324-CCB161653B13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ři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710000"/>
            <a:ext cx="5198400" cy="216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799600" y="1710000"/>
            <a:ext cx="2880000" cy="216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738C8-F58F-4B0F-8F01-C810387EE292}" type="datetime1">
              <a:rPr lang="cs-CZ" smtClean="0"/>
              <a:pPr/>
              <a:t>10.04.2019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B43AD-B776-4FBA-B324-CCB161653B13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8" name="Zástupný symbol pro obsah 2"/>
          <p:cNvSpPr>
            <a:spLocks noGrp="1"/>
          </p:cNvSpPr>
          <p:nvPr>
            <p:ph sz="half" idx="13"/>
          </p:nvPr>
        </p:nvSpPr>
        <p:spPr>
          <a:xfrm>
            <a:off x="457200" y="4021200"/>
            <a:ext cx="8229600" cy="210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Čtyři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710000"/>
            <a:ext cx="5198400" cy="216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799600" y="1710000"/>
            <a:ext cx="2880000" cy="216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738C8-F58F-4B0F-8F01-C810387EE292}" type="datetime1">
              <a:rPr lang="cs-CZ" smtClean="0"/>
              <a:pPr/>
              <a:t>10.04.2019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B43AD-B776-4FBA-B324-CCB161653B13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8" name="Zástupný symbol pro obsah 2"/>
          <p:cNvSpPr>
            <a:spLocks noGrp="1"/>
          </p:cNvSpPr>
          <p:nvPr>
            <p:ph sz="half" idx="13"/>
          </p:nvPr>
        </p:nvSpPr>
        <p:spPr>
          <a:xfrm>
            <a:off x="3488400" y="4021200"/>
            <a:ext cx="5198400" cy="216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9" name="Zástupný symbol pro obsah 3"/>
          <p:cNvSpPr>
            <a:spLocks noGrp="1"/>
          </p:cNvSpPr>
          <p:nvPr>
            <p:ph sz="half" idx="14"/>
          </p:nvPr>
        </p:nvSpPr>
        <p:spPr>
          <a:xfrm>
            <a:off x="457200" y="4021200"/>
            <a:ext cx="2880000" cy="216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41600"/>
            <a:ext cx="4040188" cy="640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282400"/>
            <a:ext cx="4040188" cy="384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64160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282400"/>
            <a:ext cx="4041775" cy="384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423FB-3BE4-43BD-8FCA-634C393B8188}" type="datetime1">
              <a:rPr lang="cs-CZ" smtClean="0"/>
              <a:pPr/>
              <a:t>10.04.2019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B43AD-B776-4FBA-B324-CCB161653B13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DF51D-F376-441B-AB77-E50ABD11AC85}" type="datetime1">
              <a:rPr lang="cs-CZ" smtClean="0"/>
              <a:pPr/>
              <a:t>10.04.2019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B43AD-B776-4FBA-B324-CCB161653B13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E537B-91AA-4D7D-A302-97C565961761}" type="datetime1">
              <a:rPr lang="cs-CZ" smtClean="0"/>
              <a:pPr/>
              <a:t>10.04.2019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B43AD-B776-4FBA-B324-CCB161653B13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 descr="f2_kruhy_vnitrek.wmf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4071958" y="1785926"/>
            <a:ext cx="5072074" cy="5072074"/>
          </a:xfrm>
          <a:prstGeom prst="rect">
            <a:avLst/>
          </a:prstGeom>
        </p:spPr>
      </p:pic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710000"/>
            <a:ext cx="8229600" cy="441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E7BC74-7800-466B-AE00-370A81429029}" type="datetime1">
              <a:rPr lang="cs-CZ" smtClean="0"/>
              <a:pPr/>
              <a:t>10.04.2019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B43AD-B776-4FBA-B324-CCB161653B13}" type="slidenum">
              <a:rPr lang="cs-CZ" smtClean="0"/>
              <a:pPr/>
              <a:t>‹#›</a:t>
            </a:fld>
            <a:endParaRPr lang="cs-CZ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043608" y="0"/>
            <a:ext cx="1368152" cy="373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60" r:id="rId5"/>
    <p:sldLayoutId id="2147483661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ransition>
    <p:fade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006088"/>
        </a:buClr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006088"/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006088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006088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006088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petr.jirsak@vse.cz" TargetMode="External"/><Relationship Id="rId2" Type="http://schemas.openxmlformats.org/officeDocument/2006/relationships/hyperlink" Target="mailto:michal.sebesta@vse.cz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radek.novak@vse.cz" TargetMode="External"/><Relationship Id="rId4" Type="http://schemas.openxmlformats.org/officeDocument/2006/relationships/hyperlink" Target="mailto:petr.kolar@vse.cz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>
            <a:extLst/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626029" y="4981614"/>
            <a:ext cx="7016750" cy="2284040"/>
          </a:xfrm>
        </p:spPr>
        <p:txBody>
          <a:bodyPr>
            <a:noAutofit/>
          </a:bodyPr>
          <a:lstStyle/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r>
              <a:rPr lang="cs-CZ" sz="1500" dirty="0" smtClean="0"/>
              <a:t>Ing. Michal ŠEBESTA, Ph.D.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r>
              <a:rPr lang="cs-CZ" sz="1500" dirty="0" smtClean="0"/>
              <a:t>Ing. Petr JIRSÁK, Ph.D.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r>
              <a:rPr lang="cs-CZ" sz="1500" dirty="0" smtClean="0"/>
              <a:t>Ing</a:t>
            </a:r>
            <a:r>
              <a:rPr lang="cs-CZ" sz="1500" dirty="0"/>
              <a:t>. Petr KOLÁŘ, Ph.D</a:t>
            </a:r>
            <a:r>
              <a:rPr lang="cs-CZ" sz="1500" dirty="0" smtClean="0"/>
              <a:t>.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r>
              <a:rPr lang="cs-CZ" sz="1500" dirty="0" smtClean="0"/>
              <a:t>doc. JUDr. Ing. Radek NOVÁK, CSc.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endParaRPr lang="cs-CZ" sz="1500" dirty="0"/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cs-CZ" sz="1500" dirty="0" smtClean="0"/>
              <a:t>Konference Aplikovaný výzkum v oblasti regionálního rozvoje, 9. 4. 2019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cs-CZ" sz="1500" dirty="0" smtClean="0"/>
              <a:t/>
            </a:r>
            <a:br>
              <a:rPr lang="cs-CZ" sz="1500" dirty="0" smtClean="0"/>
            </a:br>
            <a:r>
              <a:rPr lang="cs-CZ" sz="1500" kern="0" dirty="0"/>
              <a:t>P</a:t>
            </a:r>
            <a:r>
              <a:rPr lang="cs-CZ" altLang="cs-CZ" sz="1500" kern="0" dirty="0" smtClean="0"/>
              <a:t>rojekt </a:t>
            </a:r>
            <a:r>
              <a:rPr lang="cs-CZ" altLang="cs-CZ" sz="1500" kern="0" dirty="0"/>
              <a:t>č. </a:t>
            </a:r>
            <a:r>
              <a:rPr lang="cs-CZ" altLang="cs-CZ" sz="1500" kern="0" dirty="0" smtClean="0"/>
              <a:t>TI00UVCR001MT16 </a:t>
            </a:r>
            <a:r>
              <a:rPr lang="cs-CZ" sz="1500" dirty="0"/>
              <a:t>byl řešen s finanční podporou TA </a:t>
            </a:r>
            <a:r>
              <a:rPr lang="cs-CZ" sz="1500" dirty="0" smtClean="0"/>
              <a:t>ČR.</a:t>
            </a:r>
            <a:endParaRPr lang="cs-CZ" altLang="cs-CZ" sz="1500" kern="0" dirty="0"/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endParaRPr lang="cs-CZ" sz="1500" dirty="0" smtClean="0"/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endParaRPr lang="cs-CZ" sz="1500" dirty="0"/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endParaRPr lang="cs-CZ" sz="1500" dirty="0"/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r>
              <a:rPr lang="cs-CZ" sz="1500" dirty="0"/>
              <a:t>					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endParaRPr lang="cs-CZ" sz="1500" dirty="0"/>
          </a:p>
        </p:txBody>
      </p:sp>
      <p:sp>
        <p:nvSpPr>
          <p:cNvPr id="6" name="Rectangle 2">
            <a:extLst/>
          </p:cNvPr>
          <p:cNvSpPr txBox="1">
            <a:spLocks noChangeArrowheads="1"/>
          </p:cNvSpPr>
          <p:nvPr/>
        </p:nvSpPr>
        <p:spPr bwMode="auto">
          <a:xfrm>
            <a:off x="626029" y="2540397"/>
            <a:ext cx="8425486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cs-CZ" altLang="cs-CZ" sz="4600" b="0" kern="0" dirty="0">
                <a:solidFill>
                  <a:schemeClr val="tx1"/>
                </a:solidFill>
              </a:rPr>
              <a:t/>
            </a:r>
            <a:br>
              <a:rPr lang="cs-CZ" altLang="cs-CZ" sz="4600" b="0" kern="0" dirty="0">
                <a:solidFill>
                  <a:schemeClr val="tx1"/>
                </a:solidFill>
              </a:rPr>
            </a:br>
            <a:r>
              <a:rPr lang="cs-CZ" altLang="cs-CZ" sz="4200" kern="0" dirty="0">
                <a:solidFill>
                  <a:schemeClr val="tx1"/>
                </a:solidFill>
              </a:rPr>
              <a:t>Studie připravenosti city logistiky měst na rozvoj </a:t>
            </a:r>
            <a:r>
              <a:rPr lang="cs-CZ" altLang="cs-CZ" sz="4200" kern="0" dirty="0" smtClean="0">
                <a:solidFill>
                  <a:schemeClr val="tx1"/>
                </a:solidFill>
              </a:rPr>
              <a:t>kurýrních, </a:t>
            </a:r>
            <a:r>
              <a:rPr lang="cs-CZ" altLang="cs-CZ" sz="4200" kern="0" dirty="0">
                <a:solidFill>
                  <a:schemeClr val="tx1"/>
                </a:solidFill>
              </a:rPr>
              <a:t>expresních a balíkových služeb </a:t>
            </a:r>
            <a:r>
              <a:rPr lang="cs-CZ" altLang="cs-CZ" sz="4200" kern="0" dirty="0" smtClean="0">
                <a:solidFill>
                  <a:schemeClr val="tx1"/>
                </a:solidFill>
              </a:rPr>
              <a:t>v </a:t>
            </a:r>
            <a:r>
              <a:rPr lang="cs-CZ" altLang="cs-CZ" sz="4200" kern="0" dirty="0">
                <a:solidFill>
                  <a:schemeClr val="tx1"/>
                </a:solidFill>
              </a:rPr>
              <a:t>prostředí projektů Smart </a:t>
            </a:r>
            <a:r>
              <a:rPr lang="cs-CZ" altLang="cs-CZ" sz="4200" kern="0" dirty="0" smtClean="0">
                <a:solidFill>
                  <a:schemeClr val="tx1"/>
                </a:solidFill>
              </a:rPr>
              <a:t>Cities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0312" y="44624"/>
            <a:ext cx="1731640" cy="431779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2779" y="884135"/>
            <a:ext cx="1165715" cy="391862"/>
          </a:xfrm>
          <a:prstGeom prst="rect">
            <a:avLst/>
          </a:prstGeom>
        </p:spPr>
      </p:pic>
      <p:pic>
        <p:nvPicPr>
          <p:cNvPr id="1026" name="Picture 2" descr="d38b57a5-0953-41e3-a224-c3229f5f74dd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484" b="42920"/>
          <a:stretch/>
        </p:blipFill>
        <p:spPr bwMode="auto">
          <a:xfrm>
            <a:off x="5364088" y="260513"/>
            <a:ext cx="1008112" cy="1015484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>
            <a:spLocks noGrp="1" noChangeArrowheads="1"/>
          </p:cNvSpPr>
          <p:nvPr>
            <p:ph type="title"/>
          </p:nvPr>
        </p:nvSpPr>
        <p:spPr>
          <a:xfrm>
            <a:off x="0" y="4005064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cs-CZ" altLang="cs-CZ" sz="5300" dirty="0" smtClean="0"/>
              <a:t>Děkujeme za pozornost</a:t>
            </a:r>
            <a:br>
              <a:rPr lang="cs-CZ" altLang="cs-CZ" sz="5300" dirty="0" smtClean="0"/>
            </a:br>
            <a:r>
              <a:rPr lang="cs-CZ" altLang="cs-CZ" sz="5300" dirty="0" smtClean="0"/>
              <a:t>(otázky a snad i odpovědi)</a:t>
            </a:r>
            <a:br>
              <a:rPr lang="cs-CZ" altLang="cs-CZ" sz="5300" dirty="0" smtClean="0"/>
            </a:br>
            <a:r>
              <a:rPr lang="cs-CZ" altLang="cs-CZ" sz="5300" dirty="0"/>
              <a:t/>
            </a:r>
            <a:br>
              <a:rPr lang="cs-CZ" altLang="cs-CZ" sz="5300" dirty="0"/>
            </a:br>
            <a:r>
              <a:rPr lang="cs-CZ" altLang="cs-CZ" dirty="0" smtClean="0"/>
              <a:t/>
            </a:r>
            <a:br>
              <a:rPr lang="cs-CZ" altLang="cs-CZ" dirty="0" smtClean="0"/>
            </a:br>
            <a:r>
              <a:rPr lang="cs-CZ" altLang="cs-CZ" sz="2700" dirty="0" smtClean="0">
                <a:hlinkClick r:id="rId2"/>
              </a:rPr>
              <a:t>michal.sebesta@vse.cz</a:t>
            </a:r>
            <a:r>
              <a:rPr lang="cs-CZ" altLang="cs-CZ" sz="2700" dirty="0" smtClean="0"/>
              <a:t/>
            </a:r>
            <a:br>
              <a:rPr lang="cs-CZ" altLang="cs-CZ" sz="2700" dirty="0" smtClean="0"/>
            </a:br>
            <a:r>
              <a:rPr lang="cs-CZ" altLang="cs-CZ" sz="2700" dirty="0" smtClean="0">
                <a:hlinkClick r:id="rId3"/>
              </a:rPr>
              <a:t>petr.jirsak@vse.cz</a:t>
            </a:r>
            <a:r>
              <a:rPr lang="cs-CZ" altLang="cs-CZ" sz="2700" dirty="0" smtClean="0"/>
              <a:t> </a:t>
            </a:r>
            <a:br>
              <a:rPr lang="cs-CZ" altLang="cs-CZ" sz="2700" dirty="0" smtClean="0"/>
            </a:br>
            <a:r>
              <a:rPr lang="cs-CZ" altLang="cs-CZ" sz="2700" dirty="0" smtClean="0">
                <a:hlinkClick r:id="rId4"/>
              </a:rPr>
              <a:t>petr.kolar@vse.cz</a:t>
            </a:r>
            <a:r>
              <a:rPr lang="cs-CZ" altLang="cs-CZ" sz="2700" dirty="0" smtClean="0"/>
              <a:t/>
            </a:r>
            <a:br>
              <a:rPr lang="cs-CZ" altLang="cs-CZ" sz="2700" dirty="0" smtClean="0"/>
            </a:br>
            <a:r>
              <a:rPr lang="cs-CZ" altLang="cs-CZ" sz="2700" dirty="0" smtClean="0">
                <a:hlinkClick r:id="rId5"/>
              </a:rPr>
              <a:t>radek.novak@vse.cz</a:t>
            </a:r>
            <a:r>
              <a:rPr lang="cs-CZ" altLang="cs-CZ" sz="2700" dirty="0" smtClean="0"/>
              <a:t/>
            </a:r>
            <a:br>
              <a:rPr lang="cs-CZ" altLang="cs-CZ" sz="2700" dirty="0" smtClean="0"/>
            </a:br>
            <a:endParaRPr lang="cs-CZ" altLang="cs-CZ" sz="2700" dirty="0" smtClean="0"/>
          </a:p>
        </p:txBody>
      </p:sp>
    </p:spTree>
    <p:extLst>
      <p:ext uri="{BB962C8B-B14F-4D97-AF65-F5344CB8AC3E}">
        <p14:creationId xmlns:p14="http://schemas.microsoft.com/office/powerpoint/2010/main" val="102174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Zástupný symbol pro obsah 2"/>
          <p:cNvSpPr>
            <a:spLocks noGrp="1" noChangeArrowheads="1"/>
          </p:cNvSpPr>
          <p:nvPr>
            <p:ph idx="1"/>
          </p:nvPr>
        </p:nvSpPr>
        <p:spPr>
          <a:xfrm>
            <a:off x="468313" y="1484313"/>
            <a:ext cx="8229600" cy="4525962"/>
          </a:xfrm>
        </p:spPr>
        <p:txBody>
          <a:bodyPr>
            <a:normAutofit/>
          </a:bodyPr>
          <a:lstStyle/>
          <a:p>
            <a:r>
              <a:rPr lang="cs-CZ" altLang="cs-CZ" sz="2700" dirty="0" smtClean="0"/>
              <a:t>Seznámení s projektem (rozsah a výstupy)</a:t>
            </a:r>
          </a:p>
          <a:p>
            <a:endParaRPr lang="cs-CZ" altLang="cs-CZ" sz="2700" dirty="0" smtClean="0"/>
          </a:p>
          <a:p>
            <a:r>
              <a:rPr lang="cs-CZ" altLang="cs-CZ" sz="2700" dirty="0" smtClean="0"/>
              <a:t>Stručný popis metodiky aktuálně v procesu certifikace ze strany MD ČR</a:t>
            </a:r>
          </a:p>
          <a:p>
            <a:endParaRPr lang="cs-CZ" altLang="cs-CZ" sz="2700" dirty="0" smtClean="0"/>
          </a:p>
          <a:p>
            <a:r>
              <a:rPr lang="cs-CZ" sz="2800" dirty="0"/>
              <a:t>Využitelnost výstupů projektu pro </a:t>
            </a:r>
            <a:r>
              <a:rPr lang="cs-CZ" sz="2800" dirty="0" smtClean="0"/>
              <a:t>probíhající nebo </a:t>
            </a:r>
            <a:r>
              <a:rPr lang="cs-CZ" sz="2800" dirty="0"/>
              <a:t>budoucí </a:t>
            </a:r>
            <a:r>
              <a:rPr lang="cs-CZ" sz="2800" dirty="0" smtClean="0"/>
              <a:t>projekty (Doprava 2020+), </a:t>
            </a:r>
            <a:r>
              <a:rPr lang="cs-CZ" sz="2800" dirty="0"/>
              <a:t>iniciativy, platformy MD ČR, MPO ČR, MMR ČR, </a:t>
            </a:r>
            <a:r>
              <a:rPr lang="cs-CZ" sz="2800" dirty="0" smtClean="0"/>
              <a:t>IPR, apod</a:t>
            </a:r>
            <a:r>
              <a:rPr lang="cs-CZ" sz="2800" dirty="0"/>
              <a:t>.</a:t>
            </a:r>
          </a:p>
          <a:p>
            <a:endParaRPr lang="cs-CZ" altLang="cs-CZ" sz="2700" dirty="0" smtClean="0"/>
          </a:p>
          <a:p>
            <a:pPr>
              <a:buFontTx/>
              <a:buNone/>
            </a:pPr>
            <a:endParaRPr lang="cs-CZ" altLang="cs-CZ" sz="2700" dirty="0" smtClean="0"/>
          </a:p>
        </p:txBody>
      </p:sp>
      <p:sp>
        <p:nvSpPr>
          <p:cNvPr id="8195" name="Nadpis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altLang="cs-CZ" dirty="0" smtClean="0"/>
              <a:t>Struktura</a:t>
            </a:r>
          </a:p>
        </p:txBody>
      </p:sp>
    </p:spTree>
    <p:extLst>
      <p:ext uri="{BB962C8B-B14F-4D97-AF65-F5344CB8AC3E}">
        <p14:creationId xmlns:p14="http://schemas.microsoft.com/office/powerpoint/2010/main" val="3473797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Zástupný symbol pro obsah 2"/>
          <p:cNvSpPr>
            <a:spLocks noGrp="1" noChangeArrowheads="1"/>
          </p:cNvSpPr>
          <p:nvPr>
            <p:ph idx="1"/>
          </p:nvPr>
        </p:nvSpPr>
        <p:spPr>
          <a:xfrm>
            <a:off x="468313" y="1484313"/>
            <a:ext cx="8675688" cy="4525962"/>
          </a:xfrm>
        </p:spPr>
        <p:txBody>
          <a:bodyPr>
            <a:normAutofit lnSpcReduction="10000"/>
          </a:bodyPr>
          <a:lstStyle/>
          <a:p>
            <a:r>
              <a:rPr lang="cs-CZ" altLang="cs-CZ" sz="2700" dirty="0" smtClean="0"/>
              <a:t>Zahrnutí rostoucího významu e-commerce a souvisejících služeb (KEB) pro národní, regionální a místní ekonomiku při dlouhodobém naplňování principů SUMP, SULP a FUMP </a:t>
            </a:r>
          </a:p>
          <a:p>
            <a:endParaRPr lang="cs-CZ" altLang="cs-CZ" sz="2700" dirty="0" smtClean="0"/>
          </a:p>
          <a:p>
            <a:pPr marL="0" indent="0">
              <a:buNone/>
            </a:pPr>
            <a:r>
              <a:rPr lang="cs-CZ" altLang="cs-CZ" sz="2700" dirty="0" smtClean="0"/>
              <a:t>	&gt; Synergický, dlouhodobý a udržitelný efekt pro 	veřejný sektor, </a:t>
            </a:r>
            <a:r>
              <a:rPr lang="cs-CZ" altLang="cs-CZ" sz="2700" dirty="0"/>
              <a:t>poskytovatele </a:t>
            </a:r>
            <a:r>
              <a:rPr lang="cs-CZ" altLang="cs-CZ" sz="2700" dirty="0" smtClean="0"/>
              <a:t>KEB, podnikatele a 	občany (uživatele KEB služeb)</a:t>
            </a:r>
          </a:p>
          <a:p>
            <a:pPr marL="0" indent="0">
              <a:buNone/>
            </a:pPr>
            <a:r>
              <a:rPr lang="cs-CZ" altLang="cs-CZ" sz="2700" dirty="0" smtClean="0"/>
              <a:t> </a:t>
            </a:r>
          </a:p>
          <a:p>
            <a:r>
              <a:rPr lang="cs-CZ" altLang="cs-CZ" sz="2700" dirty="0" smtClean="0"/>
              <a:t>Uživatelem výstupů projektu: MD ČR, MPO ČR, MMR ČR a podřízené organizace, kraje a města (IPR, apod.)</a:t>
            </a:r>
          </a:p>
          <a:p>
            <a:endParaRPr lang="cs-CZ" altLang="cs-CZ" sz="2700" dirty="0"/>
          </a:p>
          <a:p>
            <a:endParaRPr lang="cs-CZ" altLang="cs-CZ" sz="2700" dirty="0" smtClean="0"/>
          </a:p>
          <a:p>
            <a:endParaRPr lang="cs-CZ" altLang="cs-CZ" sz="2700" dirty="0" smtClean="0"/>
          </a:p>
          <a:p>
            <a:endParaRPr lang="cs-CZ" altLang="cs-CZ" sz="2700" dirty="0" smtClean="0"/>
          </a:p>
          <a:p>
            <a:endParaRPr lang="cs-CZ" altLang="cs-CZ" sz="2700" dirty="0" smtClean="0"/>
          </a:p>
          <a:p>
            <a:endParaRPr lang="cs-CZ" altLang="cs-CZ" sz="2700" dirty="0" smtClean="0"/>
          </a:p>
          <a:p>
            <a:pPr>
              <a:buFontTx/>
              <a:buNone/>
            </a:pPr>
            <a:endParaRPr lang="cs-CZ" altLang="cs-CZ" sz="2700" dirty="0" smtClean="0"/>
          </a:p>
        </p:txBody>
      </p:sp>
      <p:sp>
        <p:nvSpPr>
          <p:cNvPr id="8195" name="Nadpis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altLang="cs-CZ" dirty="0" smtClean="0"/>
              <a:t>Motivace a cíl</a:t>
            </a:r>
          </a:p>
        </p:txBody>
      </p:sp>
    </p:spTree>
    <p:extLst>
      <p:ext uri="{BB962C8B-B14F-4D97-AF65-F5344CB8AC3E}">
        <p14:creationId xmlns:p14="http://schemas.microsoft.com/office/powerpoint/2010/main" val="1401990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Zástupný symbol pro obsah 2"/>
          <p:cNvSpPr>
            <a:spLocks noGrp="1" noChangeArrowheads="1"/>
          </p:cNvSpPr>
          <p:nvPr>
            <p:ph idx="1"/>
          </p:nvPr>
        </p:nvSpPr>
        <p:spPr>
          <a:xfrm>
            <a:off x="442021" y="1484784"/>
            <a:ext cx="8450460" cy="5184576"/>
          </a:xfrm>
        </p:spPr>
        <p:txBody>
          <a:bodyPr>
            <a:normAutofit lnSpcReduction="10000"/>
          </a:bodyPr>
          <a:lstStyle/>
          <a:p>
            <a:r>
              <a:rPr lang="cs-CZ" altLang="cs-CZ" sz="2700" dirty="0"/>
              <a:t>8</a:t>
            </a:r>
            <a:r>
              <a:rPr lang="cs-CZ" altLang="cs-CZ" sz="2700" dirty="0" smtClean="0"/>
              <a:t>. 10. – 31. 12. 2018</a:t>
            </a:r>
            <a:endParaRPr lang="cs-CZ" altLang="cs-CZ" sz="2700" dirty="0"/>
          </a:p>
          <a:p>
            <a:r>
              <a:rPr lang="cs-CZ" altLang="cs-CZ" sz="2700" dirty="0" smtClean="0"/>
              <a:t>Únor-duben 2019 proces certifikace MD ČR</a:t>
            </a:r>
          </a:p>
          <a:p>
            <a:endParaRPr lang="cs-CZ" altLang="cs-CZ" sz="2700" dirty="0" smtClean="0"/>
          </a:p>
          <a:p>
            <a:endParaRPr lang="cs-CZ" altLang="cs-CZ" sz="2700" dirty="0"/>
          </a:p>
          <a:p>
            <a:endParaRPr lang="cs-CZ" altLang="cs-CZ" sz="2700" dirty="0"/>
          </a:p>
          <a:p>
            <a:r>
              <a:rPr lang="cs-CZ" altLang="cs-CZ" sz="2700" b="1" dirty="0" smtClean="0"/>
              <a:t>Terminologický aparát</a:t>
            </a:r>
          </a:p>
          <a:p>
            <a:r>
              <a:rPr lang="cs-CZ" altLang="cs-CZ" sz="2700" b="1" dirty="0" smtClean="0"/>
              <a:t>Best Practice v EHP (30)</a:t>
            </a:r>
          </a:p>
          <a:p>
            <a:r>
              <a:rPr lang="cs-CZ" altLang="cs-CZ" sz="2700" b="1" dirty="0"/>
              <a:t>Právní, ekonomická a technická analýza KEB služeb a logistického procesu - na základě primárních kvantitativních dat PPL </a:t>
            </a:r>
            <a:r>
              <a:rPr lang="cs-CZ" altLang="cs-CZ" sz="2700" b="1" dirty="0" smtClean="0"/>
              <a:t>CZ</a:t>
            </a:r>
          </a:p>
          <a:p>
            <a:r>
              <a:rPr lang="cs-CZ" altLang="cs-CZ" sz="2700" b="1" dirty="0" smtClean="0"/>
              <a:t>Metodika hodnocení připravenosti obcí na city logistiku</a:t>
            </a:r>
          </a:p>
          <a:p>
            <a:pPr>
              <a:buFontTx/>
              <a:buNone/>
            </a:pPr>
            <a:endParaRPr lang="cs-CZ" altLang="cs-CZ" sz="2700" dirty="0" smtClean="0"/>
          </a:p>
        </p:txBody>
      </p:sp>
      <p:sp>
        <p:nvSpPr>
          <p:cNvPr id="8195" name="Nadpis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altLang="cs-CZ" dirty="0" smtClean="0"/>
              <a:t>Projekt: harmonogram a výstupy</a:t>
            </a:r>
          </a:p>
        </p:txBody>
      </p:sp>
    </p:spTree>
    <p:extLst>
      <p:ext uri="{BB962C8B-B14F-4D97-AF65-F5344CB8AC3E}">
        <p14:creationId xmlns:p14="http://schemas.microsoft.com/office/powerpoint/2010/main" val="2583407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484784"/>
            <a:ext cx="9213175" cy="5112568"/>
          </a:xfrm>
          <a:prstGeom prst="rect">
            <a:avLst/>
          </a:prstGeom>
        </p:spPr>
      </p:pic>
      <p:sp>
        <p:nvSpPr>
          <p:cNvPr id="7" name="Nadpis 1"/>
          <p:cNvSpPr>
            <a:spLocks noGrp="1" noChangeArrowheads="1"/>
          </p:cNvSpPr>
          <p:nvPr>
            <p:ph type="title"/>
          </p:nvPr>
        </p:nvSpPr>
        <p:spPr>
          <a:xfrm>
            <a:off x="179512" y="476672"/>
            <a:ext cx="8856984" cy="1143000"/>
          </a:xfrm>
        </p:spPr>
        <p:txBody>
          <a:bodyPr>
            <a:normAutofit fontScale="90000"/>
          </a:bodyPr>
          <a:lstStyle/>
          <a:p>
            <a:pPr algn="l"/>
            <a:r>
              <a:rPr lang="cs-CZ" altLang="cs-CZ" dirty="0" smtClean="0"/>
              <a:t>30 Best Practice SC a KEB s vazbou na city logistiku </a:t>
            </a:r>
            <a:br>
              <a:rPr lang="cs-CZ" altLang="cs-CZ" dirty="0" smtClean="0"/>
            </a:br>
            <a:endParaRPr lang="cs-CZ" altLang="cs-CZ" sz="1800" dirty="0" smtClean="0"/>
          </a:p>
        </p:txBody>
      </p:sp>
    </p:spTree>
    <p:extLst>
      <p:ext uri="{BB962C8B-B14F-4D97-AF65-F5344CB8AC3E}">
        <p14:creationId xmlns:p14="http://schemas.microsoft.com/office/powerpoint/2010/main" val="1698881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1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0" y="-17579"/>
            <a:ext cx="4355976" cy="6893778"/>
          </a:xfrm>
          <a:prstGeom prst="rect">
            <a:avLst/>
          </a:prstGeom>
        </p:spPr>
      </p:pic>
      <p:pic>
        <p:nvPicPr>
          <p:cNvPr id="6" name="Image2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4716015" y="-8790"/>
            <a:ext cx="4427985" cy="6876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585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10000"/>
            <a:ext cx="8795320" cy="5247392"/>
          </a:xfrm>
        </p:spPr>
        <p:txBody>
          <a:bodyPr>
            <a:normAutofit fontScale="77500" lnSpcReduction="20000"/>
          </a:bodyPr>
          <a:lstStyle/>
          <a:p>
            <a:r>
              <a:rPr lang="cs-CZ" b="1" dirty="0" smtClean="0"/>
              <a:t>Neexistence</a:t>
            </a:r>
            <a:r>
              <a:rPr lang="cs-CZ" dirty="0" smtClean="0"/>
              <a:t> univerzálně aplikovatelného řešení</a:t>
            </a:r>
          </a:p>
          <a:p>
            <a:endParaRPr lang="cs-CZ" dirty="0" smtClean="0"/>
          </a:p>
          <a:p>
            <a:r>
              <a:rPr lang="cs-CZ" b="1" dirty="0" smtClean="0"/>
              <a:t>B2B trh</a:t>
            </a:r>
            <a:r>
              <a:rPr lang="cs-CZ" dirty="0" smtClean="0"/>
              <a:t>: základem kooperativní smluvní vertikální logistika s vazbou na SUMP, SULP, FULP</a:t>
            </a:r>
          </a:p>
          <a:p>
            <a:pPr marL="0" indent="0">
              <a:buNone/>
            </a:pPr>
            <a:r>
              <a:rPr lang="cs-CZ" dirty="0" smtClean="0"/>
              <a:t>	&gt; městské konsolidační centrum (UCC)</a:t>
            </a:r>
          </a:p>
          <a:p>
            <a:pPr marL="0" indent="0">
              <a:buNone/>
            </a:pPr>
            <a:r>
              <a:rPr lang="cs-CZ" dirty="0" smtClean="0"/>
              <a:t>	&gt; pozitivní motivace soukromého/podnikatelského sektoru</a:t>
            </a:r>
          </a:p>
          <a:p>
            <a:pPr marL="0" indent="0">
              <a:buNone/>
            </a:pPr>
            <a:r>
              <a:rPr lang="cs-CZ" dirty="0" smtClean="0"/>
              <a:t>	&gt; elektromobilita</a:t>
            </a:r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dirty="0" smtClean="0"/>
              <a:t>&gt; financování: V, PPP&gt;S</a:t>
            </a:r>
          </a:p>
          <a:p>
            <a:pPr marL="0" indent="0">
              <a:buNone/>
            </a:pPr>
            <a:endParaRPr lang="cs-CZ" dirty="0" smtClean="0"/>
          </a:p>
          <a:p>
            <a:r>
              <a:rPr lang="cs-CZ" dirty="0" smtClean="0"/>
              <a:t>B2C trh</a:t>
            </a:r>
          </a:p>
          <a:p>
            <a:pPr marL="0" indent="0">
              <a:buNone/>
            </a:pPr>
            <a:r>
              <a:rPr lang="cs-CZ" dirty="0" smtClean="0"/>
              <a:t>	&gt; variantní modely pro balíkomaty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sz="3100" dirty="0"/>
              <a:t>Karty BP pro místní samosprávu (</a:t>
            </a:r>
            <a:r>
              <a:rPr lang="cs-CZ" sz="3100" dirty="0" smtClean="0"/>
              <a:t>štítky)</a:t>
            </a:r>
            <a:endParaRPr lang="cs-CZ" sz="3100" dirty="0"/>
          </a:p>
        </p:txBody>
      </p:sp>
      <p:sp>
        <p:nvSpPr>
          <p:cNvPr id="5" name="Nadpis 1"/>
          <p:cNvSpPr>
            <a:spLocks noGrp="1" noChangeArrowheads="1"/>
          </p:cNvSpPr>
          <p:nvPr>
            <p:ph type="title"/>
          </p:nvPr>
        </p:nvSpPr>
        <p:spPr>
          <a:xfrm>
            <a:off x="179512" y="476672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cs-CZ" altLang="cs-CZ" dirty="0" smtClean="0"/>
              <a:t>30 Best Practice SC a KEB: poučení</a:t>
            </a:r>
            <a:endParaRPr lang="cs-CZ" altLang="cs-CZ" sz="1800" dirty="0" smtClean="0"/>
          </a:p>
        </p:txBody>
      </p:sp>
    </p:spTree>
    <p:extLst>
      <p:ext uri="{BB962C8B-B14F-4D97-AF65-F5344CB8AC3E}">
        <p14:creationId xmlns:p14="http://schemas.microsoft.com/office/powerpoint/2010/main" val="3342882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Nadpis 1"/>
          <p:cNvSpPr>
            <a:spLocks noGrp="1" noChangeArrowheads="1"/>
          </p:cNvSpPr>
          <p:nvPr>
            <p:ph type="title"/>
          </p:nvPr>
        </p:nvSpPr>
        <p:spPr>
          <a:xfrm>
            <a:off x="179512" y="404664"/>
            <a:ext cx="288032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cs-CZ" altLang="cs-CZ" dirty="0" smtClean="0"/>
              <a:t>Metodika </a:t>
            </a:r>
            <a:br>
              <a:rPr lang="cs-CZ" altLang="cs-CZ" dirty="0" smtClean="0"/>
            </a:br>
            <a:r>
              <a:rPr lang="cs-CZ" altLang="cs-CZ" sz="1600" dirty="0" smtClean="0"/>
              <a:t>(pro certifikaci, předfinální verze 0.6, základní přehled)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 rotWithShape="1">
          <a:blip r:embed="rId3"/>
          <a:srcRect l="31888" t="13601" r="31100" b="9400"/>
          <a:stretch/>
        </p:blipFill>
        <p:spPr>
          <a:xfrm>
            <a:off x="3275856" y="-8977"/>
            <a:ext cx="5868144" cy="6866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079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cs-CZ" dirty="0" smtClean="0"/>
              <a:t>Pokračující </a:t>
            </a:r>
            <a:r>
              <a:rPr lang="cs-CZ" dirty="0"/>
              <a:t>účast, další rozvoj, a propagace výstupů na budoucích setkáních platformy </a:t>
            </a:r>
            <a:r>
              <a:rPr lang="cs-CZ" b="1" dirty="0"/>
              <a:t>Smart Cities </a:t>
            </a:r>
            <a:r>
              <a:rPr lang="cs-CZ" dirty="0"/>
              <a:t>a </a:t>
            </a:r>
            <a:r>
              <a:rPr lang="cs-CZ" b="1" dirty="0"/>
              <a:t>PUM </a:t>
            </a:r>
          </a:p>
          <a:p>
            <a:endParaRPr lang="cs-CZ" dirty="0" smtClean="0"/>
          </a:p>
          <a:p>
            <a:r>
              <a:rPr lang="cs-CZ" dirty="0" smtClean="0"/>
              <a:t>Replikovatelnost metodiky v municipalitách s různou infrastrukturou, velikostí a dalšími odlišnostmi</a:t>
            </a:r>
          </a:p>
          <a:p>
            <a:endParaRPr lang="cs-CZ" dirty="0" smtClean="0"/>
          </a:p>
          <a:p>
            <a:r>
              <a:rPr lang="cs-CZ" dirty="0"/>
              <a:t>Zkoumat možnosti dalšího aplikovaného výzkumu v oblasti city logistiky na bázi Programu na podporu aplikovaného výzkumu, experimentálního vývoje a inovací v oblasti dopravy </a:t>
            </a:r>
            <a:r>
              <a:rPr lang="cs-CZ" b="1" dirty="0"/>
              <a:t>DOPRAVA2020+</a:t>
            </a:r>
          </a:p>
          <a:p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B43AD-B776-4FBA-B324-CCB161653B13}" type="slidenum">
              <a:rPr lang="cs-CZ" smtClean="0"/>
              <a:pPr/>
              <a:t>9</a:t>
            </a:fld>
            <a:endParaRPr lang="cs-CZ" dirty="0"/>
          </a:p>
        </p:txBody>
      </p:sp>
      <p:sp>
        <p:nvSpPr>
          <p:cNvPr id="5" name="Nadpis 1"/>
          <p:cNvSpPr>
            <a:spLocks noGrp="1" noChangeArrowheads="1"/>
          </p:cNvSpPr>
          <p:nvPr>
            <p:ph type="title"/>
          </p:nvPr>
        </p:nvSpPr>
        <p:spPr>
          <a:xfrm>
            <a:off x="179512" y="40466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cs-CZ" altLang="cs-CZ" dirty="0" smtClean="0"/>
              <a:t>Další postup a diskuze</a:t>
            </a:r>
            <a:endParaRPr lang="cs-CZ" altLang="cs-CZ" sz="1600" dirty="0" smtClean="0"/>
          </a:p>
        </p:txBody>
      </p:sp>
    </p:spTree>
    <p:extLst>
      <p:ext uri="{BB962C8B-B14F-4D97-AF65-F5344CB8AC3E}">
        <p14:creationId xmlns:p14="http://schemas.microsoft.com/office/powerpoint/2010/main" val="52984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PH_CZ_43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PH_prezentace_CZ_43 [jen pro čtení]" id="{C441D571-BA81-4CC0-8D22-A56944F45298}" vid="{3CE03F3D-D1FA-4D17-99FB-C84C52E3B402}"/>
    </a:ext>
  </a:ext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Draft20180212_PJ</Template>
  <TotalTime>0</TotalTime>
  <Words>286</Words>
  <Application>Microsoft Office PowerPoint</Application>
  <PresentationFormat>Předvádění na obrazovce (4:3)</PresentationFormat>
  <Paragraphs>67</Paragraphs>
  <Slides>10</Slides>
  <Notes>5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3" baseType="lpstr">
      <vt:lpstr>Arial</vt:lpstr>
      <vt:lpstr>Calibri</vt:lpstr>
      <vt:lpstr>FPH_CZ_43</vt:lpstr>
      <vt:lpstr>Prezentace aplikace PowerPoint</vt:lpstr>
      <vt:lpstr>Struktura</vt:lpstr>
      <vt:lpstr>Motivace a cíl</vt:lpstr>
      <vt:lpstr>Projekt: harmonogram a výstupy</vt:lpstr>
      <vt:lpstr>30 Best Practice SC a KEB s vazbou na city logistiku  </vt:lpstr>
      <vt:lpstr>Prezentace aplikace PowerPoint</vt:lpstr>
      <vt:lpstr>30 Best Practice SC a KEB: poučení</vt:lpstr>
      <vt:lpstr>Metodika  (pro certifikaci, předfinální verze 0.6, základní přehled)</vt:lpstr>
      <vt:lpstr>Další postup a diskuze</vt:lpstr>
      <vt:lpstr>Děkujeme za pozornost (otázky a snad i odpovědi)   michal.sebesta@vse.cz petr.jirsak@vse.cz  petr.kolar@vse.cz radek.novak@vse.cz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2019-03-19T10:52:12Z</dcterms:created>
  <dcterms:modified xsi:type="dcterms:W3CDTF">2019-04-10T10:57:44Z</dcterms:modified>
</cp:coreProperties>
</file>