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8" r:id="rId2"/>
    <p:sldId id="315" r:id="rId3"/>
    <p:sldId id="326" r:id="rId4"/>
    <p:sldId id="329" r:id="rId5"/>
    <p:sldId id="318" r:id="rId6"/>
    <p:sldId id="340" r:id="rId7"/>
    <p:sldId id="317" r:id="rId8"/>
    <p:sldId id="330" r:id="rId9"/>
    <p:sldId id="331" r:id="rId10"/>
    <p:sldId id="338" r:id="rId11"/>
    <p:sldId id="332" r:id="rId12"/>
    <p:sldId id="333" r:id="rId13"/>
    <p:sldId id="334" r:id="rId14"/>
    <p:sldId id="335" r:id="rId15"/>
    <p:sldId id="336" r:id="rId16"/>
    <p:sldId id="337" r:id="rId17"/>
    <p:sldId id="341" r:id="rId18"/>
    <p:sldId id="325" r:id="rId19"/>
  </p:sldIdLst>
  <p:sldSz cx="10080625" cy="7561263"/>
  <p:notesSz cx="6858000" cy="9144000"/>
  <p:defaultTextStyle>
    <a:defPPr>
      <a:defRPr lang="cs-CZ"/>
    </a:defPPr>
    <a:lvl1pPr marL="0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4017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8035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2052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6069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20086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24104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8121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32138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B65"/>
    <a:srgbClr val="EB6E08"/>
    <a:srgbClr val="0057A2"/>
    <a:srgbClr val="940084"/>
    <a:srgbClr val="3889BA"/>
    <a:srgbClr val="600128"/>
    <a:srgbClr val="8FBE22"/>
    <a:srgbClr val="00B6D7"/>
    <a:srgbClr val="074391"/>
    <a:srgbClr val="E0B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176" y="48"/>
      </p:cViewPr>
      <p:guideLst>
        <p:guide orient="horz" pos="2382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2" d="100"/>
          <a:sy n="102" d="100"/>
        </p:scale>
        <p:origin x="-355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248BC-8803-4E58-9459-89477C0D9646}" type="datetimeFigureOut">
              <a:rPr lang="cs-CZ" smtClean="0"/>
              <a:pPr/>
              <a:t>10.04.2019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98D45-A175-472D-97B5-10544CE79D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90656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743B8-E7A3-4D78-9AED-91C26FA05624}" type="datetimeFigureOut">
              <a:rPr lang="cs-CZ" smtClean="0"/>
              <a:pPr/>
              <a:t>10.04.2019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FC6E8-F2FA-4EF2-A0D4-1BF9EAB28B0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29558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1925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1" y="1620000"/>
            <a:ext cx="10079824" cy="5040000"/>
          </a:xfrm>
        </p:spPr>
        <p:txBody>
          <a:bodyPr lIns="504000" tIns="0" rIns="504000" bIns="0"/>
          <a:lstStyle>
            <a:lvl1pPr marL="360000" indent="-360000">
              <a:buFontTx/>
              <a:buBlip>
                <a:blip r:embed="rId2"/>
              </a:buBlip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0000" indent="-360000">
              <a:buFontTx/>
              <a:buBlip>
                <a:blip r:embed="rId2"/>
              </a:buBlip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80000" indent="-360000">
              <a:buFontTx/>
              <a:buBlip>
                <a:blip r:embed="rId2"/>
              </a:buBlip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64060" indent="-252009">
              <a:buFontTx/>
              <a:buBlip>
                <a:blip r:embed="rId3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268078" indent="-252009">
              <a:buFontTx/>
              <a:buBlip>
                <a:blip r:embed="rId3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 smtClean="0"/>
              <a:t>Body prezentace</a:t>
            </a:r>
            <a:endParaRPr lang="en-US" dirty="0" smtClean="0"/>
          </a:p>
          <a:p>
            <a:pPr lvl="1"/>
            <a:r>
              <a:rPr lang="cs-CZ" dirty="0" smtClean="0"/>
              <a:t>Bod</a:t>
            </a:r>
            <a:endParaRPr lang="en-US" dirty="0" smtClean="0"/>
          </a:p>
          <a:p>
            <a:pPr lvl="2"/>
            <a:r>
              <a:rPr lang="cs-CZ" dirty="0" smtClean="0"/>
              <a:t>Bod</a:t>
            </a:r>
            <a:endParaRPr lang="en-US" dirty="0" smtClean="0"/>
          </a:p>
        </p:txBody>
      </p:sp>
      <p:sp>
        <p:nvSpPr>
          <p:cNvPr id="8" name="Rectangle 6"/>
          <p:cNvSpPr/>
          <p:nvPr userDrawn="1"/>
        </p:nvSpPr>
        <p:spPr>
          <a:xfrm>
            <a:off x="0" y="1080000"/>
            <a:ext cx="10080625" cy="1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cs-CZ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01" y="0"/>
            <a:ext cx="10079824" cy="10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txBody>
          <a:bodyPr vert="horz" wrap="square" lIns="432000" tIns="0" rIns="432000" bIns="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cs-CZ" sz="2800" spc="-8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2015" y="6876789"/>
            <a:ext cx="3023999" cy="35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24000" y="6876789"/>
            <a:ext cx="3023999" cy="35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1" y="1"/>
            <a:ext cx="10079824" cy="1080000"/>
          </a:xfrm>
        </p:spPr>
        <p:txBody>
          <a:bodyPr lIns="432000" tIns="0" rIns="432000" bIns="0"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Titulek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674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02569"/>
            <a:ext cx="8694539" cy="1461495"/>
          </a:xfrm>
          <a:prstGeom prst="rect">
            <a:avLst/>
          </a:prstGeom>
        </p:spPr>
        <p:txBody>
          <a:bodyPr vert="horz" lIns="100803" tIns="50402" rIns="100803" bIns="5040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12836"/>
            <a:ext cx="8694539" cy="4797552"/>
          </a:xfrm>
          <a:prstGeom prst="rect">
            <a:avLst/>
          </a:prstGeom>
        </p:spPr>
        <p:txBody>
          <a:bodyPr vert="horz" lIns="100803" tIns="50402" rIns="100803" bIns="5040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008172"/>
            <a:ext cx="2268141" cy="402567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008172"/>
            <a:ext cx="3402211" cy="402567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008172"/>
            <a:ext cx="2268141" cy="402567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6EB02-BEEA-4AEA-8B7E-F8311C2221C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0840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jezekji@kge.zcu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-52550" y="6130800"/>
            <a:ext cx="10080000" cy="1440000"/>
          </a:xfrm>
          <a:prstGeom prst="rect">
            <a:avLst/>
          </a:prstGeom>
          <a:noFill/>
          <a:effectLst/>
        </p:spPr>
        <p:txBody>
          <a:bodyPr vert="horz" lIns="720000" tIns="0" rIns="720000" bIns="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spc="-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Konference </a:t>
            </a:r>
            <a:r>
              <a:rPr lang="cs-CZ" sz="2000" spc="-8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"Aplikovaný výzkum v oblasti regionální </a:t>
            </a:r>
            <a:r>
              <a:rPr lang="cs-CZ" sz="2000" spc="-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politiky“, Praha, 9. </a:t>
            </a:r>
            <a:r>
              <a:rPr lang="cs-CZ" sz="2000" spc="-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sz="2000" spc="-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2019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803" y="431999"/>
            <a:ext cx="2692391" cy="89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438400"/>
            <a:ext cx="10080625" cy="2311904"/>
          </a:xfrm>
          <a:effectLst/>
        </p:spPr>
        <p:txBody>
          <a:bodyPr vert="horz" lIns="720000" tIns="0" rIns="720000" bIns="0" rtlCol="0" anchor="b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000" b="1" spc="-80" dirty="0" smtClean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Predikce </a:t>
            </a:r>
            <a:r>
              <a:rPr lang="cs-CZ" sz="40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budoucích výzev sídel </a:t>
            </a:r>
            <a:br>
              <a:rPr lang="cs-CZ" sz="40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0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15 000 obyvatel a </a:t>
            </a:r>
            <a:r>
              <a:rPr lang="cs-CZ" sz="4000" b="1" spc="-80" dirty="0" err="1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foresight</a:t>
            </a:r>
            <a:r>
              <a:rPr lang="cs-CZ" sz="40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souvisejících trendů</a:t>
            </a:r>
            <a:br>
              <a:rPr lang="cs-CZ" sz="40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000" b="1" spc="-80" dirty="0">
                <a:solidFill>
                  <a:srgbClr val="006B6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120000"/>
            <a:ext cx="10080625" cy="10800"/>
          </a:xfrm>
          <a:prstGeom prst="rect">
            <a:avLst/>
          </a:prstGeom>
          <a:solidFill>
            <a:schemeClr val="bg1"/>
          </a:solidFill>
          <a:ln cap="rnd">
            <a:solidFill>
              <a:srgbClr val="EB6E08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3" tIns="50402" rIns="100803" bIns="50402" rtlCol="0" anchor="ctr"/>
          <a:lstStyle/>
          <a:p>
            <a:pPr algn="ctr"/>
            <a:endParaRPr lang="cs-CZ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3703443"/>
            <a:ext cx="10080625" cy="878583"/>
          </a:xfrm>
          <a:prstGeom prst="rect">
            <a:avLst/>
          </a:prstGeom>
        </p:spPr>
        <p:txBody>
          <a:bodyPr vert="horz" lIns="720000" tIns="0" rIns="720000" bIns="0" rtlCol="0" anchor="t">
            <a:noAutofit/>
          </a:bodyPr>
          <a:lstStyle>
            <a:lvl1pPr algn="ctr" defTabSz="1008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4000"/>
              </a:lnSpc>
            </a:pPr>
            <a:endParaRPr lang="cs-CZ" sz="2400" spc="-80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 flipV="1">
            <a:off x="0" y="1331831"/>
            <a:ext cx="10080625" cy="2162733"/>
          </a:xfrm>
          <a:prstGeom prst="rect">
            <a:avLst/>
          </a:prstGeom>
        </p:spPr>
        <p:txBody>
          <a:bodyPr vert="horz" lIns="720000" tIns="0" rIns="720000" bIns="0" rtlCol="0" anchor="t">
            <a:noAutofit/>
          </a:bodyPr>
          <a:lstStyle>
            <a:lvl1pPr algn="ctr" defTabSz="1008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000" spc="-80" dirty="0">
              <a:solidFill>
                <a:schemeClr val="tx1">
                  <a:lumMod val="75000"/>
                  <a:lumOff val="25000"/>
                </a:schemeClr>
              </a:solidFill>
              <a:latin typeface="Franklin Gothic Demi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80275" y="4543320"/>
            <a:ext cx="9147175" cy="1657784"/>
          </a:xfrm>
          <a:prstGeom prst="rect">
            <a:avLst/>
          </a:prstGeom>
        </p:spPr>
        <p:txBody>
          <a:bodyPr vert="horz" lIns="720000" tIns="0" rIns="720000" bIns="0" rtlCol="0" anchor="t">
            <a:noAutofit/>
          </a:bodyPr>
          <a:lstStyle>
            <a:lvl1pPr algn="ctr" defTabSz="1008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4000"/>
              </a:lnSpc>
            </a:pPr>
            <a:endParaRPr lang="cs-CZ" sz="2800" b="1" spc="-8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</a:pPr>
            <a:r>
              <a:rPr lang="cs-CZ" sz="2400" b="1" spc="-80" dirty="0" smtClean="0">
                <a:latin typeface="Arial" panose="020B0604020202020204" pitchFamily="34" charset="0"/>
                <a:cs typeface="Arial" panose="020B0604020202020204" pitchFamily="34" charset="0"/>
              </a:rPr>
              <a:t>Jiří Ježek </a:t>
            </a:r>
          </a:p>
          <a:p>
            <a:pPr>
              <a:lnSpc>
                <a:spcPct val="114000"/>
              </a:lnSpc>
            </a:pPr>
            <a:r>
              <a:rPr lang="cs-CZ" sz="2000" spc="-80" dirty="0" smtClean="0">
                <a:latin typeface="Arial" panose="020B0604020202020204" pitchFamily="34" charset="0"/>
                <a:cs typeface="Arial" panose="020B0604020202020204" pitchFamily="34" charset="0"/>
              </a:rPr>
              <a:t>Západočeská univerzita v Plzni </a:t>
            </a:r>
            <a:endParaRPr lang="cs-CZ" sz="2000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4188" y="453615"/>
            <a:ext cx="725487" cy="725487"/>
          </a:xfrm>
          <a:prstGeom prst="rect">
            <a:avLst/>
          </a:prstGeom>
        </p:spPr>
      </p:pic>
      <p:pic>
        <p:nvPicPr>
          <p:cNvPr id="11" name="obrázek 2" descr="https://www.tacr.cz/logotypy/Beta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933" y="1480756"/>
            <a:ext cx="1737995" cy="412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8502" y="542297"/>
            <a:ext cx="3097895" cy="67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63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sz="3600" b="1" dirty="0" smtClean="0">
              <a:solidFill>
                <a:srgbClr val="006B65"/>
              </a:solidFill>
            </a:endParaRPr>
          </a:p>
          <a:p>
            <a:pPr marL="0" indent="0" algn="ctr">
              <a:buNone/>
            </a:pPr>
            <a:r>
              <a:rPr lang="cs-CZ" sz="3600" b="1" dirty="0" smtClean="0">
                <a:solidFill>
                  <a:srgbClr val="006B65"/>
                </a:solidFill>
              </a:rPr>
              <a:t>Trendy </a:t>
            </a:r>
            <a:r>
              <a:rPr lang="cs-CZ" sz="3600" b="1" dirty="0">
                <a:solidFill>
                  <a:srgbClr val="006B65"/>
                </a:solidFill>
              </a:rPr>
              <a:t>a rozvojové výzvy </a:t>
            </a:r>
            <a:endParaRPr lang="cs-CZ" sz="3600" b="1" dirty="0" smtClean="0">
              <a:solidFill>
                <a:srgbClr val="006B65"/>
              </a:solidFill>
            </a:endParaRPr>
          </a:p>
          <a:p>
            <a:pPr marL="0" indent="0" algn="ctr">
              <a:buNone/>
            </a:pPr>
            <a:r>
              <a:rPr lang="cs-CZ" sz="3600" b="1" dirty="0" smtClean="0">
                <a:solidFill>
                  <a:srgbClr val="006B65"/>
                </a:solidFill>
              </a:rPr>
              <a:t>malých </a:t>
            </a:r>
            <a:r>
              <a:rPr lang="cs-CZ" sz="3600" b="1" dirty="0">
                <a:solidFill>
                  <a:srgbClr val="006B65"/>
                </a:solidFill>
              </a:rPr>
              <a:t>měst v České republice – </a:t>
            </a:r>
            <a:endParaRPr lang="cs-CZ" sz="3600" b="1" dirty="0" smtClean="0">
              <a:solidFill>
                <a:srgbClr val="006B65"/>
              </a:solidFill>
            </a:endParaRPr>
          </a:p>
          <a:p>
            <a:pPr marL="0" indent="0" algn="ctr">
              <a:buNone/>
            </a:pPr>
            <a:r>
              <a:rPr lang="cs-CZ" sz="3600" b="1" dirty="0" smtClean="0">
                <a:solidFill>
                  <a:srgbClr val="006B65"/>
                </a:solidFill>
              </a:rPr>
              <a:t>podle </a:t>
            </a:r>
            <a:r>
              <a:rPr lang="cs-CZ" sz="3600" b="1" dirty="0">
                <a:solidFill>
                  <a:srgbClr val="006B65"/>
                </a:solidFill>
              </a:rPr>
              <a:t>tematických oblastí</a:t>
            </a:r>
            <a:endParaRPr lang="cs-CZ" sz="3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01" y="0"/>
            <a:ext cx="10079824" cy="1781175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solidFill>
                  <a:srgbClr val="006B65"/>
                </a:solidFill>
              </a:rPr>
              <a:t> </a:t>
            </a:r>
            <a:endParaRPr lang="cs-CZ" sz="3200" b="1" dirty="0">
              <a:solidFill>
                <a:srgbClr val="006B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90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cs-CZ" b="1" dirty="0" smtClean="0">
                <a:solidFill>
                  <a:srgbClr val="00B050"/>
                </a:solidFill>
                <a:latin typeface="+mn-lt"/>
              </a:rPr>
            </a:br>
            <a:r>
              <a:rPr lang="cs-CZ" sz="3600" b="1" dirty="0" smtClean="0">
                <a:solidFill>
                  <a:srgbClr val="006B65"/>
                </a:solidFill>
                <a:latin typeface="+mn-lt"/>
              </a:rPr>
              <a:t>Demografický </a:t>
            </a:r>
            <a:r>
              <a:rPr lang="cs-CZ" sz="3600" b="1" dirty="0">
                <a:solidFill>
                  <a:srgbClr val="006B65"/>
                </a:solidFill>
                <a:latin typeface="+mn-lt"/>
              </a:rPr>
              <a:t>vývoj sídel</a:t>
            </a:r>
            <a:r>
              <a:rPr lang="cs-CZ" b="1" dirty="0">
                <a:solidFill>
                  <a:srgbClr val="00B050"/>
                </a:solidFill>
                <a:latin typeface="+mn-lt"/>
              </a:rPr>
              <a:t>  </a:t>
            </a:r>
            <a:br>
              <a:rPr lang="cs-CZ" b="1" dirty="0">
                <a:solidFill>
                  <a:srgbClr val="00B050"/>
                </a:solidFill>
                <a:latin typeface="+mn-lt"/>
              </a:rPr>
            </a:br>
            <a:endParaRPr lang="cs-CZ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208813" y="1967918"/>
            <a:ext cx="9662998" cy="4435475"/>
          </a:xfrm>
        </p:spPr>
        <p:txBody>
          <a:bodyPr>
            <a:normAutofit/>
          </a:bodyPr>
          <a:lstStyle/>
          <a:p>
            <a:pPr lvl="0"/>
            <a:r>
              <a:rPr lang="cs-CZ" b="1" dirty="0"/>
              <a:t>Pokles počtu obyvatel, odchod mladých, vzdělaných a podnikavých lidí z venkova a malých měst do větších měst a metropolitních regionů </a:t>
            </a:r>
            <a:endParaRPr lang="cs-CZ" dirty="0"/>
          </a:p>
          <a:p>
            <a:pPr lvl="0"/>
            <a:r>
              <a:rPr lang="cs-CZ" b="1" dirty="0"/>
              <a:t>Stárnutí populace 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886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200" b="1" dirty="0" smtClean="0">
                <a:solidFill>
                  <a:srgbClr val="006B65"/>
                </a:solidFill>
                <a:latin typeface="+mn-lt"/>
              </a:rPr>
              <a:t/>
            </a:r>
            <a:br>
              <a:rPr lang="cs-CZ" sz="3200" b="1" dirty="0" smtClean="0">
                <a:solidFill>
                  <a:srgbClr val="006B65"/>
                </a:solidFill>
                <a:latin typeface="+mn-lt"/>
              </a:rPr>
            </a:br>
            <a:r>
              <a:rPr lang="cs-CZ" sz="3600" b="1" dirty="0" smtClean="0">
                <a:solidFill>
                  <a:srgbClr val="006B65"/>
                </a:solidFill>
                <a:latin typeface="+mn-lt"/>
              </a:rPr>
              <a:t>Občanské </a:t>
            </a:r>
            <a:r>
              <a:rPr lang="cs-CZ" sz="3600" b="1" dirty="0">
                <a:solidFill>
                  <a:srgbClr val="006B65"/>
                </a:solidFill>
                <a:latin typeface="+mn-lt"/>
              </a:rPr>
              <a:t>vybavení </a:t>
            </a:r>
            <a:r>
              <a:rPr lang="cs-CZ" sz="3600" dirty="0">
                <a:solidFill>
                  <a:srgbClr val="006B65"/>
                </a:solidFill>
              </a:rPr>
              <a:t/>
            </a:r>
            <a:br>
              <a:rPr lang="cs-CZ" sz="3600" dirty="0">
                <a:solidFill>
                  <a:srgbClr val="006B65"/>
                </a:solidFill>
              </a:rPr>
            </a:br>
            <a:endParaRPr lang="cs-CZ" sz="3600" dirty="0">
              <a:solidFill>
                <a:srgbClr val="006B6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3043" y="2147930"/>
            <a:ext cx="8694539" cy="3904780"/>
          </a:xfrm>
        </p:spPr>
        <p:txBody>
          <a:bodyPr/>
          <a:lstStyle/>
          <a:p>
            <a:pPr lvl="0"/>
            <a:r>
              <a:rPr lang="cs-CZ" b="1" dirty="0"/>
              <a:t>Rostoucí požadavky lidí na občanské vybavení a na jejich </a:t>
            </a:r>
            <a:r>
              <a:rPr lang="cs-CZ" b="1" dirty="0" smtClean="0"/>
              <a:t>kvalitu</a:t>
            </a:r>
            <a:endParaRPr lang="cs-CZ" dirty="0"/>
          </a:p>
          <a:p>
            <a:r>
              <a:rPr lang="cs-CZ" b="1" dirty="0"/>
              <a:t>Koncentrace občanského vybavení (maloobchod, školství, zdravotnictví, sociální služby, kultura, sport) do centrálních míst vyššího řádu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41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>
                <a:solidFill>
                  <a:srgbClr val="006B65"/>
                </a:solidFill>
                <a:latin typeface="+mn-lt"/>
              </a:rPr>
              <a:t>Mobilita</a:t>
            </a:r>
            <a:endParaRPr lang="cs-CZ" sz="3200" dirty="0">
              <a:solidFill>
                <a:srgbClr val="006B65"/>
              </a:solidFill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b="1" dirty="0"/>
              <a:t>Rostoucí nároky lidí na mobilitu, resp. na dostupnost </a:t>
            </a:r>
            <a:r>
              <a:rPr lang="cs-CZ" b="1" dirty="0" smtClean="0"/>
              <a:t>sídel</a:t>
            </a:r>
            <a:r>
              <a:rPr lang="cs-CZ" dirty="0" smtClean="0"/>
              <a:t> </a:t>
            </a:r>
            <a:endParaRPr lang="cs-CZ" dirty="0"/>
          </a:p>
          <a:p>
            <a:pPr lvl="0"/>
            <a:r>
              <a:rPr lang="cs-CZ" b="1" dirty="0"/>
              <a:t>Budování integrovaných systémů ve veřejné dopravě </a:t>
            </a:r>
            <a:r>
              <a:rPr lang="cs-CZ" dirty="0"/>
              <a:t>(na regionální a mikroregionální úrovni) </a:t>
            </a:r>
          </a:p>
          <a:p>
            <a:pPr lvl="0"/>
            <a:r>
              <a:rPr lang="cs-CZ" b="1" dirty="0"/>
              <a:t>Hledání alternativních způsobů mobility, odpovídajících potřebám jednotlivých sídel </a:t>
            </a:r>
            <a:r>
              <a:rPr lang="cs-CZ" dirty="0"/>
              <a:t>(dostupných pro všechny sociální skupiny obyvatelstva: seniory, školáky, méně mobilní občany aj.)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136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1" y="1"/>
            <a:ext cx="10079824" cy="1485900"/>
          </a:xfrm>
        </p:spPr>
        <p:txBody>
          <a:bodyPr>
            <a:noAutofit/>
          </a:bodyPr>
          <a:lstStyle/>
          <a:p>
            <a:r>
              <a:rPr lang="cs-CZ" sz="3200" b="1" dirty="0">
                <a:solidFill>
                  <a:srgbClr val="006B65"/>
                </a:solidFill>
                <a:latin typeface="+mn-lt"/>
              </a:rPr>
              <a:t>Přechod od průmyslové k postindustriální/ digitální </a:t>
            </a:r>
            <a:r>
              <a:rPr lang="cs-CZ" sz="3200" b="1" dirty="0" smtClean="0">
                <a:solidFill>
                  <a:srgbClr val="006B65"/>
                </a:solidFill>
                <a:latin typeface="+mn-lt"/>
              </a:rPr>
              <a:t>společnosti </a:t>
            </a:r>
            <a:r>
              <a:rPr lang="cs-CZ" sz="3200" dirty="0">
                <a:solidFill>
                  <a:srgbClr val="006B65"/>
                </a:solidFill>
                <a:latin typeface="+mn-lt"/>
              </a:rPr>
              <a:t/>
            </a:r>
            <a:br>
              <a:rPr lang="cs-CZ" sz="3200" dirty="0">
                <a:solidFill>
                  <a:srgbClr val="006B65"/>
                </a:solidFill>
                <a:latin typeface="+mn-lt"/>
              </a:rPr>
            </a:br>
            <a:endParaRPr lang="cs-CZ" sz="2976" dirty="0">
              <a:solidFill>
                <a:srgbClr val="006B65"/>
              </a:solidFill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90625"/>
            <a:ext cx="10080625" cy="564832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lvl="0"/>
            <a:r>
              <a:rPr lang="cs-CZ" sz="7400" b="1" dirty="0"/>
              <a:t>Globalizace </a:t>
            </a:r>
            <a:r>
              <a:rPr lang="cs-CZ" sz="7400" b="1" dirty="0" smtClean="0"/>
              <a:t>ekonomiky + zapojování </a:t>
            </a:r>
            <a:r>
              <a:rPr lang="cs-CZ" sz="7400" b="1" dirty="0"/>
              <a:t>podniků do globálních produkčních sítí a řetězců </a:t>
            </a:r>
            <a:endParaRPr lang="cs-CZ" sz="7400" dirty="0"/>
          </a:p>
          <a:p>
            <a:r>
              <a:rPr lang="cs-CZ" sz="7400" b="1" dirty="0"/>
              <a:t>Ekonomické a strukturální změny. Pokles počtu pracovních míst, rostoucí význam znalostní ekonomiky: </a:t>
            </a:r>
            <a:r>
              <a:rPr lang="cs-CZ" sz="7400" b="1" dirty="0" smtClean="0"/>
              <a:t>přechod k</a:t>
            </a:r>
            <a:r>
              <a:rPr lang="cs-CZ" sz="7400" b="1" dirty="0"/>
              <a:t> postindustriální </a:t>
            </a:r>
            <a:r>
              <a:rPr lang="cs-CZ" sz="7400" b="1" dirty="0" smtClean="0"/>
              <a:t>ekonomice</a:t>
            </a:r>
          </a:p>
          <a:p>
            <a:r>
              <a:rPr lang="cs-CZ" sz="7400" b="1" dirty="0" smtClean="0"/>
              <a:t>Rostoucí </a:t>
            </a:r>
            <a:r>
              <a:rPr lang="cs-CZ" sz="7400" b="1" dirty="0"/>
              <a:t>konkurence mezi </a:t>
            </a:r>
            <a:r>
              <a:rPr lang="cs-CZ" sz="7400" b="1" dirty="0" smtClean="0"/>
              <a:t>městy, hledání konkurenčních výhod, diferencované </a:t>
            </a:r>
            <a:r>
              <a:rPr lang="cs-CZ" sz="7400" b="1" dirty="0"/>
              <a:t>možnosti ekonomické </a:t>
            </a:r>
            <a:r>
              <a:rPr lang="cs-CZ" sz="7400" b="1" dirty="0" smtClean="0"/>
              <a:t>profilace, využívání </a:t>
            </a:r>
            <a:r>
              <a:rPr lang="cs-CZ" sz="7400" b="1" dirty="0"/>
              <a:t>místních zdrojů </a:t>
            </a:r>
            <a:r>
              <a:rPr lang="cs-CZ" sz="7400" dirty="0"/>
              <a:t>(přírodní zdroje, tradice, kultura, kreativita), cestovní ruch a gastronomie, ekologické zemědělství, péče o kulturní krajinu, zelená ekonomika, stříbrná ekonomika)</a:t>
            </a:r>
          </a:p>
          <a:p>
            <a:pPr lvl="0"/>
            <a:r>
              <a:rPr lang="cs-CZ" sz="7400" b="1" dirty="0"/>
              <a:t>Rozvoj alternativních forem podnikání. </a:t>
            </a:r>
            <a:r>
              <a:rPr lang="cs-CZ" sz="7400" dirty="0"/>
              <a:t>Od družstevnictví až po sociální a komunitní podnikání</a:t>
            </a:r>
          </a:p>
          <a:p>
            <a:pPr lvl="0"/>
            <a:r>
              <a:rPr lang="cs-CZ" sz="7400" b="1" dirty="0"/>
              <a:t>Nové formy lokálně ekonomického myšlení</a:t>
            </a:r>
            <a:r>
              <a:rPr lang="cs-CZ" sz="7400" i="1" dirty="0"/>
              <a:t> </a:t>
            </a:r>
            <a:r>
              <a:rPr lang="cs-CZ" sz="7400" dirty="0"/>
              <a:t>(sdílená ekonomika, důraz na regionální soběstačnost a nezávislost, orientaci na přímý prodej zemědělských výrobků…)</a:t>
            </a:r>
          </a:p>
          <a:p>
            <a:pPr marL="0" indent="0">
              <a:buNone/>
            </a:pPr>
            <a:endParaRPr lang="cs-CZ" sz="3969" dirty="0"/>
          </a:p>
        </p:txBody>
      </p:sp>
    </p:spTree>
    <p:extLst>
      <p:ext uri="{BB962C8B-B14F-4D97-AF65-F5344CB8AC3E}">
        <p14:creationId xmlns:p14="http://schemas.microsoft.com/office/powerpoint/2010/main" val="397497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307" b="1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cs-CZ" sz="3307" b="1" dirty="0" smtClean="0">
                <a:solidFill>
                  <a:srgbClr val="00B050"/>
                </a:solidFill>
                <a:latin typeface="+mn-lt"/>
              </a:rPr>
            </a:br>
            <a:r>
              <a:rPr lang="cs-CZ" sz="4000" b="1" dirty="0" smtClean="0">
                <a:solidFill>
                  <a:srgbClr val="006B65"/>
                </a:solidFill>
                <a:latin typeface="+mn-lt"/>
              </a:rPr>
              <a:t>Digitalizace </a:t>
            </a:r>
            <a:r>
              <a:rPr lang="cs-CZ" sz="4000" b="1" dirty="0">
                <a:solidFill>
                  <a:srgbClr val="006B65"/>
                </a:solidFill>
                <a:latin typeface="+mn-lt"/>
              </a:rPr>
              <a:t>a </a:t>
            </a:r>
            <a:r>
              <a:rPr lang="cs-CZ" sz="4000" b="1" dirty="0" err="1">
                <a:solidFill>
                  <a:srgbClr val="006B65"/>
                </a:solidFill>
                <a:latin typeface="+mn-lt"/>
              </a:rPr>
              <a:t>smart</a:t>
            </a:r>
            <a:r>
              <a:rPr lang="cs-CZ" sz="4000" b="1" dirty="0">
                <a:solidFill>
                  <a:srgbClr val="006B65"/>
                </a:solidFill>
                <a:latin typeface="+mn-lt"/>
              </a:rPr>
              <a:t> technologie </a:t>
            </a:r>
            <a:r>
              <a:rPr lang="cs-CZ" sz="3600" dirty="0">
                <a:solidFill>
                  <a:srgbClr val="006B65"/>
                </a:solidFill>
              </a:rPr>
              <a:t/>
            </a:r>
            <a:br>
              <a:rPr lang="cs-CZ" sz="3600" dirty="0">
                <a:solidFill>
                  <a:srgbClr val="006B65"/>
                </a:solidFill>
              </a:rPr>
            </a:br>
            <a:endParaRPr lang="cs-CZ" dirty="0">
              <a:solidFill>
                <a:srgbClr val="006B65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b="1" dirty="0"/>
              <a:t>Rozvojem digitalizace mohou být do budoucnosti kompenzovány některé nevýhody venkova a malých měst.</a:t>
            </a:r>
            <a:endParaRPr lang="cs-CZ" b="1" dirty="0" smtClean="0"/>
          </a:p>
          <a:p>
            <a:pPr lvl="0"/>
            <a:r>
              <a:rPr lang="cs-CZ" b="1" dirty="0" smtClean="0"/>
              <a:t>Moderní </a:t>
            </a:r>
            <a:r>
              <a:rPr lang="cs-CZ" b="1" dirty="0"/>
              <a:t>technologie představují cestu k inovacím a </a:t>
            </a:r>
            <a:r>
              <a:rPr lang="cs-CZ" b="1" dirty="0" smtClean="0"/>
              <a:t>k ekonomickému </a:t>
            </a:r>
            <a:r>
              <a:rPr lang="cs-CZ" b="1" dirty="0"/>
              <a:t>a sociálnímu rozvoji.</a:t>
            </a:r>
            <a:r>
              <a:rPr lang="cs-CZ" dirty="0"/>
              <a:t> </a:t>
            </a:r>
          </a:p>
          <a:p>
            <a:pPr lvl="0"/>
            <a:r>
              <a:rPr lang="cs-CZ" b="1" dirty="0"/>
              <a:t>I</a:t>
            </a:r>
            <a:r>
              <a:rPr lang="cs-CZ" b="1" dirty="0" smtClean="0"/>
              <a:t>nternet</a:t>
            </a:r>
            <a:r>
              <a:rPr lang="cs-CZ" b="1" dirty="0"/>
              <a:t>, chytrá doprava, odpadové </a:t>
            </a:r>
            <a:r>
              <a:rPr lang="cs-CZ" b="1" dirty="0" smtClean="0"/>
              <a:t>hospodářství apod</a:t>
            </a:r>
            <a:r>
              <a:rPr lang="cs-CZ" b="1" dirty="0"/>
              <a:t>.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8674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>
                <a:solidFill>
                  <a:srgbClr val="006B65"/>
                </a:solidFill>
                <a:latin typeface="+mn-lt"/>
              </a:rPr>
              <a:t>Urbanistický vývoj </a:t>
            </a:r>
            <a:endParaRPr lang="cs-CZ" sz="3200" dirty="0">
              <a:solidFill>
                <a:srgbClr val="006B65"/>
              </a:solidFill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cs-CZ" dirty="0"/>
          </a:p>
          <a:p>
            <a:pPr lvl="0"/>
            <a:r>
              <a:rPr lang="cs-CZ" b="1" dirty="0"/>
              <a:t>Růst zastavěných ploch (plošné rozšiřování sídel) </a:t>
            </a:r>
            <a:r>
              <a:rPr lang="cs-CZ" dirty="0"/>
              <a:t>a s tím spojené problémy se zajištěním technické infrastruktury </a:t>
            </a:r>
          </a:p>
          <a:p>
            <a:pPr lvl="0"/>
            <a:r>
              <a:rPr lang="cs-CZ" b="1" dirty="0"/>
              <a:t>Problémy s nevyužívanými domy, podnikatelskými areály (</a:t>
            </a:r>
            <a:r>
              <a:rPr lang="cs-CZ" b="1" dirty="0" err="1"/>
              <a:t>brownfieldy</a:t>
            </a:r>
            <a:r>
              <a:rPr lang="cs-CZ" b="1" dirty="0" smtClean="0"/>
              <a:t>)</a:t>
            </a:r>
            <a:endParaRPr lang="cs-CZ" dirty="0"/>
          </a:p>
          <a:p>
            <a:pPr lvl="0"/>
            <a:r>
              <a:rPr lang="cs-CZ" b="1" dirty="0"/>
              <a:t>Potřeba revitalizace sídel a jejich center, jak fyzická, tak funkční (sociální, setkávání lidí)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3035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Omezenost </a:t>
            </a:r>
            <a:r>
              <a:rPr lang="cs-CZ" b="1" dirty="0"/>
              <a:t>finančních zdrojů limitujících rozvoj </a:t>
            </a:r>
            <a:r>
              <a:rPr lang="cs-CZ" b="1" dirty="0" smtClean="0"/>
              <a:t>obcí</a:t>
            </a:r>
            <a:r>
              <a:rPr lang="cs-CZ" b="1" dirty="0"/>
              <a:t> </a:t>
            </a:r>
            <a:endParaRPr lang="cs-CZ" dirty="0"/>
          </a:p>
          <a:p>
            <a:pPr lvl="0"/>
            <a:r>
              <a:rPr lang="cs-CZ" b="1" dirty="0"/>
              <a:t>Nadmístní (</a:t>
            </a:r>
            <a:r>
              <a:rPr lang="cs-CZ" b="1" dirty="0" err="1"/>
              <a:t>meziobecní</a:t>
            </a:r>
            <a:r>
              <a:rPr lang="cs-CZ" b="1" dirty="0"/>
              <a:t>, mikroregionální spolupráce) se stává stále důležitějším nástrojem, jak řešit problémy malých obcí a měst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6">
                    <a:lumMod val="50000"/>
                  </a:schemeClr>
                </a:solidFill>
              </a:rPr>
              <a:t>Spolupráce obcí </a:t>
            </a:r>
            <a:endParaRPr lang="cs-CZ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894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01" y="1866900"/>
            <a:ext cx="10079824" cy="4793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b="1" dirty="0"/>
              <a:t>d</a:t>
            </a:r>
            <a:r>
              <a:rPr lang="cs-CZ" sz="2800" b="1" dirty="0" smtClean="0"/>
              <a:t>oc. RNDr. Jiří Ježek, Ph.D. </a:t>
            </a:r>
          </a:p>
          <a:p>
            <a:pPr marL="0" indent="0">
              <a:buNone/>
            </a:pPr>
            <a:r>
              <a:rPr lang="cs-CZ" b="1" dirty="0" smtClean="0"/>
              <a:t>Západočeská univerzita v Plzni </a:t>
            </a:r>
          </a:p>
          <a:p>
            <a:pPr marL="0" indent="0">
              <a:buNone/>
            </a:pPr>
            <a:r>
              <a:rPr lang="cs-CZ" b="1" dirty="0" smtClean="0"/>
              <a:t>Fakulta ekonomická </a:t>
            </a:r>
          </a:p>
          <a:p>
            <a:pPr marL="0" indent="0">
              <a:buNone/>
            </a:pPr>
            <a:r>
              <a:rPr lang="cs-CZ" b="1" dirty="0" smtClean="0"/>
              <a:t>Středisko pro výzkum regionálního rozvoje </a:t>
            </a:r>
          </a:p>
          <a:p>
            <a:pPr marL="0" indent="0">
              <a:buNone/>
            </a:pPr>
            <a:r>
              <a:rPr lang="cs-CZ" b="1" dirty="0" smtClean="0"/>
              <a:t>Univerzitní 8, 306 14 Plzeň </a:t>
            </a:r>
          </a:p>
          <a:p>
            <a:pPr marL="0" indent="0">
              <a:buNone/>
            </a:pPr>
            <a:r>
              <a:rPr lang="cs-CZ" b="1" dirty="0"/>
              <a:t>t</a:t>
            </a:r>
            <a:r>
              <a:rPr lang="cs-CZ" b="1" dirty="0" smtClean="0"/>
              <a:t>el. 603 510 598 </a:t>
            </a:r>
          </a:p>
          <a:p>
            <a:pPr marL="0" indent="0">
              <a:buNone/>
            </a:pPr>
            <a:r>
              <a:rPr lang="cs-CZ" b="1" dirty="0" smtClean="0">
                <a:hlinkClick r:id="rId2"/>
              </a:rPr>
              <a:t>jezekji@kge.zcu.cz</a:t>
            </a:r>
            <a:r>
              <a:rPr lang="cs-CZ" b="1" dirty="0" smtClean="0"/>
              <a:t> </a:t>
            </a:r>
          </a:p>
          <a:p>
            <a:pPr marL="0" indent="0">
              <a:buNone/>
            </a:pPr>
            <a:endParaRPr lang="cs-CZ" sz="3600" b="1" dirty="0"/>
          </a:p>
          <a:p>
            <a:pPr marL="0" indent="0">
              <a:buNone/>
            </a:pPr>
            <a:endParaRPr lang="cs-CZ" sz="3600" b="1" dirty="0" smtClean="0"/>
          </a:p>
          <a:p>
            <a:pPr marL="0" indent="0">
              <a:buNone/>
            </a:pPr>
            <a:endParaRPr lang="cs-CZ" sz="3600" b="1" dirty="0"/>
          </a:p>
          <a:p>
            <a:pPr marL="0" indent="0">
              <a:buNone/>
            </a:pPr>
            <a:endParaRPr lang="cs-CZ" sz="3600" b="1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solidFill>
                  <a:srgbClr val="006B65"/>
                </a:solidFill>
              </a:rPr>
              <a:t>Kontakt </a:t>
            </a:r>
            <a:endParaRPr lang="cs-CZ" sz="3200" b="1" dirty="0">
              <a:solidFill>
                <a:srgbClr val="006B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63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01" y="1295400"/>
            <a:ext cx="10079824" cy="5364600"/>
          </a:xfrm>
        </p:spPr>
        <p:txBody>
          <a:bodyPr>
            <a:normAutofit fontScale="92500" lnSpcReduction="20000"/>
          </a:bodyPr>
          <a:lstStyle/>
          <a:p>
            <a:r>
              <a:rPr lang="cs-CZ" sz="3100" b="1" dirty="0">
                <a:solidFill>
                  <a:srgbClr val="006B65"/>
                </a:solidFill>
              </a:rPr>
              <a:t>Hlavní cíle projektu:</a:t>
            </a:r>
          </a:p>
          <a:p>
            <a:pPr lvl="0"/>
            <a:r>
              <a:rPr lang="cs-CZ" dirty="0"/>
              <a:t>pomocí výzkumných metod identifikovat a analyzovat relevantní nové netechnické trendy </a:t>
            </a:r>
            <a:r>
              <a:rPr lang="cs-CZ" dirty="0" smtClean="0"/>
              <a:t>a charakterizovat (kvantifikovat) </a:t>
            </a:r>
            <a:r>
              <a:rPr lang="cs-CZ" dirty="0"/>
              <a:t>jejich dopady na malá sídla (do 15 tisíc obyvatel) v ČR</a:t>
            </a:r>
          </a:p>
          <a:p>
            <a:pPr lvl="0"/>
            <a:r>
              <a:rPr lang="cs-CZ" dirty="0"/>
              <a:t>definovat nástroje, jak se mohou malá sídla na očekávané trendy </a:t>
            </a:r>
            <a:r>
              <a:rPr lang="cs-CZ" dirty="0" smtClean="0"/>
              <a:t>připravit</a:t>
            </a:r>
          </a:p>
          <a:p>
            <a:pPr marL="0" lvl="0" indent="0">
              <a:buNone/>
            </a:pPr>
            <a:endParaRPr lang="cs-CZ" dirty="0"/>
          </a:p>
          <a:p>
            <a:pPr lvl="0"/>
            <a:r>
              <a:rPr lang="cs-CZ" sz="3100" b="1" dirty="0" smtClean="0">
                <a:solidFill>
                  <a:srgbClr val="006B65"/>
                </a:solidFill>
              </a:rPr>
              <a:t>Výstupy projektu: </a:t>
            </a:r>
          </a:p>
          <a:p>
            <a:r>
              <a:rPr lang="cs-CZ" b="1" dirty="0"/>
              <a:t>Metodika zavádění invencí do života regionů a </a:t>
            </a:r>
            <a:r>
              <a:rPr lang="cs-CZ" b="1" dirty="0" smtClean="0"/>
              <a:t>obcí</a:t>
            </a:r>
            <a:endParaRPr lang="cs-CZ" dirty="0"/>
          </a:p>
          <a:p>
            <a:pPr lvl="0"/>
            <a:r>
              <a:rPr lang="cs-CZ" b="1" dirty="0"/>
              <a:t>Souhrnná zpráva popisující zjištění z realizace </a:t>
            </a:r>
            <a:r>
              <a:rPr lang="cs-CZ" b="1" dirty="0" smtClean="0"/>
              <a:t>projektu</a:t>
            </a:r>
            <a:endParaRPr lang="cs-CZ" sz="3200" dirty="0"/>
          </a:p>
          <a:p>
            <a:pPr lvl="0"/>
            <a:r>
              <a:rPr lang="cs-CZ" b="1" dirty="0"/>
              <a:t>Pilotní ověření certifikované </a:t>
            </a:r>
            <a:r>
              <a:rPr lang="cs-CZ" b="1" dirty="0" smtClean="0"/>
              <a:t>metodiky </a:t>
            </a:r>
            <a:r>
              <a:rPr lang="cs-CZ" dirty="0" smtClean="0"/>
              <a:t>v  </a:t>
            </a:r>
            <a:r>
              <a:rPr lang="cs-CZ" dirty="0"/>
              <a:t>5 různých </a:t>
            </a:r>
            <a:r>
              <a:rPr lang="cs-CZ" dirty="0" smtClean="0"/>
              <a:t>typech sídlech</a:t>
            </a:r>
            <a:r>
              <a:rPr lang="cs-CZ" dirty="0"/>
              <a:t>:</a:t>
            </a:r>
            <a:endParaRPr lang="cs-CZ" sz="3200" dirty="0"/>
          </a:p>
          <a:p>
            <a:pPr lvl="1"/>
            <a:r>
              <a:rPr lang="cs-CZ" sz="2400" dirty="0"/>
              <a:t>v zázemí metropolitních regionů</a:t>
            </a:r>
            <a:endParaRPr lang="cs-CZ" sz="3200" dirty="0"/>
          </a:p>
          <a:p>
            <a:pPr lvl="1"/>
            <a:r>
              <a:rPr lang="cs-CZ" sz="2400" dirty="0"/>
              <a:t>mezi metropolitními regiony</a:t>
            </a:r>
            <a:endParaRPr lang="cs-CZ" sz="3200" dirty="0"/>
          </a:p>
          <a:p>
            <a:pPr lvl="1"/>
            <a:r>
              <a:rPr lang="cs-CZ" sz="2400" dirty="0"/>
              <a:t>periferní regiony</a:t>
            </a:r>
            <a:endParaRPr lang="cs-CZ" sz="3200" dirty="0"/>
          </a:p>
          <a:p>
            <a:pPr lvl="1"/>
            <a:r>
              <a:rPr lang="cs-CZ" sz="2400" dirty="0"/>
              <a:t>s rozvinutým cestovním ruchem</a:t>
            </a:r>
            <a:endParaRPr lang="cs-CZ" sz="3200" dirty="0"/>
          </a:p>
          <a:p>
            <a:pPr lvl="1"/>
            <a:r>
              <a:rPr lang="cs-CZ" sz="2400" dirty="0"/>
              <a:t>s rozvinutým strategickým plánováním</a:t>
            </a:r>
            <a:endParaRPr lang="cs-CZ" sz="3200" dirty="0"/>
          </a:p>
          <a:p>
            <a:pPr lvl="0"/>
            <a:endParaRPr lang="cs-CZ" dirty="0"/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95251"/>
            <a:ext cx="10079824" cy="1080000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solidFill>
                  <a:srgbClr val="006B65"/>
                </a:solidFill>
              </a:rPr>
              <a:t>Hlavní cíle a výstupy projektu</a:t>
            </a:r>
            <a:endParaRPr lang="cs-CZ" sz="3200" b="1" dirty="0">
              <a:solidFill>
                <a:srgbClr val="006B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0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Svaz měst a obcí ČR </a:t>
            </a:r>
          </a:p>
          <a:p>
            <a:r>
              <a:rPr lang="cs-CZ" dirty="0" smtClean="0"/>
              <a:t>Sdružení místních samospráv </a:t>
            </a:r>
          </a:p>
          <a:p>
            <a:r>
              <a:rPr lang="cs-CZ" dirty="0" smtClean="0"/>
              <a:t>Národní síť místních akčních skupin 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3200" b="1" dirty="0" smtClean="0">
                <a:solidFill>
                  <a:srgbClr val="006B65"/>
                </a:solidFill>
              </a:rPr>
              <a:t/>
            </a:r>
            <a:br>
              <a:rPr lang="cs-CZ" sz="3200" b="1" dirty="0" smtClean="0">
                <a:solidFill>
                  <a:srgbClr val="006B65"/>
                </a:solidFill>
              </a:rPr>
            </a:br>
            <a:r>
              <a:rPr lang="cs-CZ" sz="3600" b="1" dirty="0" smtClean="0">
                <a:solidFill>
                  <a:srgbClr val="006B65"/>
                </a:solidFill>
              </a:rPr>
              <a:t>Organizace </a:t>
            </a:r>
            <a:r>
              <a:rPr lang="cs-CZ" sz="3600" b="1" dirty="0">
                <a:solidFill>
                  <a:srgbClr val="006B65"/>
                </a:solidFill>
              </a:rPr>
              <a:t>zapojené do řešení projektu </a:t>
            </a:r>
            <a:r>
              <a:rPr lang="cs-CZ" sz="3200" b="1" dirty="0">
                <a:solidFill>
                  <a:srgbClr val="006B65"/>
                </a:solidFill>
              </a:rPr>
              <a:t/>
            </a:r>
            <a:br>
              <a:rPr lang="cs-CZ" sz="3200" b="1" dirty="0">
                <a:solidFill>
                  <a:srgbClr val="006B65"/>
                </a:solidFill>
              </a:rPr>
            </a:br>
            <a:endParaRPr lang="cs-CZ" dirty="0">
              <a:solidFill>
                <a:srgbClr val="006B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2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01" y="1"/>
            <a:ext cx="10079824" cy="1552574"/>
          </a:xfrm>
        </p:spPr>
        <p:txBody>
          <a:bodyPr>
            <a:noAutofit/>
          </a:bodyPr>
          <a:lstStyle/>
          <a:p>
            <a:pPr algn="ctr"/>
            <a:r>
              <a:rPr lang="cs-CZ" sz="3200" b="1" dirty="0" err="1" smtClean="0">
                <a:solidFill>
                  <a:srgbClr val="006B65"/>
                </a:solidFill>
              </a:rPr>
              <a:t>Foresight</a:t>
            </a:r>
            <a:r>
              <a:rPr lang="cs-CZ" sz="3200" b="1" dirty="0" smtClean="0">
                <a:solidFill>
                  <a:srgbClr val="006B65"/>
                </a:solidFill>
              </a:rPr>
              <a:t> jako nástroj systematického uvažování o možných variantách (scénářích) budoucího vývoje </a:t>
            </a:r>
            <a:endParaRPr lang="cs-CZ" sz="3200" b="1" dirty="0">
              <a:solidFill>
                <a:srgbClr val="006B65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01" y="1771650"/>
            <a:ext cx="9754223" cy="507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4826" y="1246944"/>
            <a:ext cx="9086850" cy="6314319"/>
          </a:xfrm>
          <a:prstGeom prst="rect">
            <a:avLst/>
          </a:prstGeo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solidFill>
                  <a:srgbClr val="006B65"/>
                </a:solidFill>
              </a:rPr>
              <a:t>Malá města v České republice – </a:t>
            </a:r>
            <a:br>
              <a:rPr lang="cs-CZ" sz="3200" b="1" dirty="0" smtClean="0">
                <a:solidFill>
                  <a:srgbClr val="006B65"/>
                </a:solidFill>
              </a:rPr>
            </a:br>
            <a:r>
              <a:rPr lang="cs-CZ" sz="3200" b="1" dirty="0" smtClean="0">
                <a:solidFill>
                  <a:srgbClr val="006B65"/>
                </a:solidFill>
              </a:rPr>
              <a:t>východiska a kontext </a:t>
            </a:r>
            <a:endParaRPr lang="cs-CZ" sz="3200" b="1" dirty="0">
              <a:solidFill>
                <a:srgbClr val="006B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2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01" y="1171575"/>
            <a:ext cx="10079824" cy="548842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Demografický vývoj malých měst (1991 až 2017)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47" y="1080001"/>
            <a:ext cx="10511825" cy="411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39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01" y="1419224"/>
            <a:ext cx="10079824" cy="5133975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Malá města byla doposud mimo větší odborný i politický zájem (pozornost věnovaná velkým městům a metropolitním regionům) </a:t>
            </a:r>
          </a:p>
          <a:p>
            <a:r>
              <a:rPr lang="cs-CZ" dirty="0" smtClean="0"/>
              <a:t>Obtížnost výzkumu malých měst – problémy se získáváním dat a informací – např. o občanském vybavení, resp. veřejných službách</a:t>
            </a:r>
          </a:p>
          <a:p>
            <a:r>
              <a:rPr lang="cs-CZ" dirty="0" smtClean="0"/>
              <a:t>Malá města tvoří velmi heterogenní skupinu sídel → obtížnost jejich komplexní klasifikace/ typologizace (většinou se setkáváme s velmi jednoduchým rozdělením; dělícími liniemi jsou: poloha, růst/ pokles (</a:t>
            </a:r>
            <a:r>
              <a:rPr lang="cs-CZ" dirty="0" err="1" smtClean="0"/>
              <a:t>shrinking</a:t>
            </a:r>
            <a:r>
              <a:rPr lang="cs-CZ" dirty="0" smtClean="0"/>
              <a:t>) obyvatelstva anebo celkový růst/ stagnace ekonomiky (post-růstová fáze vývoje)</a:t>
            </a:r>
          </a:p>
          <a:p>
            <a:r>
              <a:rPr lang="cs-CZ" dirty="0" smtClean="0"/>
              <a:t>Tradiční kvantitativní analýzy </a:t>
            </a:r>
            <a:r>
              <a:rPr lang="cs-CZ" dirty="0"/>
              <a:t>regionálních </a:t>
            </a:r>
            <a:r>
              <a:rPr lang="cs-CZ" dirty="0" smtClean="0"/>
              <a:t>rozdílů často nedokáží </a:t>
            </a:r>
            <a:r>
              <a:rPr lang="cs-CZ" dirty="0"/>
              <a:t>postihnout </a:t>
            </a:r>
            <a:r>
              <a:rPr lang="cs-CZ" dirty="0" smtClean="0"/>
              <a:t>jejich relevantní </a:t>
            </a:r>
            <a:r>
              <a:rPr lang="cs-CZ" dirty="0"/>
              <a:t>potřeby a rozvojové </a:t>
            </a:r>
            <a:r>
              <a:rPr lang="cs-CZ" dirty="0" smtClean="0"/>
              <a:t>souvislosti</a:t>
            </a:r>
          </a:p>
          <a:p>
            <a:r>
              <a:rPr lang="cs-CZ" dirty="0"/>
              <a:t>Koncepční přístupy k řešení jejich problémů </a:t>
            </a:r>
            <a:r>
              <a:rPr lang="cs-CZ" dirty="0" smtClean="0"/>
              <a:t>proto vychází </a:t>
            </a:r>
            <a:r>
              <a:rPr lang="cs-CZ" dirty="0"/>
              <a:t>z individualizovaného přístupu (každé město je unikátní), místních potřeb, zdrojů a konkurenčních výhod </a:t>
            </a:r>
            <a:endParaRPr lang="cs-CZ" dirty="0" smtClean="0"/>
          </a:p>
          <a:p>
            <a:r>
              <a:rPr lang="cs-CZ" dirty="0" smtClean="0"/>
              <a:t>Klíčovou roli </a:t>
            </a:r>
            <a:r>
              <a:rPr lang="cs-CZ" dirty="0"/>
              <a:t>při hledání </a:t>
            </a:r>
            <a:r>
              <a:rPr lang="cs-CZ" dirty="0" smtClean="0"/>
              <a:t>rozvojových </a:t>
            </a:r>
            <a:r>
              <a:rPr lang="cs-CZ" dirty="0"/>
              <a:t>perspektiv musí hrát místní </a:t>
            </a:r>
            <a:r>
              <a:rPr lang="cs-CZ" dirty="0" smtClean="0"/>
              <a:t>aktéři (veřejná správa/ politika, podnikatelé a občanský sektor)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solidFill>
                  <a:srgbClr val="006B65"/>
                </a:solidFill>
              </a:rPr>
              <a:t>Malá města v České republice – </a:t>
            </a:r>
            <a:br>
              <a:rPr lang="cs-CZ" sz="3200" b="1" dirty="0" smtClean="0">
                <a:solidFill>
                  <a:srgbClr val="006B65"/>
                </a:solidFill>
              </a:rPr>
            </a:br>
            <a:r>
              <a:rPr lang="cs-CZ" sz="3200" b="1" dirty="0" smtClean="0">
                <a:solidFill>
                  <a:srgbClr val="006B65"/>
                </a:solidFill>
              </a:rPr>
              <a:t>východiska a kontext </a:t>
            </a:r>
            <a:endParaRPr lang="cs-CZ" sz="3200" b="1" dirty="0">
              <a:solidFill>
                <a:srgbClr val="006B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91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945456"/>
            <a:ext cx="2095500" cy="2664791"/>
          </a:xfrm>
        </p:spPr>
        <p:txBody>
          <a:bodyPr>
            <a:normAutofit/>
          </a:bodyPr>
          <a:lstStyle/>
          <a:p>
            <a:r>
              <a:rPr lang="cs-CZ" sz="2000" b="1" dirty="0">
                <a:solidFill>
                  <a:srgbClr val="006B65"/>
                </a:solidFill>
                <a:latin typeface="+mn-lt"/>
              </a:rPr>
              <a:t>Rozvojové Výzvy </a:t>
            </a:r>
            <a:r>
              <a:rPr lang="cs-CZ" sz="2000" b="1" dirty="0" smtClean="0">
                <a:solidFill>
                  <a:srgbClr val="006B65"/>
                </a:solidFill>
                <a:latin typeface="+mn-lt"/>
              </a:rPr>
              <a:t>obcí </a:t>
            </a:r>
            <a:r>
              <a:rPr lang="cs-CZ" sz="2000" b="1" dirty="0">
                <a:solidFill>
                  <a:srgbClr val="006B65"/>
                </a:solidFill>
                <a:latin typeface="+mn-lt"/>
              </a:rPr>
              <a:t>a </a:t>
            </a:r>
            <a:r>
              <a:rPr lang="cs-CZ" sz="2000" b="1" dirty="0" smtClean="0">
                <a:solidFill>
                  <a:srgbClr val="006B65"/>
                </a:solidFill>
                <a:latin typeface="+mn-lt"/>
              </a:rPr>
              <a:t>měst. </a:t>
            </a:r>
            <a:br>
              <a:rPr lang="cs-CZ" sz="2000" b="1" dirty="0" smtClean="0">
                <a:solidFill>
                  <a:srgbClr val="006B65"/>
                </a:solidFill>
                <a:latin typeface="+mn-lt"/>
              </a:rPr>
            </a:br>
            <a:r>
              <a:rPr lang="cs-CZ" sz="2000" b="1" dirty="0">
                <a:solidFill>
                  <a:srgbClr val="006B65"/>
                </a:solidFill>
                <a:latin typeface="+mn-lt"/>
              </a:rPr>
              <a:t/>
            </a:r>
            <a:br>
              <a:rPr lang="cs-CZ" sz="2000" b="1" dirty="0">
                <a:solidFill>
                  <a:srgbClr val="006B65"/>
                </a:solidFill>
                <a:latin typeface="+mn-lt"/>
              </a:rPr>
            </a:br>
            <a:r>
              <a:rPr lang="cs-CZ" sz="1500" b="1" dirty="0" smtClean="0">
                <a:latin typeface="+mn-lt"/>
              </a:rPr>
              <a:t>Vlastní zjištění, 2017, n = 679 </a:t>
            </a:r>
            <a:endParaRPr lang="cs-CZ" sz="1500" b="1" dirty="0">
              <a:latin typeface="+mn-lt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458" y="88206"/>
            <a:ext cx="8073205" cy="7265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50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72005" y="1457325"/>
            <a:ext cx="2242570" cy="2152922"/>
          </a:xfrm>
        </p:spPr>
        <p:txBody>
          <a:bodyPr>
            <a:normAutofit/>
          </a:bodyPr>
          <a:lstStyle/>
          <a:p>
            <a:r>
              <a:rPr lang="cs-CZ" sz="2000" b="1" dirty="0">
                <a:solidFill>
                  <a:srgbClr val="006B65"/>
                </a:solidFill>
              </a:rPr>
              <a:t>Rozvojové Výzvy obcí a měst. </a:t>
            </a:r>
            <a:br>
              <a:rPr lang="cs-CZ" sz="2000" b="1" dirty="0">
                <a:solidFill>
                  <a:srgbClr val="006B65"/>
                </a:solidFill>
              </a:rPr>
            </a:br>
            <a:r>
              <a:rPr lang="cs-CZ" sz="2000" b="1" dirty="0">
                <a:solidFill>
                  <a:srgbClr val="006B65"/>
                </a:solidFill>
              </a:rPr>
              <a:t/>
            </a:r>
            <a:br>
              <a:rPr lang="cs-CZ" sz="2000" b="1" dirty="0">
                <a:solidFill>
                  <a:srgbClr val="006B65"/>
                </a:solidFill>
              </a:rPr>
            </a:br>
            <a:r>
              <a:rPr lang="cs-CZ" sz="1500" b="1" dirty="0"/>
              <a:t>Vlastní zjištění, 2017, n = 679 </a:t>
            </a:r>
            <a:endParaRPr lang="cs-CZ" sz="1500" b="1" dirty="0">
              <a:latin typeface="+mn-lt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035" y="126306"/>
            <a:ext cx="8045394" cy="6731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80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346</TotalTime>
  <Words>481</Words>
  <Application>Microsoft Office PowerPoint</Application>
  <PresentationFormat>Vlastní</PresentationFormat>
  <Paragraphs>80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Franklin Gothic Demi</vt:lpstr>
      <vt:lpstr>Franklin Gothic Medium</vt:lpstr>
      <vt:lpstr>Office Theme</vt:lpstr>
      <vt:lpstr>               Predikce budoucích výzev sídel  do 15 000 obyvatel a foresight souvisejících trendů  </vt:lpstr>
      <vt:lpstr>Hlavní cíle a výstupy projektu</vt:lpstr>
      <vt:lpstr> Organizace zapojené do řešení projektu  </vt:lpstr>
      <vt:lpstr>Foresight jako nástroj systematického uvažování o možných variantách (scénářích) budoucího vývoje </vt:lpstr>
      <vt:lpstr>Malá města v České republice –  východiska a kontext </vt:lpstr>
      <vt:lpstr>Demografický vývoj malých měst (1991 až 2017)</vt:lpstr>
      <vt:lpstr>Malá města v České republice –  východiska a kontext </vt:lpstr>
      <vt:lpstr>Rozvojové Výzvy obcí a měst.   Vlastní zjištění, 2017, n = 679 </vt:lpstr>
      <vt:lpstr>Rozvojové Výzvy obcí a měst.   Vlastní zjištění, 2017, n = 679 </vt:lpstr>
      <vt:lpstr> </vt:lpstr>
      <vt:lpstr> Demografický vývoj sídel   </vt:lpstr>
      <vt:lpstr> Občanské vybavení  </vt:lpstr>
      <vt:lpstr>Mobilita</vt:lpstr>
      <vt:lpstr>Přechod od průmyslové k postindustriální/ digitální společnosti  </vt:lpstr>
      <vt:lpstr> Digitalizace a smart technologie  </vt:lpstr>
      <vt:lpstr>Urbanistický vývoj </vt:lpstr>
      <vt:lpstr>Spolupráce obcí </vt:lpstr>
      <vt:lpstr>Kontakt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Ježek Jan</dc:creator>
  <cp:lastModifiedBy>jezekji</cp:lastModifiedBy>
  <cp:revision>187</cp:revision>
  <dcterms:created xsi:type="dcterms:W3CDTF">2014-06-23T12:27:22Z</dcterms:created>
  <dcterms:modified xsi:type="dcterms:W3CDTF">2019-04-10T08:13:24Z</dcterms:modified>
</cp:coreProperties>
</file>