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7" r:id="rId2"/>
    <p:sldId id="2962" r:id="rId3"/>
    <p:sldId id="2972" r:id="rId4"/>
    <p:sldId id="3018" r:id="rId5"/>
    <p:sldId id="3000" r:id="rId6"/>
    <p:sldId id="3012" r:id="rId7"/>
    <p:sldId id="3002" r:id="rId8"/>
    <p:sldId id="3013" r:id="rId9"/>
    <p:sldId id="3003" r:id="rId10"/>
    <p:sldId id="266" r:id="rId11"/>
    <p:sldId id="3026" r:id="rId12"/>
    <p:sldId id="3016" r:id="rId13"/>
    <p:sldId id="3017" r:id="rId14"/>
    <p:sldId id="3020" r:id="rId15"/>
    <p:sldId id="3021" r:id="rId16"/>
    <p:sldId id="3022" r:id="rId17"/>
    <p:sldId id="3023" r:id="rId18"/>
    <p:sldId id="3024" r:id="rId19"/>
    <p:sldId id="3025" r:id="rId20"/>
    <p:sldId id="2993" r:id="rId21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8" orient="horz" pos="4344" userDrawn="1">
          <p15:clr>
            <a:srgbClr val="A4A3A4"/>
          </p15:clr>
        </p15:guide>
        <p15:guide id="58" pos="76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3741"/>
    <a:srgbClr val="FF3741"/>
    <a:srgbClr val="F53741"/>
    <a:srgbClr val="0E0E0E"/>
    <a:srgbClr val="C2BFB6"/>
    <a:srgbClr val="027101"/>
    <a:srgbClr val="7F6658"/>
    <a:srgbClr val="000000"/>
    <a:srgbClr val="AA8A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505E3EF-67EA-436B-97B2-0124C06EBD24}" styleName="Střední styl 4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76" autoAdjust="0"/>
    <p:restoredTop sz="96341" autoAdjust="0"/>
  </p:normalViewPr>
  <p:slideViewPr>
    <p:cSldViewPr snapToGrid="0" snapToObjects="1">
      <p:cViewPr varScale="1">
        <p:scale>
          <a:sx n="58" d="100"/>
          <a:sy n="58" d="100"/>
        </p:scale>
        <p:origin x="126" y="108"/>
      </p:cViewPr>
      <p:guideLst>
        <p:guide orient="horz" pos="4344"/>
        <p:guide pos="7678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06" d="100"/>
          <a:sy n="106" d="100"/>
        </p:scale>
        <p:origin x="3232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7D310-0C4F-4B4C-B025-B4A6F8DB952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1BD57-0140-5543-8501-12A1D3451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5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4/9/2019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13715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6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03190" y="4031881"/>
            <a:ext cx="7001188" cy="512298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704378" y="4031881"/>
            <a:ext cx="7001187" cy="512298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5705565" y="4031881"/>
            <a:ext cx="7001188" cy="512298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6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7342908"/>
            <a:ext cx="8125882" cy="637309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6251768" y="7342908"/>
            <a:ext cx="8125882" cy="637309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88824" cy="13715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995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26445" y="3890508"/>
            <a:ext cx="2272678" cy="22726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9027879" y="3890508"/>
            <a:ext cx="2272678" cy="22726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3929312" y="3890508"/>
            <a:ext cx="2272678" cy="22726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25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18260331" y="3890508"/>
            <a:ext cx="2272678" cy="22726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4126445" y="8469341"/>
            <a:ext cx="2272678" cy="22726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9027879" y="8469341"/>
            <a:ext cx="2272678" cy="22726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3"/>
          </p:nvPr>
        </p:nvSpPr>
        <p:spPr>
          <a:xfrm>
            <a:off x="13929312" y="8469341"/>
            <a:ext cx="2272678" cy="22726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33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8260331" y="8469341"/>
            <a:ext cx="2272678" cy="22726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0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6088205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100620" y="0"/>
            <a:ext cx="6088205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2181376" y="0"/>
            <a:ext cx="6088205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8281996" y="0"/>
            <a:ext cx="6088205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68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795467" y="8428606"/>
            <a:ext cx="5408124" cy="422059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059021" y="4208012"/>
            <a:ext cx="9519561" cy="844118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7203589" y="4208012"/>
            <a:ext cx="5408125" cy="422059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52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cbook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11023" y="9421730"/>
            <a:ext cx="1929384" cy="192938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1355470" y="9446722"/>
            <a:ext cx="1929384" cy="192938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8446906" y="9421730"/>
            <a:ext cx="1929384" cy="192938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166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11209703" y="4407444"/>
            <a:ext cx="13167947" cy="6521824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1187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8122022" y="0"/>
            <a:ext cx="8145300" cy="13716000"/>
          </a:xfrm>
          <a:solidFill>
            <a:schemeClr val="bg1">
              <a:lumMod val="95000"/>
            </a:schemeClr>
          </a:solidFill>
          <a:effectLst/>
        </p:spPr>
        <p:txBody>
          <a:bodyPr>
            <a:normAutofit/>
          </a:bodyPr>
          <a:lstStyle>
            <a:lvl1pPr marL="0" indent="0">
              <a:buNone/>
              <a:defRPr sz="2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0618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ster-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49" cy="850053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747638" y="5104844"/>
            <a:ext cx="3336329" cy="594976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459853" y="5104844"/>
            <a:ext cx="3336329" cy="594976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7169810" y="5104844"/>
            <a:ext cx="3336329" cy="594976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188824" y="0"/>
            <a:ext cx="12188825" cy="13715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10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-Placeholder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24423370" cy="686752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5572125"/>
            <a:ext cx="8412479" cy="81438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954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ter-Placeholder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24423370" cy="854039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123995" y="5813269"/>
            <a:ext cx="5967616" cy="79027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9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ter-Placeholder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24423370" cy="854039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7487723" y="6858126"/>
            <a:ext cx="2666386" cy="346058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0806976" y="6858126"/>
            <a:ext cx="2666386" cy="346058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3940379" y="6858126"/>
            <a:ext cx="2666386" cy="346058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36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ster-Placeholder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956667" y="4958807"/>
            <a:ext cx="8357714" cy="622834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10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ster-Placeholder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1975334"/>
            <a:ext cx="11723065" cy="9723205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220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ster-Placeholder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368334" y="5300456"/>
            <a:ext cx="7607690" cy="4731613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337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ster-Placeholder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4761786" y="1948821"/>
            <a:ext cx="3805081" cy="38050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2400"/>
            </a:lvl1pPr>
          </a:lstStyle>
          <a:p>
            <a:r>
              <a:rPr lang="en-US" dirty="0"/>
              <a:t>Drag Here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16404348" y="1948821"/>
            <a:ext cx="3805081" cy="38050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2400"/>
            </a:lvl1pPr>
          </a:lstStyle>
          <a:p>
            <a:r>
              <a:rPr lang="en-US" dirty="0"/>
              <a:t>Drag Here</a:t>
            </a:r>
          </a:p>
        </p:txBody>
      </p:sp>
    </p:spTree>
    <p:extLst>
      <p:ext uri="{BB962C8B-B14F-4D97-AF65-F5344CB8AC3E}">
        <p14:creationId xmlns:p14="http://schemas.microsoft.com/office/powerpoint/2010/main" val="3689924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E6BF306-9283-B449-8A70-3590A1D2A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F1016B2-1BCC-CF4E-A192-5E70B80CC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CB63CF0-F193-4A49-B1B0-D4F2B2B44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EF2A-10A4-9B4C-87D6-65BCB667D14E}" type="datetime1">
              <a:rPr lang="cs-CZ" smtClean="0"/>
              <a:t>09.04.2019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957B35D-C9B4-E940-9508-42CC1435C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4DC1B28-1965-E642-9166-D0CA266A0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DF8-94BB-A043-B315-A6BE5F06FA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7657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2188825" y="0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7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2188825" y="6858000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858000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78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6858000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67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2188825" y="6858000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188825" y="0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00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8940802" cy="13715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17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115989" y="0"/>
            <a:ext cx="6020412" cy="417622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" y="4281977"/>
            <a:ext cx="6020411" cy="417622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8352602" y="0"/>
            <a:ext cx="6025048" cy="417622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231978" y="4318161"/>
            <a:ext cx="6020412" cy="414003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84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Placeholder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525425" y="4090497"/>
            <a:ext cx="6070498" cy="512298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90373" y="4090497"/>
            <a:ext cx="6070499" cy="512298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055324" y="4090497"/>
            <a:ext cx="6070498" cy="512298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08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 rot="16200000">
            <a:off x="22199868" y="666271"/>
            <a:ext cx="521207" cy="52391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Montserrat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2130252" y="668286"/>
            <a:ext cx="786038" cy="461628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pPr algn="ctr"/>
              <a:t>‹#›</a:t>
            </a:fld>
            <a:r>
              <a:rPr lang="id-ID" sz="1800" b="0" i="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 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59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5" r:id="rId9"/>
    <p:sldLayoutId id="2147484036" r:id="rId10"/>
    <p:sldLayoutId id="2147484024" r:id="rId11"/>
    <p:sldLayoutId id="2147483963" r:id="rId12"/>
    <p:sldLayoutId id="2147483988" r:id="rId13"/>
    <p:sldLayoutId id="2147483975" r:id="rId14"/>
    <p:sldLayoutId id="2147483982" r:id="rId15"/>
    <p:sldLayoutId id="2147483989" r:id="rId16"/>
    <p:sldLayoutId id="2147484014" r:id="rId17"/>
    <p:sldLayoutId id="2147484015" r:id="rId18"/>
    <p:sldLayoutId id="2147484016" r:id="rId19"/>
    <p:sldLayoutId id="2147484017" r:id="rId20"/>
    <p:sldLayoutId id="2147484018" r:id="rId21"/>
    <p:sldLayoutId id="2147484019" r:id="rId22"/>
    <p:sldLayoutId id="2147484020" r:id="rId23"/>
    <p:sldLayoutId id="2147484021" r:id="rId24"/>
    <p:sldLayoutId id="2147484022" r:id="rId25"/>
    <p:sldLayoutId id="2147484023" r:id="rId26"/>
    <p:sldLayoutId id="2147484038" r:id="rId27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Montserrat Hairline" charset="0"/>
          <a:ea typeface="Montserrat Hairline" charset="0"/>
          <a:cs typeface="Montserrat Hairline" charset="0"/>
        </a:defRPr>
      </a:lvl1pPr>
    </p:titleStyle>
    <p:bodyStyle>
      <a:lvl1pPr marL="0" indent="0" algn="l" defTabSz="1828434" rtl="0" eaLnBrk="1" latinLnBrk="0" hangingPunct="1">
        <a:lnSpc>
          <a:spcPct val="90000"/>
        </a:lnSpc>
        <a:spcBef>
          <a:spcPts val="2000"/>
        </a:spcBef>
        <a:buFont typeface="Arial" charset="0"/>
        <a:buNone/>
        <a:defRPr lang="en-US" sz="48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1pPr>
      <a:lvl2pPr marL="914217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40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2pPr>
      <a:lvl3pPr marL="1828434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6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3pPr>
      <a:lvl4pPr marL="2742651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2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4pPr>
      <a:lvl5pPr marL="3656868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200" kern="1200" dirty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5">
            <a:extLst>
              <a:ext uri="{FF2B5EF4-FFF2-40B4-BE49-F238E27FC236}">
                <a16:creationId xmlns:a16="http://schemas.microsoft.com/office/drawing/2014/main" id="{87F4FC65-5668-FA46-A148-D3A0787EE3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944" b="10931"/>
          <a:stretch/>
        </p:blipFill>
        <p:spPr>
          <a:xfrm>
            <a:off x="-566348" y="-316786"/>
            <a:ext cx="25510345" cy="1434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984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 Same Side Corner Rectangle 23"/>
          <p:cNvSpPr>
            <a:spLocks/>
          </p:cNvSpPr>
          <p:nvPr/>
        </p:nvSpPr>
        <p:spPr>
          <a:xfrm rot="16200000" flipH="1">
            <a:off x="6044665" y="4779834"/>
            <a:ext cx="403128" cy="14628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9128" tIns="164566" rIns="329128" bIns="164566" rtlCol="0" anchor="ctr"/>
          <a:lstStyle/>
          <a:p>
            <a:pPr algn="ctr"/>
            <a:endParaRPr lang="bg-BG" sz="2700" dirty="0"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41" name="Freeform 734"/>
          <p:cNvSpPr>
            <a:spLocks noChangeArrowheads="1"/>
          </p:cNvSpPr>
          <p:nvPr/>
        </p:nvSpPr>
        <p:spPr bwMode="auto">
          <a:xfrm rot="5400000">
            <a:off x="5637283" y="5553164"/>
            <a:ext cx="373720" cy="500380"/>
          </a:xfrm>
          <a:custGeom>
            <a:avLst/>
            <a:gdLst>
              <a:gd name="T0" fmla="*/ 43 w 263"/>
              <a:gd name="T1" fmla="*/ 348 h 354"/>
              <a:gd name="T2" fmla="*/ 43 w 263"/>
              <a:gd name="T3" fmla="*/ 348 h 354"/>
              <a:gd name="T4" fmla="*/ 250 w 263"/>
              <a:gd name="T5" fmla="*/ 198 h 354"/>
              <a:gd name="T6" fmla="*/ 262 w 263"/>
              <a:gd name="T7" fmla="*/ 178 h 354"/>
              <a:gd name="T8" fmla="*/ 250 w 263"/>
              <a:gd name="T9" fmla="*/ 155 h 354"/>
              <a:gd name="T10" fmla="*/ 43 w 263"/>
              <a:gd name="T11" fmla="*/ 5 h 354"/>
              <a:gd name="T12" fmla="*/ 14 w 263"/>
              <a:gd name="T13" fmla="*/ 5 h 354"/>
              <a:gd name="T14" fmla="*/ 0 w 263"/>
              <a:gd name="T15" fmla="*/ 28 h 354"/>
              <a:gd name="T16" fmla="*/ 0 w 263"/>
              <a:gd name="T17" fmla="*/ 324 h 354"/>
              <a:gd name="T18" fmla="*/ 14 w 263"/>
              <a:gd name="T19" fmla="*/ 350 h 354"/>
              <a:gd name="T20" fmla="*/ 43 w 263"/>
              <a:gd name="T21" fmla="*/ 34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3" h="354">
                <a:moveTo>
                  <a:pt x="43" y="348"/>
                </a:moveTo>
                <a:lnTo>
                  <a:pt x="43" y="348"/>
                </a:lnTo>
                <a:cubicBezTo>
                  <a:pt x="250" y="198"/>
                  <a:pt x="250" y="198"/>
                  <a:pt x="250" y="198"/>
                </a:cubicBezTo>
                <a:cubicBezTo>
                  <a:pt x="259" y="192"/>
                  <a:pt x="262" y="186"/>
                  <a:pt x="262" y="178"/>
                </a:cubicBezTo>
                <a:cubicBezTo>
                  <a:pt x="262" y="169"/>
                  <a:pt x="259" y="161"/>
                  <a:pt x="250" y="155"/>
                </a:cubicBezTo>
                <a:cubicBezTo>
                  <a:pt x="43" y="5"/>
                  <a:pt x="43" y="5"/>
                  <a:pt x="43" y="5"/>
                </a:cubicBezTo>
                <a:cubicBezTo>
                  <a:pt x="35" y="0"/>
                  <a:pt x="23" y="0"/>
                  <a:pt x="14" y="5"/>
                </a:cubicBezTo>
                <a:cubicBezTo>
                  <a:pt x="5" y="8"/>
                  <a:pt x="0" y="16"/>
                  <a:pt x="0" y="28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336"/>
                  <a:pt x="5" y="344"/>
                  <a:pt x="14" y="350"/>
                </a:cubicBezTo>
                <a:cubicBezTo>
                  <a:pt x="23" y="353"/>
                  <a:pt x="35" y="353"/>
                  <a:pt x="43" y="348"/>
                </a:cubicBezTo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2700" dirty="0">
              <a:latin typeface="Montserrat Light" charset="0"/>
              <a:ea typeface="Montserrat Light" charset="0"/>
              <a:cs typeface="Montserrat Light" charset="0"/>
            </a:endParaRPr>
          </a:p>
        </p:txBody>
      </p:sp>
      <p:grpSp>
        <p:nvGrpSpPr>
          <p:cNvPr id="80" name="Skupina 79"/>
          <p:cNvGrpSpPr/>
          <p:nvPr/>
        </p:nvGrpSpPr>
        <p:grpSpPr>
          <a:xfrm>
            <a:off x="10682175" y="5314727"/>
            <a:ext cx="2183784" cy="752234"/>
            <a:chOff x="4075652" y="2048782"/>
            <a:chExt cx="1455856" cy="501489"/>
          </a:xfrm>
        </p:grpSpPr>
        <p:sp>
          <p:nvSpPr>
            <p:cNvPr id="38" name="Rectangle 25"/>
            <p:cNvSpPr>
              <a:spLocks/>
            </p:cNvSpPr>
            <p:nvPr/>
          </p:nvSpPr>
          <p:spPr>
            <a:xfrm>
              <a:off x="4075652" y="2048782"/>
              <a:ext cx="1455856" cy="285072"/>
            </a:xfrm>
            <a:prstGeom prst="rect">
              <a:avLst/>
            </a:prstGeom>
            <a:solidFill>
              <a:srgbClr val="F037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9" name="Freeform 734"/>
            <p:cNvSpPr>
              <a:spLocks noChangeArrowheads="1"/>
            </p:cNvSpPr>
            <p:nvPr/>
          </p:nvSpPr>
          <p:spPr bwMode="auto">
            <a:xfrm rot="5400000">
              <a:off x="4130094" y="2258904"/>
              <a:ext cx="249147" cy="333587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rgbClr val="F0374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2" name="Skupina 1"/>
          <p:cNvGrpSpPr/>
          <p:nvPr/>
        </p:nvGrpSpPr>
        <p:grpSpPr>
          <a:xfrm>
            <a:off x="17428843" y="5319393"/>
            <a:ext cx="1374856" cy="742902"/>
            <a:chOff x="9571964" y="2386701"/>
            <a:chExt cx="916570" cy="495268"/>
          </a:xfrm>
        </p:grpSpPr>
        <p:sp>
          <p:nvSpPr>
            <p:cNvPr id="34" name="Round Same Side Corner Rectangle 6"/>
            <p:cNvSpPr>
              <a:spLocks/>
            </p:cNvSpPr>
            <p:nvPr/>
          </p:nvSpPr>
          <p:spPr>
            <a:xfrm rot="5400000">
              <a:off x="9891532" y="2067420"/>
              <a:ext cx="277722" cy="916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037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5" name="Freeform 734"/>
            <p:cNvSpPr>
              <a:spLocks noChangeArrowheads="1"/>
            </p:cNvSpPr>
            <p:nvPr/>
          </p:nvSpPr>
          <p:spPr bwMode="auto">
            <a:xfrm rot="5400000">
              <a:off x="9614184" y="2590602"/>
              <a:ext cx="249147" cy="333587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rgbClr val="F0374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30" name="Rectangle 8"/>
          <p:cNvSpPr>
            <a:spLocks/>
          </p:cNvSpPr>
          <p:nvPr/>
        </p:nvSpPr>
        <p:spPr>
          <a:xfrm rot="10800000">
            <a:off x="7030341" y="5310215"/>
            <a:ext cx="3584912" cy="43096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9128" tIns="164566" rIns="329128" bIns="164566" rtlCol="0" anchor="ctr"/>
          <a:lstStyle/>
          <a:p>
            <a:pPr algn="ctr"/>
            <a:endParaRPr lang="bg-BG" sz="2700" dirty="0"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31" name="Freeform 734"/>
          <p:cNvSpPr>
            <a:spLocks noChangeArrowheads="1"/>
          </p:cNvSpPr>
          <p:nvPr/>
        </p:nvSpPr>
        <p:spPr bwMode="auto">
          <a:xfrm rot="5400000">
            <a:off x="7104139" y="5627514"/>
            <a:ext cx="373720" cy="500380"/>
          </a:xfrm>
          <a:custGeom>
            <a:avLst/>
            <a:gdLst>
              <a:gd name="T0" fmla="*/ 43 w 263"/>
              <a:gd name="T1" fmla="*/ 348 h 354"/>
              <a:gd name="T2" fmla="*/ 43 w 263"/>
              <a:gd name="T3" fmla="*/ 348 h 354"/>
              <a:gd name="T4" fmla="*/ 250 w 263"/>
              <a:gd name="T5" fmla="*/ 198 h 354"/>
              <a:gd name="T6" fmla="*/ 262 w 263"/>
              <a:gd name="T7" fmla="*/ 178 h 354"/>
              <a:gd name="T8" fmla="*/ 250 w 263"/>
              <a:gd name="T9" fmla="*/ 155 h 354"/>
              <a:gd name="T10" fmla="*/ 43 w 263"/>
              <a:gd name="T11" fmla="*/ 5 h 354"/>
              <a:gd name="T12" fmla="*/ 14 w 263"/>
              <a:gd name="T13" fmla="*/ 5 h 354"/>
              <a:gd name="T14" fmla="*/ 0 w 263"/>
              <a:gd name="T15" fmla="*/ 28 h 354"/>
              <a:gd name="T16" fmla="*/ 0 w 263"/>
              <a:gd name="T17" fmla="*/ 324 h 354"/>
              <a:gd name="T18" fmla="*/ 14 w 263"/>
              <a:gd name="T19" fmla="*/ 350 h 354"/>
              <a:gd name="T20" fmla="*/ 43 w 263"/>
              <a:gd name="T21" fmla="*/ 34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3" h="354">
                <a:moveTo>
                  <a:pt x="43" y="348"/>
                </a:moveTo>
                <a:lnTo>
                  <a:pt x="43" y="348"/>
                </a:lnTo>
                <a:cubicBezTo>
                  <a:pt x="250" y="198"/>
                  <a:pt x="250" y="198"/>
                  <a:pt x="250" y="198"/>
                </a:cubicBezTo>
                <a:cubicBezTo>
                  <a:pt x="259" y="192"/>
                  <a:pt x="262" y="186"/>
                  <a:pt x="262" y="178"/>
                </a:cubicBezTo>
                <a:cubicBezTo>
                  <a:pt x="262" y="169"/>
                  <a:pt x="259" y="161"/>
                  <a:pt x="250" y="155"/>
                </a:cubicBezTo>
                <a:cubicBezTo>
                  <a:pt x="43" y="5"/>
                  <a:pt x="43" y="5"/>
                  <a:pt x="43" y="5"/>
                </a:cubicBezTo>
                <a:cubicBezTo>
                  <a:pt x="35" y="0"/>
                  <a:pt x="23" y="0"/>
                  <a:pt x="14" y="5"/>
                </a:cubicBezTo>
                <a:cubicBezTo>
                  <a:pt x="5" y="8"/>
                  <a:pt x="0" y="16"/>
                  <a:pt x="0" y="28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336"/>
                  <a:pt x="5" y="344"/>
                  <a:pt x="14" y="350"/>
                </a:cubicBezTo>
                <a:cubicBezTo>
                  <a:pt x="23" y="353"/>
                  <a:pt x="35" y="353"/>
                  <a:pt x="43" y="348"/>
                </a:cubicBezTo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2700" dirty="0"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61" name="TextovéPole 60"/>
          <p:cNvSpPr txBox="1">
            <a:spLocks/>
          </p:cNvSpPr>
          <p:nvPr/>
        </p:nvSpPr>
        <p:spPr>
          <a:xfrm rot="18747092">
            <a:off x="4305815" y="6503454"/>
            <a:ext cx="2942936" cy="51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Schválení </a:t>
            </a:r>
            <a:r>
              <a:rPr lang="cs-CZ" sz="2100" b="1" dirty="0" err="1">
                <a:latin typeface="Century Gothic" panose="020B0502020202020204" pitchFamily="34" charset="0"/>
              </a:rPr>
              <a:t>Př</a:t>
            </a:r>
            <a:r>
              <a:rPr lang="cs-CZ" sz="2100" b="1" dirty="0">
                <a:latin typeface="Century Gothic" panose="020B0502020202020204" pitchFamily="34" charset="0"/>
              </a:rPr>
              <a:t> TA</a:t>
            </a:r>
          </a:p>
        </p:txBody>
      </p:sp>
      <p:sp>
        <p:nvSpPr>
          <p:cNvPr id="62" name="TextovéPole 61"/>
          <p:cNvSpPr txBox="1">
            <a:spLocks/>
          </p:cNvSpPr>
          <p:nvPr/>
        </p:nvSpPr>
        <p:spPr>
          <a:xfrm rot="18744578">
            <a:off x="5877505" y="6624852"/>
            <a:ext cx="2700556" cy="51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Vyhlášení VZ</a:t>
            </a:r>
          </a:p>
        </p:txBody>
      </p:sp>
      <p:sp>
        <p:nvSpPr>
          <p:cNvPr id="63" name="TextovéPole 62"/>
          <p:cNvSpPr txBox="1">
            <a:spLocks/>
          </p:cNvSpPr>
          <p:nvPr/>
        </p:nvSpPr>
        <p:spPr>
          <a:xfrm rot="18745869">
            <a:off x="9355705" y="6390097"/>
            <a:ext cx="2700556" cy="10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Komise</a:t>
            </a:r>
            <a:r>
              <a:rPr lang="cs-CZ" sz="2100" dirty="0">
                <a:latin typeface="Century Gothic" panose="020B0502020202020204" pitchFamily="34" charset="0"/>
              </a:rPr>
              <a:t> (kvalifikace) </a:t>
            </a:r>
            <a:endParaRPr lang="cs-CZ" sz="2100" b="1" dirty="0">
              <a:latin typeface="Century Gothic" panose="020B0502020202020204" pitchFamily="34" charset="0"/>
            </a:endParaRPr>
          </a:p>
        </p:txBody>
      </p:sp>
      <p:sp>
        <p:nvSpPr>
          <p:cNvPr id="64" name="TextovéPole 63"/>
          <p:cNvSpPr txBox="1">
            <a:spLocks/>
          </p:cNvSpPr>
          <p:nvPr/>
        </p:nvSpPr>
        <p:spPr>
          <a:xfrm rot="18758979">
            <a:off x="11186491" y="6488099"/>
            <a:ext cx="3989796" cy="14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Komise</a:t>
            </a:r>
            <a:r>
              <a:rPr lang="cs-CZ" sz="2100" dirty="0">
                <a:latin typeface="Century Gothic" panose="020B0502020202020204" pitchFamily="34" charset="0"/>
              </a:rPr>
              <a:t> </a:t>
            </a:r>
            <a:br>
              <a:rPr lang="cs-CZ" sz="2100" dirty="0">
                <a:latin typeface="Century Gothic" panose="020B0502020202020204" pitchFamily="34" charset="0"/>
              </a:rPr>
            </a:br>
            <a:r>
              <a:rPr lang="cs-CZ" sz="2100" dirty="0">
                <a:latin typeface="Century Gothic" panose="020B0502020202020204" pitchFamily="34" charset="0"/>
              </a:rPr>
              <a:t>(1 jednání – představení problému) </a:t>
            </a:r>
            <a:endParaRPr lang="cs-CZ" sz="2100" b="1" dirty="0">
              <a:latin typeface="Century Gothic" panose="020B0502020202020204" pitchFamily="34" charset="0"/>
            </a:endParaRPr>
          </a:p>
        </p:txBody>
      </p:sp>
      <p:sp>
        <p:nvSpPr>
          <p:cNvPr id="65" name="TextovéPole 64"/>
          <p:cNvSpPr txBox="1">
            <a:spLocks/>
          </p:cNvSpPr>
          <p:nvPr/>
        </p:nvSpPr>
        <p:spPr>
          <a:xfrm rot="18775757">
            <a:off x="12646627" y="6488099"/>
            <a:ext cx="5692044" cy="14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Komise</a:t>
            </a:r>
            <a:r>
              <a:rPr lang="cs-CZ" sz="2100" dirty="0">
                <a:latin typeface="Century Gothic" panose="020B0502020202020204" pitchFamily="34" charset="0"/>
              </a:rPr>
              <a:t> </a:t>
            </a:r>
            <a:br>
              <a:rPr lang="cs-CZ" sz="2100" dirty="0">
                <a:latin typeface="Century Gothic" panose="020B0502020202020204" pitchFamily="34" charset="0"/>
              </a:rPr>
            </a:br>
            <a:r>
              <a:rPr lang="cs-CZ" sz="2100" dirty="0">
                <a:latin typeface="Century Gothic" panose="020B0502020202020204" pitchFamily="34" charset="0"/>
              </a:rPr>
              <a:t>(2 jednání – projednání </a:t>
            </a:r>
            <a:br>
              <a:rPr lang="cs-CZ" sz="2100" dirty="0">
                <a:latin typeface="Century Gothic" panose="020B0502020202020204" pitchFamily="34" charset="0"/>
              </a:rPr>
            </a:br>
            <a:r>
              <a:rPr lang="cs-CZ" sz="2100" dirty="0">
                <a:latin typeface="Century Gothic" panose="020B0502020202020204" pitchFamily="34" charset="0"/>
              </a:rPr>
              <a:t>formou otázek)</a:t>
            </a:r>
            <a:endParaRPr lang="cs-CZ" sz="2100" b="1" dirty="0">
              <a:latin typeface="Century Gothic" panose="020B0502020202020204" pitchFamily="34" charset="0"/>
            </a:endParaRPr>
          </a:p>
        </p:txBody>
      </p:sp>
      <p:sp>
        <p:nvSpPr>
          <p:cNvPr id="66" name="TextovéPole 65"/>
          <p:cNvSpPr txBox="1">
            <a:spLocks/>
          </p:cNvSpPr>
          <p:nvPr/>
        </p:nvSpPr>
        <p:spPr>
          <a:xfrm rot="18732959">
            <a:off x="15299578" y="6474933"/>
            <a:ext cx="4723158" cy="148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Komise</a:t>
            </a:r>
            <a:r>
              <a:rPr lang="cs-CZ" sz="2100" dirty="0">
                <a:latin typeface="Century Gothic" panose="020B0502020202020204" pitchFamily="34" charset="0"/>
              </a:rPr>
              <a:t> </a:t>
            </a:r>
            <a:br>
              <a:rPr lang="cs-CZ" sz="2100" dirty="0">
                <a:latin typeface="Century Gothic" panose="020B0502020202020204" pitchFamily="34" charset="0"/>
              </a:rPr>
            </a:br>
            <a:r>
              <a:rPr lang="cs-CZ" sz="2100" dirty="0">
                <a:latin typeface="Century Gothic" panose="020B0502020202020204" pitchFamily="34" charset="0"/>
              </a:rPr>
              <a:t>(3 jednání – projednání: řešení, harmonogram, náklady) </a:t>
            </a:r>
            <a:endParaRPr lang="cs-CZ" sz="2100" b="1" dirty="0">
              <a:latin typeface="Century Gothic" panose="020B0502020202020204" pitchFamily="34" charset="0"/>
            </a:endParaRPr>
          </a:p>
        </p:txBody>
      </p:sp>
      <p:sp>
        <p:nvSpPr>
          <p:cNvPr id="73" name="TextovéPole 72"/>
          <p:cNvSpPr txBox="1">
            <a:spLocks/>
          </p:cNvSpPr>
          <p:nvPr/>
        </p:nvSpPr>
        <p:spPr>
          <a:xfrm>
            <a:off x="5012297" y="4601960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1 týden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sp>
        <p:nvSpPr>
          <p:cNvPr id="74" name="TextovéPole 73"/>
          <p:cNvSpPr txBox="1">
            <a:spLocks/>
          </p:cNvSpPr>
          <p:nvPr/>
        </p:nvSpPr>
        <p:spPr>
          <a:xfrm>
            <a:off x="7596515" y="4703442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4 týdny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sp>
        <p:nvSpPr>
          <p:cNvPr id="75" name="TextovéPole 74"/>
          <p:cNvSpPr txBox="1">
            <a:spLocks/>
          </p:cNvSpPr>
          <p:nvPr/>
        </p:nvSpPr>
        <p:spPr>
          <a:xfrm>
            <a:off x="10422425" y="4704194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2 týdny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sp>
        <p:nvSpPr>
          <p:cNvPr id="76" name="TextovéPole 75"/>
          <p:cNvSpPr txBox="1">
            <a:spLocks/>
          </p:cNvSpPr>
          <p:nvPr/>
        </p:nvSpPr>
        <p:spPr>
          <a:xfrm>
            <a:off x="12704749" y="4703442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2 týdny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sp>
        <p:nvSpPr>
          <p:cNvPr id="77" name="TextovéPole 76"/>
          <p:cNvSpPr txBox="1">
            <a:spLocks/>
          </p:cNvSpPr>
          <p:nvPr/>
        </p:nvSpPr>
        <p:spPr>
          <a:xfrm>
            <a:off x="14896521" y="4723490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2 týdny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sp>
        <p:nvSpPr>
          <p:cNvPr id="79" name="TextovéPole 78"/>
          <p:cNvSpPr txBox="1">
            <a:spLocks/>
          </p:cNvSpPr>
          <p:nvPr/>
        </p:nvSpPr>
        <p:spPr>
          <a:xfrm>
            <a:off x="16668281" y="4740572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1 týden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grpSp>
        <p:nvGrpSpPr>
          <p:cNvPr id="81" name="Skupina 80"/>
          <p:cNvGrpSpPr/>
          <p:nvPr/>
        </p:nvGrpSpPr>
        <p:grpSpPr>
          <a:xfrm>
            <a:off x="12930039" y="5315679"/>
            <a:ext cx="2183784" cy="752234"/>
            <a:chOff x="4075652" y="2048782"/>
            <a:chExt cx="1455856" cy="501489"/>
          </a:xfrm>
        </p:grpSpPr>
        <p:sp>
          <p:nvSpPr>
            <p:cNvPr id="82" name="Rectangle 25"/>
            <p:cNvSpPr>
              <a:spLocks/>
            </p:cNvSpPr>
            <p:nvPr/>
          </p:nvSpPr>
          <p:spPr>
            <a:xfrm>
              <a:off x="4075652" y="2048782"/>
              <a:ext cx="1455856" cy="285072"/>
            </a:xfrm>
            <a:prstGeom prst="rect">
              <a:avLst/>
            </a:prstGeom>
            <a:solidFill>
              <a:srgbClr val="F037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83" name="Freeform 734"/>
            <p:cNvSpPr>
              <a:spLocks noChangeArrowheads="1"/>
            </p:cNvSpPr>
            <p:nvPr/>
          </p:nvSpPr>
          <p:spPr bwMode="auto">
            <a:xfrm rot="5400000">
              <a:off x="4130094" y="2258904"/>
              <a:ext cx="249147" cy="333587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rgbClr val="F0374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84" name="Skupina 83"/>
          <p:cNvGrpSpPr/>
          <p:nvPr/>
        </p:nvGrpSpPr>
        <p:grpSpPr>
          <a:xfrm>
            <a:off x="15177903" y="5317337"/>
            <a:ext cx="2183784" cy="752234"/>
            <a:chOff x="4075652" y="2048782"/>
            <a:chExt cx="1455856" cy="501489"/>
          </a:xfrm>
        </p:grpSpPr>
        <p:sp>
          <p:nvSpPr>
            <p:cNvPr id="85" name="Rectangle 25"/>
            <p:cNvSpPr>
              <a:spLocks/>
            </p:cNvSpPr>
            <p:nvPr/>
          </p:nvSpPr>
          <p:spPr>
            <a:xfrm>
              <a:off x="4075652" y="2048782"/>
              <a:ext cx="1455856" cy="285072"/>
            </a:xfrm>
            <a:prstGeom prst="rect">
              <a:avLst/>
            </a:prstGeom>
            <a:solidFill>
              <a:srgbClr val="F037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86" name="Freeform 734"/>
            <p:cNvSpPr>
              <a:spLocks noChangeArrowheads="1"/>
            </p:cNvSpPr>
            <p:nvPr/>
          </p:nvSpPr>
          <p:spPr bwMode="auto">
            <a:xfrm rot="5400000">
              <a:off x="4130094" y="2258904"/>
              <a:ext cx="249147" cy="333587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rgbClr val="F0374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pic>
        <p:nvPicPr>
          <p:cNvPr id="32" name="Picture 4" descr="SouvisejÃ­cÃ­ obrÃ¡zek">
            <a:extLst>
              <a:ext uri="{FF2B5EF4-FFF2-40B4-BE49-F238E27FC236}">
                <a16:creationId xmlns:a16="http://schemas.microsoft.com/office/drawing/2014/main" id="{7AE03160-8535-44C0-980D-72BD20727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7" y="23789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Obdélník 35">
            <a:extLst>
              <a:ext uri="{FF2B5EF4-FFF2-40B4-BE49-F238E27FC236}">
                <a16:creationId xmlns:a16="http://schemas.microsoft.com/office/drawing/2014/main" id="{5D52E014-B319-44B6-8529-FE834DF98E87}"/>
              </a:ext>
            </a:extLst>
          </p:cNvPr>
          <p:cNvSpPr/>
          <p:nvPr/>
        </p:nvSpPr>
        <p:spPr>
          <a:xfrm>
            <a:off x="9848851" y="414544"/>
            <a:ext cx="145925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ČASOVÁ OSA SOUTĚŽNÍHO DIALOGU I. </a:t>
            </a:r>
            <a:endParaRPr lang="cs-CZ" sz="5000" b="1" dirty="0">
              <a:solidFill>
                <a:srgbClr val="F03741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  <p:sp>
        <p:nvSpPr>
          <p:cNvPr id="37" name="Obdélník 36">
            <a:extLst>
              <a:ext uri="{FF2B5EF4-FFF2-40B4-BE49-F238E27FC236}">
                <a16:creationId xmlns:a16="http://schemas.microsoft.com/office/drawing/2014/main" id="{FC34A5D7-31B1-4467-B829-971ED4D6B2AF}"/>
              </a:ext>
            </a:extLst>
          </p:cNvPr>
          <p:cNvSpPr/>
          <p:nvPr/>
        </p:nvSpPr>
        <p:spPr>
          <a:xfrm>
            <a:off x="7931427" y="2405535"/>
            <a:ext cx="164462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5400" b="1" dirty="0"/>
              <a:t>Trvání procesu cca 23 týdnů = 160 dní</a:t>
            </a:r>
            <a:endParaRPr lang="pt-BR" sz="5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ovéPole 60"/>
          <p:cNvSpPr txBox="1">
            <a:spLocks/>
          </p:cNvSpPr>
          <p:nvPr/>
        </p:nvSpPr>
        <p:spPr>
          <a:xfrm rot="18747092">
            <a:off x="4274901" y="6638378"/>
            <a:ext cx="3472572" cy="1484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Rozhodnutí o ukončení jednání / Výzva k podání nabídky </a:t>
            </a:r>
          </a:p>
        </p:txBody>
      </p:sp>
      <p:sp>
        <p:nvSpPr>
          <p:cNvPr id="62" name="TextovéPole 61"/>
          <p:cNvSpPr txBox="1">
            <a:spLocks/>
          </p:cNvSpPr>
          <p:nvPr/>
        </p:nvSpPr>
        <p:spPr>
          <a:xfrm rot="18744578">
            <a:off x="6780043" y="6243535"/>
            <a:ext cx="2700556" cy="10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Komise</a:t>
            </a:r>
            <a:r>
              <a:rPr lang="cs-CZ" sz="2100" dirty="0">
                <a:latin typeface="Century Gothic" panose="020B0502020202020204" pitchFamily="34" charset="0"/>
              </a:rPr>
              <a:t> </a:t>
            </a:r>
            <a:br>
              <a:rPr lang="cs-CZ" sz="2100" dirty="0">
                <a:latin typeface="Century Gothic" panose="020B0502020202020204" pitchFamily="34" charset="0"/>
              </a:rPr>
            </a:br>
            <a:r>
              <a:rPr lang="cs-CZ" sz="2100" dirty="0">
                <a:latin typeface="Century Gothic" panose="020B0502020202020204" pitchFamily="34" charset="0"/>
              </a:rPr>
              <a:t>(výběr řešení)</a:t>
            </a:r>
            <a:endParaRPr lang="cs-CZ" sz="2100" b="1" dirty="0">
              <a:latin typeface="Century Gothic" panose="020B0502020202020204" pitchFamily="34" charset="0"/>
            </a:endParaRPr>
          </a:p>
        </p:txBody>
      </p:sp>
      <p:sp>
        <p:nvSpPr>
          <p:cNvPr id="63" name="TextovéPole 62"/>
          <p:cNvSpPr txBox="1">
            <a:spLocks/>
          </p:cNvSpPr>
          <p:nvPr/>
        </p:nvSpPr>
        <p:spPr>
          <a:xfrm rot="18745869">
            <a:off x="8151997" y="6573282"/>
            <a:ext cx="2700556" cy="51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Schválení </a:t>
            </a:r>
            <a:r>
              <a:rPr lang="cs-CZ" sz="2100" b="1" dirty="0" err="1">
                <a:latin typeface="Century Gothic" panose="020B0502020202020204" pitchFamily="34" charset="0"/>
              </a:rPr>
              <a:t>PřTA</a:t>
            </a:r>
            <a:r>
              <a:rPr lang="cs-CZ" sz="2100" b="1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64" name="TextovéPole 63"/>
          <p:cNvSpPr txBox="1">
            <a:spLocks/>
          </p:cNvSpPr>
          <p:nvPr/>
        </p:nvSpPr>
        <p:spPr>
          <a:xfrm rot="18758979">
            <a:off x="8856225" y="6707204"/>
            <a:ext cx="3989796" cy="51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Oznámení o výběru </a:t>
            </a:r>
          </a:p>
        </p:txBody>
      </p:sp>
      <p:sp>
        <p:nvSpPr>
          <p:cNvPr id="65" name="TextovéPole 64"/>
          <p:cNvSpPr txBox="1">
            <a:spLocks/>
          </p:cNvSpPr>
          <p:nvPr/>
        </p:nvSpPr>
        <p:spPr>
          <a:xfrm rot="18775757">
            <a:off x="9190587" y="6941030"/>
            <a:ext cx="5692044" cy="51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Lhůta na podání námitek</a:t>
            </a:r>
          </a:p>
        </p:txBody>
      </p:sp>
      <p:sp>
        <p:nvSpPr>
          <p:cNvPr id="66" name="TextovéPole 65"/>
          <p:cNvSpPr txBox="1">
            <a:spLocks/>
          </p:cNvSpPr>
          <p:nvPr/>
        </p:nvSpPr>
        <p:spPr>
          <a:xfrm rot="18732959">
            <a:off x="11791738" y="6987396"/>
            <a:ext cx="4723158" cy="51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100" b="1" dirty="0">
                <a:latin typeface="Century Gothic" panose="020B0502020202020204" pitchFamily="34" charset="0"/>
              </a:rPr>
              <a:t>Příprava smlouvy a podpis </a:t>
            </a:r>
          </a:p>
        </p:txBody>
      </p:sp>
      <p:sp>
        <p:nvSpPr>
          <p:cNvPr id="73" name="TextovéPole 72"/>
          <p:cNvSpPr txBox="1">
            <a:spLocks/>
          </p:cNvSpPr>
          <p:nvPr/>
        </p:nvSpPr>
        <p:spPr>
          <a:xfrm>
            <a:off x="9007887" y="4409562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1 týden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sp>
        <p:nvSpPr>
          <p:cNvPr id="75" name="TextovéPole 74"/>
          <p:cNvSpPr txBox="1">
            <a:spLocks/>
          </p:cNvSpPr>
          <p:nvPr/>
        </p:nvSpPr>
        <p:spPr>
          <a:xfrm>
            <a:off x="5807799" y="4412424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2 týdny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sp>
        <p:nvSpPr>
          <p:cNvPr id="77" name="TextovéPole 76"/>
          <p:cNvSpPr txBox="1">
            <a:spLocks/>
          </p:cNvSpPr>
          <p:nvPr/>
        </p:nvSpPr>
        <p:spPr>
          <a:xfrm>
            <a:off x="12308017" y="4419580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2 týdny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sp>
        <p:nvSpPr>
          <p:cNvPr id="78" name="TextovéPole 77"/>
          <p:cNvSpPr txBox="1">
            <a:spLocks/>
          </p:cNvSpPr>
          <p:nvPr/>
        </p:nvSpPr>
        <p:spPr>
          <a:xfrm>
            <a:off x="15318489" y="4379798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4 týdny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sp>
        <p:nvSpPr>
          <p:cNvPr id="44" name="TextovéPole 43"/>
          <p:cNvSpPr txBox="1">
            <a:spLocks/>
          </p:cNvSpPr>
          <p:nvPr/>
        </p:nvSpPr>
        <p:spPr>
          <a:xfrm>
            <a:off x="7502089" y="4412424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1 týden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sp>
        <p:nvSpPr>
          <p:cNvPr id="45" name="TextovéPole 44"/>
          <p:cNvSpPr txBox="1">
            <a:spLocks/>
          </p:cNvSpPr>
          <p:nvPr/>
        </p:nvSpPr>
        <p:spPr>
          <a:xfrm>
            <a:off x="10415785" y="4409562"/>
            <a:ext cx="2700556" cy="454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1800" dirty="0">
                <a:latin typeface="Century Gothic" panose="020B0502020202020204" pitchFamily="34" charset="0"/>
              </a:rPr>
              <a:t>1 týden</a:t>
            </a:r>
            <a:endParaRPr lang="cs-CZ" sz="1800" b="1" dirty="0">
              <a:latin typeface="Century Gothic" panose="020B0502020202020204" pitchFamily="34" charset="0"/>
            </a:endParaRPr>
          </a:p>
        </p:txBody>
      </p:sp>
      <p:grpSp>
        <p:nvGrpSpPr>
          <p:cNvPr id="7" name="Skupina 6"/>
          <p:cNvGrpSpPr/>
          <p:nvPr/>
        </p:nvGrpSpPr>
        <p:grpSpPr>
          <a:xfrm>
            <a:off x="5807799" y="5050992"/>
            <a:ext cx="2266520" cy="838388"/>
            <a:chOff x="3665825" y="-315298"/>
            <a:chExt cx="1511013" cy="558925"/>
          </a:xfrm>
        </p:grpSpPr>
        <p:sp>
          <p:nvSpPr>
            <p:cNvPr id="42" name="Round Same Side Corner Rectangle 23"/>
            <p:cNvSpPr>
              <a:spLocks/>
            </p:cNvSpPr>
            <p:nvPr/>
          </p:nvSpPr>
          <p:spPr>
            <a:xfrm rot="16200000" flipH="1">
              <a:off x="4246519" y="-895992"/>
              <a:ext cx="349626" cy="1511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3" name="Freeform 734"/>
            <p:cNvSpPr>
              <a:spLocks noChangeArrowheads="1"/>
            </p:cNvSpPr>
            <p:nvPr/>
          </p:nvSpPr>
          <p:spPr bwMode="auto">
            <a:xfrm rot="5400000">
              <a:off x="3845587" y="-47740"/>
              <a:ext cx="249147" cy="333587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4" name="Skupina 3"/>
          <p:cNvGrpSpPr/>
          <p:nvPr/>
        </p:nvGrpSpPr>
        <p:grpSpPr>
          <a:xfrm>
            <a:off x="14811205" y="5045078"/>
            <a:ext cx="3792932" cy="787036"/>
            <a:chOff x="9711501" y="-319239"/>
            <a:chExt cx="2528621" cy="524690"/>
          </a:xfrm>
        </p:grpSpPr>
        <p:sp>
          <p:nvSpPr>
            <p:cNvPr id="34" name="Round Same Side Corner Rectangle 6"/>
            <p:cNvSpPr>
              <a:spLocks/>
            </p:cNvSpPr>
            <p:nvPr/>
          </p:nvSpPr>
          <p:spPr>
            <a:xfrm rot="5400000">
              <a:off x="11165124" y="-1044611"/>
              <a:ext cx="349625" cy="18003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5" name="Freeform 734"/>
            <p:cNvSpPr>
              <a:spLocks noChangeArrowheads="1"/>
            </p:cNvSpPr>
            <p:nvPr/>
          </p:nvSpPr>
          <p:spPr bwMode="auto">
            <a:xfrm rot="5400000">
              <a:off x="9770331" y="-85916"/>
              <a:ext cx="249147" cy="333587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51" name="Rectangle 8"/>
            <p:cNvSpPr>
              <a:spLocks/>
            </p:cNvSpPr>
            <p:nvPr/>
          </p:nvSpPr>
          <p:spPr>
            <a:xfrm rot="10800000">
              <a:off x="9711501" y="-319238"/>
              <a:ext cx="2389941" cy="3496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9" name="Skupina 8"/>
          <p:cNvGrpSpPr/>
          <p:nvPr/>
        </p:nvGrpSpPr>
        <p:grpSpPr>
          <a:xfrm>
            <a:off x="12540349" y="5045078"/>
            <a:ext cx="2183784" cy="787036"/>
            <a:chOff x="8219711" y="-319239"/>
            <a:chExt cx="1455856" cy="524690"/>
          </a:xfrm>
          <a:solidFill>
            <a:schemeClr val="bg2">
              <a:lumMod val="50000"/>
            </a:schemeClr>
          </a:solidFill>
        </p:grpSpPr>
        <p:sp>
          <p:nvSpPr>
            <p:cNvPr id="79" name="Rectangle 25"/>
            <p:cNvSpPr>
              <a:spLocks/>
            </p:cNvSpPr>
            <p:nvPr/>
          </p:nvSpPr>
          <p:spPr>
            <a:xfrm>
              <a:off x="8219711" y="-319239"/>
              <a:ext cx="1455856" cy="349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80" name="Freeform 734"/>
            <p:cNvSpPr>
              <a:spLocks noChangeArrowheads="1"/>
            </p:cNvSpPr>
            <p:nvPr/>
          </p:nvSpPr>
          <p:spPr bwMode="auto">
            <a:xfrm rot="5400000">
              <a:off x="8279361" y="-85916"/>
              <a:ext cx="249147" cy="333587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5" name="Skupina 4"/>
          <p:cNvGrpSpPr/>
          <p:nvPr/>
        </p:nvGrpSpPr>
        <p:grpSpPr>
          <a:xfrm>
            <a:off x="9610052" y="5050990"/>
            <a:ext cx="1374426" cy="849064"/>
            <a:chOff x="6247743" y="-315299"/>
            <a:chExt cx="916284" cy="566043"/>
          </a:xfrm>
          <a:solidFill>
            <a:schemeClr val="bg2">
              <a:lumMod val="50000"/>
            </a:schemeClr>
          </a:solidFill>
        </p:grpSpPr>
        <p:sp>
          <p:nvSpPr>
            <p:cNvPr id="74" name="Freeform 734"/>
            <p:cNvSpPr>
              <a:spLocks noChangeArrowheads="1"/>
            </p:cNvSpPr>
            <p:nvPr/>
          </p:nvSpPr>
          <p:spPr bwMode="auto">
            <a:xfrm rot="5400000">
              <a:off x="6352818" y="-40623"/>
              <a:ext cx="249147" cy="333587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53" name="Rectangle 25"/>
            <p:cNvSpPr>
              <a:spLocks/>
            </p:cNvSpPr>
            <p:nvPr/>
          </p:nvSpPr>
          <p:spPr>
            <a:xfrm>
              <a:off x="6247743" y="-315299"/>
              <a:ext cx="916284" cy="3496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6" name="Skupina 5"/>
          <p:cNvGrpSpPr/>
          <p:nvPr/>
        </p:nvGrpSpPr>
        <p:grpSpPr>
          <a:xfrm>
            <a:off x="8153848" y="5053385"/>
            <a:ext cx="1374426" cy="846670"/>
            <a:chOff x="5262864" y="-315299"/>
            <a:chExt cx="916284" cy="564446"/>
          </a:xfrm>
        </p:grpSpPr>
        <p:sp>
          <p:nvSpPr>
            <p:cNvPr id="72" name="Rectangle 25"/>
            <p:cNvSpPr>
              <a:spLocks/>
            </p:cNvSpPr>
            <p:nvPr/>
          </p:nvSpPr>
          <p:spPr>
            <a:xfrm>
              <a:off x="5262864" y="-315299"/>
              <a:ext cx="916284" cy="349626"/>
            </a:xfrm>
            <a:prstGeom prst="rect">
              <a:avLst/>
            </a:prstGeom>
            <a:solidFill>
              <a:srgbClr val="F037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55" name="Freeform 734"/>
            <p:cNvSpPr>
              <a:spLocks noChangeArrowheads="1"/>
            </p:cNvSpPr>
            <p:nvPr/>
          </p:nvSpPr>
          <p:spPr bwMode="auto">
            <a:xfrm rot="5400000">
              <a:off x="5359888" y="-42220"/>
              <a:ext cx="249147" cy="333587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rgbClr val="F0374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8" name="Skupina 7"/>
          <p:cNvGrpSpPr/>
          <p:nvPr/>
        </p:nvGrpSpPr>
        <p:grpSpPr>
          <a:xfrm>
            <a:off x="11078852" y="5045079"/>
            <a:ext cx="1374426" cy="816958"/>
            <a:chOff x="7234832" y="-319238"/>
            <a:chExt cx="916284" cy="544638"/>
          </a:xfrm>
          <a:solidFill>
            <a:schemeClr val="bg2">
              <a:lumMod val="90000"/>
            </a:schemeClr>
          </a:solidFill>
        </p:grpSpPr>
        <p:sp>
          <p:nvSpPr>
            <p:cNvPr id="54" name="Rectangle 25"/>
            <p:cNvSpPr>
              <a:spLocks/>
            </p:cNvSpPr>
            <p:nvPr/>
          </p:nvSpPr>
          <p:spPr>
            <a:xfrm>
              <a:off x="7234832" y="-319238"/>
              <a:ext cx="916284" cy="3496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9128" tIns="164566" rIns="329128" bIns="164566" rtlCol="0" anchor="ctr"/>
            <a:lstStyle/>
            <a:p>
              <a:pPr algn="ctr"/>
              <a:endParaRPr lang="bg-BG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56" name="Freeform 734"/>
            <p:cNvSpPr>
              <a:spLocks noChangeArrowheads="1"/>
            </p:cNvSpPr>
            <p:nvPr/>
          </p:nvSpPr>
          <p:spPr bwMode="auto">
            <a:xfrm rot="5400000">
              <a:off x="7327032" y="-65967"/>
              <a:ext cx="249147" cy="333587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2700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pic>
        <p:nvPicPr>
          <p:cNvPr id="33" name="Picture 4" descr="SouvisejÃ­cÃ­ obrÃ¡zek">
            <a:extLst>
              <a:ext uri="{FF2B5EF4-FFF2-40B4-BE49-F238E27FC236}">
                <a16:creationId xmlns:a16="http://schemas.microsoft.com/office/drawing/2014/main" id="{B708EF44-1154-45E3-85AB-AD89FF478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7" y="23789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Obdélník 36">
            <a:extLst>
              <a:ext uri="{FF2B5EF4-FFF2-40B4-BE49-F238E27FC236}">
                <a16:creationId xmlns:a16="http://schemas.microsoft.com/office/drawing/2014/main" id="{D7D564E5-BF4F-4A0F-9B70-CF7C54E80DF7}"/>
              </a:ext>
            </a:extLst>
          </p:cNvPr>
          <p:cNvSpPr/>
          <p:nvPr/>
        </p:nvSpPr>
        <p:spPr>
          <a:xfrm>
            <a:off x="9848851" y="414544"/>
            <a:ext cx="145925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ČASOVÁ OSA SOUTĚŽNÍHO DIALOGU II. </a:t>
            </a:r>
            <a:endParaRPr lang="cs-CZ" sz="5000" b="1" dirty="0">
              <a:solidFill>
                <a:srgbClr val="F03741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740063" y="414544"/>
            <a:ext cx="1389184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DRUHY ŘÍZENÍ II. </a:t>
            </a:r>
            <a:endParaRPr lang="cs-CZ" sz="5000" b="1" dirty="0">
              <a:solidFill>
                <a:srgbClr val="F03741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109274" y="2857047"/>
            <a:ext cx="50786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Inovační partnerství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2161361" y="4038684"/>
            <a:ext cx="13512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		</a:t>
            </a:r>
          </a:p>
        </p:txBody>
      </p:sp>
      <p:sp>
        <p:nvSpPr>
          <p:cNvPr id="28" name="Obdélník 27"/>
          <p:cNvSpPr/>
          <p:nvPr/>
        </p:nvSpPr>
        <p:spPr>
          <a:xfrm>
            <a:off x="2109273" y="3955556"/>
            <a:ext cx="13813214" cy="192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má dvě na sebe navazující části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řešení hledáme v první části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řešitel vybraného řešení realizuje zakázku ve druhé části </a:t>
            </a:r>
          </a:p>
        </p:txBody>
      </p:sp>
      <p:pic>
        <p:nvPicPr>
          <p:cNvPr id="31" name="Picture 2" descr="https://media-private.canva.com/MADQERYNnYE/1/screen.jpg?response-expires=Wed%2C%2030%20Jan%202019%2012%3A57%3A13%20GMT&amp;X-Amz-Algorithm=AWS4-HMAC-SHA256&amp;X-Amz-Date=20190130T105504Z&amp;X-Amz-SignedHeaders=host&amp;X-Amz-Expires=7328&amp;X-Amz-Credential=AKIAJJATJK7JCUD446NA%2F20190130%2Fus-east-1%2Fs3%2Faws4_request&amp;X-Amz-Signature=fc138bf2d960605737d318246c21ec8284a09f432a96c0ac8b1098a3cc103a4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" t="17883"/>
          <a:stretch/>
        </p:blipFill>
        <p:spPr bwMode="auto">
          <a:xfrm rot="16200000">
            <a:off x="10556593" y="-31858"/>
            <a:ext cx="13780064" cy="13862050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SouvisejÃ­cÃ­ obrÃ¡ze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7" y="4739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2261674" y="6744003"/>
            <a:ext cx="47099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Rámcová dohoda</a:t>
            </a:r>
          </a:p>
        </p:txBody>
      </p:sp>
      <p:sp>
        <p:nvSpPr>
          <p:cNvPr id="10" name="Obdélník 9"/>
          <p:cNvSpPr/>
          <p:nvPr/>
        </p:nvSpPr>
        <p:spPr>
          <a:xfrm>
            <a:off x="2139648" y="7911103"/>
            <a:ext cx="12890403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řešení vzniká postupně po částech tzv. </a:t>
            </a:r>
            <a:r>
              <a:rPr lang="cs-CZ" sz="3700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minitendry</a:t>
            </a: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na začátku je vybráno několik řešitelů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můžou mít různé zaměření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ti soutěží o jednotlivé </a:t>
            </a:r>
            <a:r>
              <a:rPr lang="cs-CZ" sz="3700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minitendry</a:t>
            </a:r>
            <a:endParaRPr lang="cs-CZ" sz="37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222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740063" y="414544"/>
            <a:ext cx="1389184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DRUHY ŘÍZENÍ III. </a:t>
            </a:r>
            <a:endParaRPr lang="cs-CZ" sz="5000" b="1" dirty="0">
              <a:solidFill>
                <a:srgbClr val="F03741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109274" y="2857047"/>
            <a:ext cx="35397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Přímé zadání 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2161361" y="4038684"/>
            <a:ext cx="13512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		</a:t>
            </a:r>
          </a:p>
        </p:txBody>
      </p:sp>
      <p:sp>
        <p:nvSpPr>
          <p:cNvPr id="28" name="Obdélník 27"/>
          <p:cNvSpPr/>
          <p:nvPr/>
        </p:nvSpPr>
        <p:spPr>
          <a:xfrm>
            <a:off x="2109273" y="3955556"/>
            <a:ext cx="13813214" cy="1295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pouze pro VZMR (do 2 mil. Kč)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za velmi specifických podmínek </a:t>
            </a:r>
          </a:p>
        </p:txBody>
      </p:sp>
      <p:pic>
        <p:nvPicPr>
          <p:cNvPr id="31" name="Picture 2" descr="https://media-private.canva.com/MADQERYNnYE/1/screen.jpg?response-expires=Wed%2C%2030%20Jan%202019%2012%3A57%3A13%20GMT&amp;X-Amz-Algorithm=AWS4-HMAC-SHA256&amp;X-Amz-Date=20190130T105504Z&amp;X-Amz-SignedHeaders=host&amp;X-Amz-Expires=7328&amp;X-Amz-Credential=AKIAJJATJK7JCUD446NA%2F20190130%2Fus-east-1%2Fs3%2Faws4_request&amp;X-Amz-Signature=fc138bf2d960605737d318246c21ec8284a09f432a96c0ac8b1098a3cc103a4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" t="17883"/>
          <a:stretch/>
        </p:blipFill>
        <p:spPr bwMode="auto">
          <a:xfrm rot="16200000">
            <a:off x="10556593" y="-31858"/>
            <a:ext cx="13780064" cy="13862050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SouvisejÃ­cÃ­ obrÃ¡ze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7" y="23789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2261674" y="6744003"/>
            <a:ext cx="68643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Předběžné tržní konzultace</a:t>
            </a:r>
          </a:p>
        </p:txBody>
      </p:sp>
      <p:sp>
        <p:nvSpPr>
          <p:cNvPr id="10" name="Obdélník 9"/>
          <p:cNvSpPr/>
          <p:nvPr/>
        </p:nvSpPr>
        <p:spPr>
          <a:xfrm>
            <a:off x="2139648" y="7911103"/>
            <a:ext cx="1289040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560" lvl="1" fontAlgn="base">
              <a:spcBef>
                <a:spcPts val="479"/>
              </a:spcBef>
              <a:buClr>
                <a:srgbClr val="000000"/>
              </a:buClr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Zadavatel je oprávněn vést tržní konzultace s odborníky či dodavateli s cílem připravit zadávací podmínky a informovat dodavatele o svých záměrech</a:t>
            </a:r>
          </a:p>
        </p:txBody>
      </p:sp>
    </p:spTree>
    <p:extLst>
      <p:ext uri="{BB962C8B-B14F-4D97-AF65-F5344CB8AC3E}">
        <p14:creationId xmlns:p14="http://schemas.microsoft.com/office/powerpoint/2010/main" val="3362526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931427" y="2740065"/>
            <a:ext cx="1405877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5400" b="1" dirty="0"/>
              <a:t>Mohou být podporovány pouze projekty, </a:t>
            </a:r>
          </a:p>
          <a:p>
            <a:r>
              <a:rPr lang="cs-CZ" sz="5400" b="1" dirty="0"/>
              <a:t>které odůvodněně předpokládají dosažení </a:t>
            </a:r>
          </a:p>
          <a:p>
            <a:r>
              <a:rPr lang="cs-CZ" sz="5400" b="1" dirty="0"/>
              <a:t>alespoň jednoho z následujících druhů </a:t>
            </a:r>
          </a:p>
          <a:p>
            <a:r>
              <a:rPr lang="cs-CZ" sz="5400" b="1" dirty="0"/>
              <a:t>výsledků, a které budou realizovány</a:t>
            </a:r>
          </a:p>
        </p:txBody>
      </p:sp>
      <p:sp>
        <p:nvSpPr>
          <p:cNvPr id="4" name="Obdélník 3"/>
          <p:cNvSpPr/>
          <p:nvPr/>
        </p:nvSpPr>
        <p:spPr>
          <a:xfrm>
            <a:off x="7931426" y="6489095"/>
            <a:ext cx="164462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H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výsledky  promítnuté do legislativy, předpisů…</a:t>
            </a:r>
          </a:p>
          <a:p>
            <a:r>
              <a:rPr lang="cs-CZ" sz="40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F 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– výsledky s právní ochranou – užitný vzor, průmyslový vzor </a:t>
            </a:r>
          </a:p>
          <a:p>
            <a:r>
              <a:rPr lang="cs-CZ" sz="40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G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technicky realizované výsledky – prototyp, funkční vzorek </a:t>
            </a:r>
          </a:p>
          <a:p>
            <a:r>
              <a:rPr lang="cs-CZ" sz="40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N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certifikovaná metodika, </a:t>
            </a:r>
          </a:p>
          <a:p>
            <a:r>
              <a:rPr lang="cs-CZ" sz="40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R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software, </a:t>
            </a:r>
          </a:p>
          <a:p>
            <a:r>
              <a:rPr lang="cs-CZ" sz="40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patent, </a:t>
            </a:r>
          </a:p>
          <a:p>
            <a:r>
              <a:rPr lang="cs-CZ" sz="40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V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výzkumná zpráva,</a:t>
            </a:r>
          </a:p>
          <a:p>
            <a:r>
              <a:rPr lang="cs-CZ" sz="40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Z 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– poloprovoz, ověřená technologie, odrůda, plemeno, </a:t>
            </a:r>
          </a:p>
          <a:p>
            <a:r>
              <a:rPr lang="cs-CZ" sz="40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další výsledky, které nenaplňují definici výsledků typu H. </a:t>
            </a:r>
          </a:p>
        </p:txBody>
      </p:sp>
      <p:pic>
        <p:nvPicPr>
          <p:cNvPr id="9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335" y="1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14246520" y="531154"/>
            <a:ext cx="755847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OČEKÁVÁNÉ VÝSLEDKY</a:t>
            </a:r>
          </a:p>
        </p:txBody>
      </p:sp>
      <p:pic>
        <p:nvPicPr>
          <p:cNvPr id="8" name="Zástupný symbol pro obrázek 38"/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72" r="36311"/>
          <a:stretch/>
        </p:blipFill>
        <p:spPr>
          <a:xfrm>
            <a:off x="-1248937" y="1"/>
            <a:ext cx="9180364" cy="13715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478256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931427" y="2405535"/>
            <a:ext cx="164462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5400" b="1" dirty="0"/>
              <a:t>H – výsledky  promítnuté do legislativy, předpisů</a:t>
            </a:r>
            <a:r>
              <a:rPr lang="cs-CZ" sz="2000" b="1" dirty="0"/>
              <a:t>…</a:t>
            </a:r>
            <a:endParaRPr lang="pt-BR" sz="2000" b="1" dirty="0"/>
          </a:p>
        </p:txBody>
      </p:sp>
      <p:sp>
        <p:nvSpPr>
          <p:cNvPr id="4" name="Obdélník 3"/>
          <p:cNvSpPr/>
          <p:nvPr/>
        </p:nvSpPr>
        <p:spPr>
          <a:xfrm>
            <a:off x="7931426" y="3879716"/>
            <a:ext cx="16446224" cy="909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900" b="1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Hleg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– výsledky promítnuté do právních předpisů a norem 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zveřejnění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ve sbírce zákonů nebo normy pro ČSN</a:t>
            </a:r>
          </a:p>
          <a:p>
            <a:endParaRPr lang="cs-CZ" sz="39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b="1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Hneleg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výsledky promítnuté do směrnic a předpisů nelegislativní 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povahy závazných v rámci kompetence příslušného poskytovatele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zveřejnění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ve věstníku poskytovatele nebo jiného 	kompetenčně příslušného orgánu</a:t>
            </a:r>
          </a:p>
          <a:p>
            <a:endParaRPr lang="cs-CZ" sz="39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b="1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Hkonc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výsledky promítnuté do schválených strategických a koncepčních dokumentů </a:t>
            </a:r>
            <a:r>
              <a:rPr lang="cs-CZ" sz="3900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VaVaI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, orgánů státní nebo veřejné správy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zveřejnění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(např. na www) po schválení vládou nebo 	jiným kompetenčně příslušným orgánem</a:t>
            </a:r>
          </a:p>
          <a:p>
            <a:endParaRPr lang="cs-CZ" sz="39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 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- další výsledky, které nenaplňují definici výsledků typu H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ověření 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prostřednictvím poskytovatele </a:t>
            </a:r>
          </a:p>
        </p:txBody>
      </p:sp>
      <p:pic>
        <p:nvPicPr>
          <p:cNvPr id="9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335" y="1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14246520" y="531154"/>
            <a:ext cx="755847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OČEKÁVÁNÉ VÝSLEDKY</a:t>
            </a:r>
          </a:p>
        </p:txBody>
      </p:sp>
      <p:pic>
        <p:nvPicPr>
          <p:cNvPr id="8" name="Zástupný symbol pro obrázek 38"/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72" r="36311"/>
          <a:stretch/>
        </p:blipFill>
        <p:spPr>
          <a:xfrm>
            <a:off x="-1248937" y="1"/>
            <a:ext cx="9180364" cy="13715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221107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931427" y="2405535"/>
            <a:ext cx="164462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5400" b="1" dirty="0"/>
              <a:t>N</a:t>
            </a:r>
            <a:r>
              <a:rPr lang="pt-BR" sz="5400" b="1" dirty="0"/>
              <a:t> – </a:t>
            </a:r>
            <a:r>
              <a:rPr lang="cs-CZ" sz="5400" b="1" dirty="0"/>
              <a:t>certifikovaná metodika, specializovaná mapa </a:t>
            </a:r>
            <a:endParaRPr lang="pt-BR" sz="5400" b="1" dirty="0"/>
          </a:p>
        </p:txBody>
      </p:sp>
      <p:sp>
        <p:nvSpPr>
          <p:cNvPr id="4" name="Obdélník 3"/>
          <p:cNvSpPr/>
          <p:nvPr/>
        </p:nvSpPr>
        <p:spPr>
          <a:xfrm>
            <a:off x="7931426" y="3879716"/>
            <a:ext cx="16446224" cy="88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900" b="1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NmetS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– metodiky schválené příslušným orgánem státní správy</a:t>
            </a:r>
          </a:p>
          <a:p>
            <a:endParaRPr lang="cs-CZ" sz="20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b="1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NmetC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metodiky schválené příslušným orgánem státní správy do jehož kompetence spadá daná problematika</a:t>
            </a:r>
          </a:p>
          <a:p>
            <a:endParaRPr lang="cs-CZ" sz="20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b="1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NmetA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metodiky a postupy akreditované oprávněným orgánem</a:t>
            </a:r>
          </a:p>
          <a:p>
            <a:endParaRPr lang="cs-CZ" sz="20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Souhrn doporučených praktik a postupů 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schválených, certifikovaných nebo akreditovaných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kompetenčně příslušným orgánem veřejné správy nebo, autorizovaným certifikačním akreditačním) subjektem, provádějícím certifikaci (akreditaci)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ověření: 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čj. schvalujícího/certifikačního/ akreditačního 	orgánu </a:t>
            </a:r>
          </a:p>
          <a:p>
            <a:endParaRPr lang="cs-CZ" sz="20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endParaRPr lang="cs-CZ" sz="20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b="1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Nmap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– specializovaná mapa s odborným obsahem 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ověření: 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čj. schvalujícího orgánu </a:t>
            </a:r>
          </a:p>
        </p:txBody>
      </p:sp>
      <p:pic>
        <p:nvPicPr>
          <p:cNvPr id="9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335" y="1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14246520" y="531154"/>
            <a:ext cx="755847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OČEKÁVÁNÉ VÝSLEDKY</a:t>
            </a:r>
          </a:p>
        </p:txBody>
      </p:sp>
      <p:pic>
        <p:nvPicPr>
          <p:cNvPr id="8" name="Zástupný symbol pro obrázek 38"/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72" r="36311"/>
          <a:stretch/>
        </p:blipFill>
        <p:spPr>
          <a:xfrm>
            <a:off x="-1248937" y="1"/>
            <a:ext cx="9180364" cy="13715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712309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931427" y="2405535"/>
            <a:ext cx="164462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5400" b="1" dirty="0"/>
              <a:t>R</a:t>
            </a:r>
            <a:r>
              <a:rPr lang="pt-BR" sz="5400" b="1" dirty="0"/>
              <a:t> – </a:t>
            </a:r>
            <a:r>
              <a:rPr lang="cs-CZ" sz="5400" b="1" dirty="0"/>
              <a:t>software </a:t>
            </a:r>
            <a:endParaRPr lang="pt-BR" sz="5400" b="1" dirty="0"/>
          </a:p>
        </p:txBody>
      </p:sp>
      <p:sp>
        <p:nvSpPr>
          <p:cNvPr id="4" name="Obdélník 3"/>
          <p:cNvSpPr/>
          <p:nvPr/>
        </p:nvSpPr>
        <p:spPr>
          <a:xfrm>
            <a:off x="7931426" y="3879716"/>
            <a:ext cx="16446224" cy="1029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Může jim být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: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– vývoj nových operačních systémů a jazyků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– vytváření  nových nebo účinnějších algoritmů 	založených na nových technikách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– vytváření  nových a originálních systémů kódování 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Nemůže jim být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: 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– vývoj SW za použití známých metod a nástrojů</a:t>
            </a:r>
            <a:b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</a:b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– přidání uživatelských funkcí do stávajících programů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– tvorba webových stránek 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– SW s využitím stávajících nástrojů; stávající metody  	kódování, ověřování zabezpečení a testování integrity dat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– přizpůsobení výrobku pro konkrétní použití</a:t>
            </a: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– rutinní ladění stávajících systémů a programů</a:t>
            </a:r>
          </a:p>
          <a:p>
            <a:endParaRPr lang="cs-CZ" sz="39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ověření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: veřejně dostupný popis funkčnosti a licenční 	podmínky </a:t>
            </a:r>
          </a:p>
          <a:p>
            <a:endParaRPr lang="cs-CZ" sz="39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  <p:pic>
        <p:nvPicPr>
          <p:cNvPr id="9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335" y="1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14246520" y="531154"/>
            <a:ext cx="755847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OČEKÁVÁNÉ VÝSLEDKY</a:t>
            </a:r>
          </a:p>
        </p:txBody>
      </p:sp>
      <p:pic>
        <p:nvPicPr>
          <p:cNvPr id="8" name="Zástupný symbol pro obrázek 38"/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72" r="36311"/>
          <a:stretch/>
        </p:blipFill>
        <p:spPr>
          <a:xfrm>
            <a:off x="-1248937" y="1"/>
            <a:ext cx="9180364" cy="13715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989718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931427" y="2405535"/>
            <a:ext cx="164462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5400" b="1" dirty="0" err="1"/>
              <a:t>Vsouhrn</a:t>
            </a:r>
            <a:r>
              <a:rPr lang="pt-BR" sz="5400" b="1" dirty="0"/>
              <a:t> – </a:t>
            </a:r>
            <a:r>
              <a:rPr lang="cs-CZ" sz="5400" b="1" dirty="0"/>
              <a:t>souhrnná výzkumná zpráva  </a:t>
            </a:r>
            <a:endParaRPr lang="pt-BR" sz="5400" b="1" dirty="0"/>
          </a:p>
        </p:txBody>
      </p:sp>
      <p:sp>
        <p:nvSpPr>
          <p:cNvPr id="4" name="Obdélník 3"/>
          <p:cNvSpPr/>
          <p:nvPr/>
        </p:nvSpPr>
        <p:spPr>
          <a:xfrm>
            <a:off x="7931426" y="3879716"/>
            <a:ext cx="164462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Shrnuje výsledky řešení projektu a vyjadřuje se k naplnění stanovených cílů projektu. </a:t>
            </a:r>
          </a:p>
          <a:p>
            <a:endParaRPr lang="cs-CZ" sz="39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ověření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: musí být poskytovatelem vyžádána nebo 	potvrzena protokolem o převzetí výsledku resortem</a:t>
            </a:r>
          </a:p>
          <a:p>
            <a:endParaRPr lang="cs-CZ" sz="39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zveřejnění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: např. na www poskytovatelem nebo jiným 	kompetenčně příslušným orgánem</a:t>
            </a:r>
          </a:p>
        </p:txBody>
      </p:sp>
      <p:pic>
        <p:nvPicPr>
          <p:cNvPr id="9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335" y="1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14246520" y="531154"/>
            <a:ext cx="755847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OČEKÁVÁNÉ VÝSLEDKY</a:t>
            </a:r>
          </a:p>
        </p:txBody>
      </p:sp>
      <p:pic>
        <p:nvPicPr>
          <p:cNvPr id="8" name="Zástupný symbol pro obrázek 38"/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72" r="36311"/>
          <a:stretch/>
        </p:blipFill>
        <p:spPr>
          <a:xfrm>
            <a:off x="-1248937" y="1"/>
            <a:ext cx="9180364" cy="13715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209176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931427" y="2405535"/>
            <a:ext cx="164462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5400" b="1" dirty="0"/>
              <a:t>O</a:t>
            </a:r>
            <a:r>
              <a:rPr lang="pt-BR" sz="5400" b="1" dirty="0"/>
              <a:t> – </a:t>
            </a:r>
            <a:r>
              <a:rPr lang="cs-CZ" sz="5400" b="1" dirty="0"/>
              <a:t>ostatní výsledky </a:t>
            </a:r>
            <a:endParaRPr lang="pt-BR" sz="5400" b="1" dirty="0"/>
          </a:p>
        </p:txBody>
      </p:sp>
      <p:sp>
        <p:nvSpPr>
          <p:cNvPr id="4" name="Obdélník 3"/>
          <p:cNvSpPr/>
          <p:nvPr/>
        </p:nvSpPr>
        <p:spPr>
          <a:xfrm>
            <a:off x="7931426" y="3879716"/>
            <a:ext cx="16446224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Jsou takové výsledky, které nesplňují kritéria pro výše uvedené, přesně definované druhy výsledků</a:t>
            </a:r>
          </a:p>
          <a:p>
            <a:endParaRPr lang="cs-CZ" sz="39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Kritérium / kritéria 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může stanovit poskytovatel podpory pro 	příslušnou výzkumnou aktivitu </a:t>
            </a:r>
          </a:p>
          <a:p>
            <a:endParaRPr lang="cs-CZ" sz="39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	</a:t>
            </a:r>
            <a:r>
              <a:rPr lang="cs-CZ" sz="39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ověření</a:t>
            </a:r>
            <a:r>
              <a:rPr lang="cs-CZ" sz="39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: prostřednictvím poskytovatele </a:t>
            </a:r>
          </a:p>
        </p:txBody>
      </p:sp>
      <p:pic>
        <p:nvPicPr>
          <p:cNvPr id="9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335" y="1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14246520" y="531154"/>
            <a:ext cx="512191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DALŠÍ VÝSLEDKY</a:t>
            </a:r>
          </a:p>
        </p:txBody>
      </p:sp>
      <p:pic>
        <p:nvPicPr>
          <p:cNvPr id="8" name="Zástupný symbol pro obrázek 38"/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72" r="36311"/>
          <a:stretch/>
        </p:blipFill>
        <p:spPr>
          <a:xfrm>
            <a:off x="-1248937" y="1"/>
            <a:ext cx="9180364" cy="13715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3611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393002" y="4487601"/>
            <a:ext cx="10845919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ts val="1200"/>
              </a:spcBef>
            </a:pPr>
            <a:r>
              <a:rPr lang="cs-CZ" sz="7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Program veřejných zakázek v aplikovaném výzkumu a inovacích pro potřeby státní správy BETA2</a:t>
            </a:r>
          </a:p>
        </p:txBody>
      </p:sp>
      <p:pic>
        <p:nvPicPr>
          <p:cNvPr id="10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56" y="571000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Zástupný symbol pro obrázek 4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0" r="21220"/>
          <a:stretch>
            <a:fillRect/>
          </a:stretch>
        </p:blipFill>
        <p:spPr>
          <a:xfrm>
            <a:off x="16030614" y="0"/>
            <a:ext cx="8347036" cy="13715999"/>
          </a:xfrm>
        </p:spPr>
      </p:pic>
      <p:sp>
        <p:nvSpPr>
          <p:cNvPr id="13" name="TextBox 12"/>
          <p:cNvSpPr txBox="1"/>
          <p:nvPr/>
        </p:nvSpPr>
        <p:spPr>
          <a:xfrm>
            <a:off x="16577733" y="571000"/>
            <a:ext cx="7078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6000" b="1" dirty="0">
                <a:solidFill>
                  <a:schemeClr val="tx2"/>
                </a:solidFill>
                <a:latin typeface="Century Gothic" panose="020B0502020202020204" pitchFamily="34" charset="0"/>
                <a:ea typeface="Cambria"/>
                <a:cs typeface="Cambria"/>
                <a:sym typeface="Cambria"/>
              </a:rPr>
              <a:t>MMR, Praha</a:t>
            </a:r>
            <a:endParaRPr lang="en-US" sz="5000" spc="600" dirty="0">
              <a:solidFill>
                <a:schemeClr val="tx2"/>
              </a:solidFill>
              <a:latin typeface="Century Gothic" panose="020B0502020202020204" pitchFamily="34" charset="0"/>
              <a:ea typeface="Montserrat" charset="0"/>
              <a:cs typeface="Montserrat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1713176" y="2721889"/>
            <a:ext cx="190308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  <a:buClr>
                <a:srgbClr val="F03741"/>
              </a:buClr>
              <a:buSzPct val="25000"/>
            </a:pPr>
            <a:r>
              <a:rPr lang="cs-CZ" sz="3000" b="1" dirty="0">
                <a:solidFill>
                  <a:schemeClr val="tx2"/>
                </a:solidFill>
                <a:latin typeface="Century Gothic" panose="020B0502020202020204" pitchFamily="34" charset="0"/>
                <a:ea typeface="Cambria"/>
                <a:cs typeface="Cambria"/>
                <a:sym typeface="Cambria"/>
              </a:rPr>
              <a:t>9. 4. 2019</a:t>
            </a:r>
          </a:p>
        </p:txBody>
      </p:sp>
    </p:spTree>
    <p:extLst>
      <p:ext uri="{BB962C8B-B14F-4D97-AF65-F5344CB8AC3E}">
        <p14:creationId xmlns:p14="http://schemas.microsoft.com/office/powerpoint/2010/main" val="9456748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0145486" y="0"/>
            <a:ext cx="3962399" cy="11146971"/>
          </a:xfrm>
          <a:prstGeom prst="rect">
            <a:avLst/>
          </a:prstGeom>
          <a:solidFill>
            <a:srgbClr val="F037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6" r="-2936" b="5509"/>
          <a:stretch/>
        </p:blipFill>
        <p:spPr>
          <a:xfrm>
            <a:off x="10365246" y="298938"/>
            <a:ext cx="3742639" cy="5442857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0681754" y="10275318"/>
            <a:ext cx="2889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www.tacr.cz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80DB84E-A430-254F-A2E0-B2FC1FCF79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7087" y="11944118"/>
            <a:ext cx="5639196" cy="66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448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393003" y="4593086"/>
            <a:ext cx="12404603" cy="5142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Veřejné soutěže</a:t>
            </a:r>
            <a:r>
              <a:rPr lang="cs-CZ" dirty="0"/>
              <a:t> </a:t>
            </a:r>
            <a:r>
              <a:rPr lang="cs-CZ" sz="4000" b="1" dirty="0">
                <a:latin typeface="Century Gothic" panose="020B0502020202020204" pitchFamily="34" charset="0"/>
                <a:ea typeface="Cambria" panose="02040503050406030204" pitchFamily="18" charset="0"/>
              </a:rPr>
              <a:t>(ostatní programy) </a:t>
            </a:r>
          </a:p>
          <a:p>
            <a:pPr marL="457560" lvl="1" fontAlgn="base">
              <a:spcBef>
                <a:spcPts val="479"/>
              </a:spcBef>
              <a:buClr>
                <a:srgbClr val="000000"/>
              </a:buClr>
            </a:pPr>
            <a:endParaRPr lang="cs-CZ" sz="37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projekt navrhuje </a:t>
            </a:r>
            <a:r>
              <a:rPr lang="cs-CZ" sz="37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řešitel</a:t>
            </a: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realizaci řídí </a:t>
            </a:r>
            <a:r>
              <a:rPr lang="cs-CZ" sz="37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řešitel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vlastníkem výsledků je </a:t>
            </a:r>
            <a:r>
              <a:rPr lang="cs-CZ" sz="37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řešitel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za aplikaci výsledků je odpovědný </a:t>
            </a:r>
            <a:r>
              <a:rPr lang="cs-CZ" sz="37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řešitel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</a:t>
            </a:r>
            <a:r>
              <a:rPr lang="cs-CZ" sz="37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hromadná</a:t>
            </a: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administrace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financování </a:t>
            </a:r>
            <a:r>
              <a:rPr lang="cs-CZ" sz="3700" b="1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exANTE</a:t>
            </a:r>
            <a:endParaRPr lang="cs-CZ" sz="3700" b="1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  <p:pic>
        <p:nvPicPr>
          <p:cNvPr id="16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9" y="-5465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153722" y="1492068"/>
            <a:ext cx="12553753" cy="11894100"/>
          </a:xfrm>
          <a:prstGeom prst="rtTriangle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2393003" y="2917216"/>
            <a:ext cx="17306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1200"/>
              </a:spcBef>
            </a:pPr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TECHNOLOGICKÁ AGENTURA ČR – POSKYTOVATEL ÚČELOVÉ PODPORY </a:t>
            </a:r>
          </a:p>
        </p:txBody>
      </p:sp>
    </p:spTree>
    <p:extLst>
      <p:ext uri="{BB962C8B-B14F-4D97-AF65-F5344CB8AC3E}">
        <p14:creationId xmlns:p14="http://schemas.microsoft.com/office/powerpoint/2010/main" val="1748098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393003" y="4593086"/>
            <a:ext cx="13180126" cy="5142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Veřejné zakázky </a:t>
            </a:r>
            <a:r>
              <a:rPr lang="cs-CZ" sz="4000" b="1" dirty="0">
                <a:latin typeface="Century Gothic" panose="020B0502020202020204" pitchFamily="34" charset="0"/>
                <a:ea typeface="Cambria" panose="02040503050406030204" pitchFamily="18" charset="0"/>
              </a:rPr>
              <a:t>na služby </a:t>
            </a:r>
            <a:r>
              <a:rPr lang="cs-CZ" sz="4000" b="1" dirty="0" err="1">
                <a:latin typeface="Century Gothic" panose="020B0502020202020204" pitchFamily="34" charset="0"/>
                <a:ea typeface="Cambria" panose="02040503050406030204" pitchFamily="18" charset="0"/>
              </a:rPr>
              <a:t>VaVaI</a:t>
            </a:r>
            <a:r>
              <a:rPr lang="cs-CZ" sz="4000" b="1" dirty="0">
                <a:latin typeface="Century Gothic" panose="020B0502020202020204" pitchFamily="34" charset="0"/>
                <a:ea typeface="Cambria" panose="02040503050406030204" pitchFamily="18" charset="0"/>
              </a:rPr>
              <a:t> (BETA2)</a:t>
            </a:r>
          </a:p>
          <a:p>
            <a:pPr marL="457560" lvl="1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</a:pPr>
            <a:endParaRPr lang="cs-CZ" sz="3700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projekt připravuje </a:t>
            </a:r>
            <a:r>
              <a:rPr lang="cs-CZ" sz="37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poskytovatel podpory </a:t>
            </a: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(zadavatel)</a:t>
            </a:r>
          </a:p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realizaci řídí </a:t>
            </a:r>
            <a:r>
              <a:rPr lang="cs-CZ" sz="37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poskytovatel podpory </a:t>
            </a:r>
          </a:p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vlastníkem výsledků je </a:t>
            </a:r>
            <a:r>
              <a:rPr lang="cs-CZ" sz="37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resort</a:t>
            </a:r>
          </a:p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za aplikaci výsledků je odpovědný </a:t>
            </a:r>
            <a:r>
              <a:rPr lang="cs-CZ" sz="37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resort</a:t>
            </a:r>
          </a:p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individuální </a:t>
            </a: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administrace </a:t>
            </a:r>
          </a:p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financování </a:t>
            </a:r>
            <a:r>
              <a:rPr lang="cs-CZ" sz="3700" b="1" dirty="0" err="1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exPOST</a:t>
            </a:r>
            <a:endParaRPr lang="cs-CZ" sz="3700" b="1" dirty="0">
              <a:solidFill>
                <a:schemeClr val="tx2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  <p:pic>
        <p:nvPicPr>
          <p:cNvPr id="16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9" y="-5465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153722" y="1492068"/>
            <a:ext cx="12553753" cy="11894100"/>
          </a:xfrm>
          <a:prstGeom prst="rtTriangle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2393003" y="2917216"/>
            <a:ext cx="17306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1200"/>
              </a:spcBef>
            </a:pPr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TECHNOLOGICKÁ AGENTURA ČR – POSKYTOVATEL ÚČELOVÉ PODPORY </a:t>
            </a:r>
          </a:p>
        </p:txBody>
      </p:sp>
    </p:spTree>
    <p:extLst>
      <p:ext uri="{BB962C8B-B14F-4D97-AF65-F5344CB8AC3E}">
        <p14:creationId xmlns:p14="http://schemas.microsoft.com/office/powerpoint/2010/main" val="3328299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116311" y="553456"/>
            <a:ext cx="540404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PROGRAM BETA2</a:t>
            </a:r>
          </a:p>
        </p:txBody>
      </p:sp>
      <p:sp>
        <p:nvSpPr>
          <p:cNvPr id="4" name="Obdélník 3"/>
          <p:cNvSpPr/>
          <p:nvPr/>
        </p:nvSpPr>
        <p:spPr>
          <a:xfrm>
            <a:off x="9303026" y="4570205"/>
            <a:ext cx="14153321" cy="7235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</a:t>
            </a:r>
            <a:r>
              <a:rPr lang="cs-CZ" sz="45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podpora aplikovaného výzkumu a inovací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45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pro potřeby orgánů státní správy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4500" b="1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k zajištění řešení jejich výzkumných potřeb</a:t>
            </a:r>
          </a:p>
          <a:p>
            <a:endParaRPr lang="cs-CZ" sz="5000" dirty="0"/>
          </a:p>
          <a:p>
            <a:endParaRPr lang="cs-CZ" sz="5000" dirty="0"/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Schválen usnesením vlády ČR č. 278 dne 30. 3. 2016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Období realizace 5 let (2017 – 2021)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Žádost o prodloužení na 8 let (2017 – 2024) v řešení</a:t>
            </a: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</a:t>
            </a: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Podpora bude poskytována formou dotace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40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Celková alokace 1 635 062 tis. Kč </a:t>
            </a:r>
          </a:p>
        </p:txBody>
      </p:sp>
      <p:pic>
        <p:nvPicPr>
          <p:cNvPr id="9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357" y="166554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Zástupný symbol pro obrázek 13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2" r="25562"/>
          <a:stretch>
            <a:fillRect/>
          </a:stretch>
        </p:blipFill>
        <p:spPr>
          <a:xfrm>
            <a:off x="0" y="0"/>
            <a:ext cx="8458200" cy="13715999"/>
          </a:xfrm>
        </p:spPr>
      </p:pic>
    </p:spTree>
    <p:extLst>
      <p:ext uri="{BB962C8B-B14F-4D97-AF65-F5344CB8AC3E}">
        <p14:creationId xmlns:p14="http://schemas.microsoft.com/office/powerpoint/2010/main" val="1794576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991357" y="2740065"/>
            <a:ext cx="142878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400" dirty="0">
                <a:latin typeface="Century Gothic" panose="020B0502020202020204" pitchFamily="34" charset="0"/>
                <a:ea typeface="Cambria" panose="02040503050406030204" pitchFamily="18" charset="0"/>
              </a:rPr>
              <a:t>Zapojené </a:t>
            </a:r>
            <a:r>
              <a:rPr lang="cs-CZ" sz="5400" b="1" dirty="0">
                <a:latin typeface="Century Gothic" panose="020B0502020202020204" pitchFamily="34" charset="0"/>
                <a:ea typeface="Cambria" panose="02040503050406030204" pitchFamily="18" charset="0"/>
              </a:rPr>
              <a:t>orgány státní správy </a:t>
            </a:r>
            <a:r>
              <a:rPr lang="cs-CZ" sz="5400" dirty="0">
                <a:latin typeface="Century Gothic" panose="020B0502020202020204" pitchFamily="34" charset="0"/>
                <a:ea typeface="Cambria" panose="02040503050406030204" pitchFamily="18" charset="0"/>
              </a:rPr>
              <a:t>(17 resortů)</a:t>
            </a:r>
          </a:p>
        </p:txBody>
      </p:sp>
      <p:sp>
        <p:nvSpPr>
          <p:cNvPr id="4" name="Obdélník 3"/>
          <p:cNvSpPr/>
          <p:nvPr/>
        </p:nvSpPr>
        <p:spPr>
          <a:xfrm>
            <a:off x="8991357" y="4608167"/>
            <a:ext cx="6454052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Ministerstvo dopravy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Ministerstvo práce a sociálních věcí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Ministerstvo pro místní rozvoj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Ministerstvo průmyslu a obchodu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Ministerstvo spravedlnosti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Ministerstvo školství a tělovýchovy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Ministerstvo vnitra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Ministerstvo zahraničních věcí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Ministerstvo životního prostředí</a:t>
            </a:r>
          </a:p>
        </p:txBody>
      </p:sp>
      <p:pic>
        <p:nvPicPr>
          <p:cNvPr id="9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357" y="166554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Zástupný symbol pro obrázek 13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2" r="25562"/>
          <a:stretch>
            <a:fillRect/>
          </a:stretch>
        </p:blipFill>
        <p:spPr>
          <a:xfrm>
            <a:off x="0" y="0"/>
            <a:ext cx="8458200" cy="13715999"/>
          </a:xfrm>
        </p:spPr>
      </p:pic>
      <p:sp>
        <p:nvSpPr>
          <p:cNvPr id="6" name="Obdélník 5"/>
          <p:cNvSpPr/>
          <p:nvPr/>
        </p:nvSpPr>
        <p:spPr>
          <a:xfrm>
            <a:off x="15116311" y="553456"/>
            <a:ext cx="540404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PROGRAM BETA2</a:t>
            </a:r>
          </a:p>
        </p:txBody>
      </p:sp>
      <p:sp>
        <p:nvSpPr>
          <p:cNvPr id="7" name="Obdélník 6"/>
          <p:cNvSpPr/>
          <p:nvPr/>
        </p:nvSpPr>
        <p:spPr>
          <a:xfrm>
            <a:off x="15683948" y="4608167"/>
            <a:ext cx="6572579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Český báňský úřad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Český statistický úřad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Český úřad zeměměřický a katastrální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Energetický regulační úřad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Správa státních hmotných rezerv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Státní úřad pro jadernou bezpečnost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Úřad průmyslového vlastnictví </a:t>
            </a:r>
          </a:p>
          <a:p>
            <a:r>
              <a:rPr lang="cs-CZ" sz="34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Úřad vlády České Republiky </a:t>
            </a:r>
          </a:p>
        </p:txBody>
      </p:sp>
    </p:spTree>
    <p:extLst>
      <p:ext uri="{BB962C8B-B14F-4D97-AF65-F5344CB8AC3E}">
        <p14:creationId xmlns:p14="http://schemas.microsoft.com/office/powerpoint/2010/main" val="3190595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7571417" y="402602"/>
            <a:ext cx="398057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LEGISLATIVA</a:t>
            </a:r>
            <a:endParaRPr lang="cs-CZ" sz="5000" b="1" dirty="0">
              <a:solidFill>
                <a:srgbClr val="F03741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7664814" y="2938183"/>
            <a:ext cx="1466619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Zákon č. 130/2002 o podpoře výzkumu, experimentálního </a:t>
            </a:r>
          </a:p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vývoje a inovací z veřejných prostředků §2 bod e)</a:t>
            </a:r>
          </a:p>
        </p:txBody>
      </p:sp>
      <p:sp>
        <p:nvSpPr>
          <p:cNvPr id="7" name="Obdélník 6"/>
          <p:cNvSpPr/>
          <p:nvPr/>
        </p:nvSpPr>
        <p:spPr>
          <a:xfrm>
            <a:off x="9829801" y="4521875"/>
            <a:ext cx="13780810" cy="3195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pro potřeby poskytovatele nebo správního úřadu</a:t>
            </a:r>
          </a:p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zakázka na služby v AV / EV / I</a:t>
            </a:r>
          </a:p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je zadána příjemci v rámci programu AV / EV / I</a:t>
            </a:r>
          </a:p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postupem podle ZZVZ</a:t>
            </a:r>
          </a:p>
          <a:p>
            <a:pPr marL="743040" lvl="1" indent="-285480" fontAlgn="base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realizována na základě smlouvy o poskytnutí podpory </a:t>
            </a:r>
          </a:p>
        </p:txBody>
      </p:sp>
      <p:sp>
        <p:nvSpPr>
          <p:cNvPr id="10" name="Obdélník 9"/>
          <p:cNvSpPr/>
          <p:nvPr/>
        </p:nvSpPr>
        <p:spPr>
          <a:xfrm>
            <a:off x="7664814" y="8400067"/>
            <a:ext cx="126319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Zákon č. 134/2016 o zadávání veřejných zakázek </a:t>
            </a:r>
          </a:p>
        </p:txBody>
      </p:sp>
      <p:pic>
        <p:nvPicPr>
          <p:cNvPr id="18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492" y="71685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Zástupný symbol pro obrázek 10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2" r="25562"/>
          <a:stretch>
            <a:fillRect/>
          </a:stretch>
        </p:blipFill>
        <p:spPr>
          <a:xfrm>
            <a:off x="0" y="-5094"/>
            <a:ext cx="11015488" cy="13721094"/>
          </a:xfrm>
          <a:prstGeom prst="rtTriangle">
            <a:avLst/>
          </a:prstGeom>
        </p:spPr>
      </p:pic>
    </p:spTree>
    <p:extLst>
      <p:ext uri="{BB962C8B-B14F-4D97-AF65-F5344CB8AC3E}">
        <p14:creationId xmlns:p14="http://schemas.microsoft.com/office/powerpoint/2010/main" val="1358964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9565975" y="342967"/>
            <a:ext cx="1481167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PROCES REALIZACE RESORTNÍCH POTŘEB</a:t>
            </a:r>
            <a:endParaRPr lang="cs-CZ" sz="5000" b="1" dirty="0">
              <a:solidFill>
                <a:srgbClr val="F03741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  <p:pic>
        <p:nvPicPr>
          <p:cNvPr id="18" name="Picture 4" descr="SouvisejÃ­cÃ­ obrÃ¡ze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8" y="12050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Zástupný symbol pro obsah 3">
            <a:extLst>
              <a:ext uri="{FF2B5EF4-FFF2-40B4-BE49-F238E27FC236}">
                <a16:creationId xmlns:a16="http://schemas.microsoft.com/office/drawing/2014/main" id="{ACBCDE78-2673-44AC-8D5E-E5A1C52C07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23" y="2639291"/>
            <a:ext cx="22646644" cy="1068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660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740063" y="414544"/>
            <a:ext cx="1389184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5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DRUHY ŘÍZENÍ I. </a:t>
            </a:r>
            <a:endParaRPr lang="cs-CZ" sz="5000" b="1" dirty="0">
              <a:solidFill>
                <a:srgbClr val="F03741"/>
              </a:solidFill>
              <a:latin typeface="Century Gothic" panose="020B0502020202020204" pitchFamily="34" charset="0"/>
              <a:ea typeface="Cambria" panose="02040503050406030204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109274" y="2857047"/>
            <a:ext cx="4229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Otevřené řízení  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2161361" y="4038684"/>
            <a:ext cx="13512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		</a:t>
            </a:r>
          </a:p>
        </p:txBody>
      </p:sp>
      <p:sp>
        <p:nvSpPr>
          <p:cNvPr id="28" name="Obdélník 27"/>
          <p:cNvSpPr/>
          <p:nvPr/>
        </p:nvSpPr>
        <p:spPr>
          <a:xfrm>
            <a:off x="2109273" y="4094702"/>
            <a:ext cx="12890403" cy="1295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způsob řešení je dán předem 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parametry zakázky se v procesu nemění </a:t>
            </a:r>
          </a:p>
        </p:txBody>
      </p:sp>
      <p:pic>
        <p:nvPicPr>
          <p:cNvPr id="31" name="Picture 2" descr="https://media-private.canva.com/MADQERYNnYE/1/screen.jpg?response-expires=Wed%2C%2030%20Jan%202019%2012%3A57%3A13%20GMT&amp;X-Amz-Algorithm=AWS4-HMAC-SHA256&amp;X-Amz-Date=20190130T105504Z&amp;X-Amz-SignedHeaders=host&amp;X-Amz-Expires=7328&amp;X-Amz-Credential=AKIAJJATJK7JCUD446NA%2F20190130%2Fus-east-1%2Fs3%2Faws4_request&amp;X-Amz-Signature=fc138bf2d960605737d318246c21ec8284a09f432a96c0ac8b1098a3cc103a4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" t="17883"/>
          <a:stretch/>
        </p:blipFill>
        <p:spPr bwMode="auto">
          <a:xfrm rot="16200000">
            <a:off x="10556593" y="-31858"/>
            <a:ext cx="13780064" cy="13862050"/>
          </a:xfrm>
          <a:prstGeom prst="rtTriangl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SouvisejÃ­cÃ­ obrÃ¡ze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7" y="23789"/>
            <a:ext cx="2155092" cy="215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2261674" y="6744003"/>
            <a:ext cx="62295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>
                <a:solidFill>
                  <a:srgbClr val="F03741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Soutěžní dialog / dialog </a:t>
            </a:r>
          </a:p>
        </p:txBody>
      </p:sp>
      <p:sp>
        <p:nvSpPr>
          <p:cNvPr id="10" name="Obdélník 9"/>
          <p:cNvSpPr/>
          <p:nvPr/>
        </p:nvSpPr>
        <p:spPr>
          <a:xfrm>
            <a:off x="2139648" y="7911103"/>
            <a:ext cx="12890403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řešení hledáme v průběhu veřejné zakázky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2-3 jednací kola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parametry zakázky se v procesu změní </a:t>
            </a:r>
          </a:p>
          <a:p>
            <a:pPr marL="743040" lvl="1" indent="-285480" fontAlgn="base"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cs-CZ" sz="3700" dirty="0">
                <a:solidFill>
                  <a:schemeClr val="tx2"/>
                </a:solidFill>
                <a:latin typeface="Century Gothic" panose="020B0502020202020204" pitchFamily="34" charset="0"/>
                <a:ea typeface="Cambria" panose="02040503050406030204" pitchFamily="18" charset="0"/>
              </a:rPr>
              <a:t> nejčastěji využívaný druh řízení </a:t>
            </a:r>
          </a:p>
        </p:txBody>
      </p:sp>
    </p:spTree>
    <p:extLst>
      <p:ext uri="{BB962C8B-B14F-4D97-AF65-F5344CB8AC3E}">
        <p14:creationId xmlns:p14="http://schemas.microsoft.com/office/powerpoint/2010/main" val="157123875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Neue Ligh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B0B1B3"/>
      </a:accent2>
      <a:accent3>
        <a:srgbClr val="000000"/>
      </a:accent3>
      <a:accent4>
        <a:srgbClr val="91969B"/>
      </a:accent4>
      <a:accent5>
        <a:srgbClr val="4B5050"/>
      </a:accent5>
      <a:accent6>
        <a:srgbClr val="91969B"/>
      </a:accent6>
      <a:hlink>
        <a:srgbClr val="4B5050"/>
      </a:hlink>
      <a:folHlink>
        <a:srgbClr val="19BB9B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TM03457496[[fn=Paralaxa]]</Template>
  <TotalTime>53064</TotalTime>
  <Words>714</Words>
  <Application>Microsoft Office PowerPoint</Application>
  <PresentationFormat>Vlastní</PresentationFormat>
  <Paragraphs>186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Cambria</vt:lpstr>
      <vt:lpstr>Century Gothic</vt:lpstr>
      <vt:lpstr>Lato Light</vt:lpstr>
      <vt:lpstr>Montserrat</vt:lpstr>
      <vt:lpstr>Montserrat Hairline</vt:lpstr>
      <vt:lpstr>Montserrat Light</vt:lpstr>
      <vt:lpstr>Default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Slidepro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PowerPoint Template</dc:title>
  <dc:creator>Slidepro</dc:creator>
  <cp:lastModifiedBy>uzivatel</cp:lastModifiedBy>
  <cp:revision>6844</cp:revision>
  <cp:lastPrinted>2018-08-27T21:21:04Z</cp:lastPrinted>
  <dcterms:created xsi:type="dcterms:W3CDTF">2014-11-12T21:47:38Z</dcterms:created>
  <dcterms:modified xsi:type="dcterms:W3CDTF">2019-04-09T07:03:52Z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7069885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S8.2.2</vt:lpwstr>
  </property>
</Properties>
</file>