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63" r:id="rId2"/>
    <p:sldId id="266" r:id="rId3"/>
    <p:sldId id="594" r:id="rId4"/>
    <p:sldId id="459" r:id="rId5"/>
    <p:sldId id="424" r:id="rId6"/>
    <p:sldId id="597" r:id="rId7"/>
    <p:sldId id="432" r:id="rId8"/>
    <p:sldId id="577" r:id="rId9"/>
    <p:sldId id="606" r:id="rId10"/>
    <p:sldId id="599" r:id="rId11"/>
    <p:sldId id="600" r:id="rId12"/>
    <p:sldId id="601" r:id="rId13"/>
    <p:sldId id="596" r:id="rId14"/>
    <p:sldId id="407" r:id="rId15"/>
    <p:sldId id="593" r:id="rId16"/>
    <p:sldId id="576" r:id="rId17"/>
    <p:sldId id="598" r:id="rId18"/>
    <p:sldId id="604" r:id="rId19"/>
    <p:sldId id="605" r:id="rId20"/>
    <p:sldId id="444" r:id="rId21"/>
  </p:sldIdLst>
  <p:sldSz cx="9144000" cy="5143500" type="screen16x9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éta Šulcová" initials="" lastIdx="1" clrIdx="0"/>
  <p:cmAuthor id="1" name="jana dvorackova" initials="j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3741"/>
    <a:srgbClr val="BFBFBF"/>
    <a:srgbClr val="FFFF99"/>
    <a:srgbClr val="FFD85D"/>
    <a:srgbClr val="FFE593"/>
    <a:srgbClr val="FABE00"/>
    <a:srgbClr val="FEFA4C"/>
    <a:srgbClr val="FBFB97"/>
    <a:srgbClr val="FFCB25"/>
    <a:srgbClr val="CBA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Styl Středně sytá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yl Středně sytá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A488322-F2BA-4B5B-9748-0D474271808F}" styleName="Střední styl 3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Světlý styl 3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řední styl 4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9" autoAdjust="0"/>
    <p:restoredTop sz="95331" autoAdjust="0"/>
  </p:normalViewPr>
  <p:slideViewPr>
    <p:cSldViewPr>
      <p:cViewPr varScale="1">
        <p:scale>
          <a:sx n="145" d="100"/>
          <a:sy n="145" d="100"/>
        </p:scale>
        <p:origin x="492" y="11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4950"/>
    </p:cViewPr>
  </p:sorterViewPr>
  <p:notesViewPr>
    <p:cSldViewPr>
      <p:cViewPr varScale="1">
        <p:scale>
          <a:sx n="79" d="100"/>
          <a:sy n="79" d="100"/>
        </p:scale>
        <p:origin x="-3936" y="-84"/>
      </p:cViewPr>
      <p:guideLst>
        <p:guide orient="horz" pos="3126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CE86A-B754-40D2-AD54-347824F896AE}" type="datetimeFigureOut">
              <a:rPr lang="cs-CZ" smtClean="0"/>
              <a:t>09.04.2019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1E3A5-D349-455B-8A18-D9DF8186DF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267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12FE3-DC78-4ED0-8E60-15BDEC73F7D1}" type="datetimeFigureOut">
              <a:rPr lang="cs-CZ" smtClean="0"/>
              <a:t>09.04.2019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F018-F138-4E8B-87F4-8274E124F7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582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99047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11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478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compostition</a:t>
            </a:r>
            <a:r>
              <a:rPr lang="en-GB" dirty="0"/>
              <a:t> of the team is made up of </a:t>
            </a:r>
            <a:r>
              <a:rPr lang="mr-IN" dirty="0"/>
              <a:t>…</a:t>
            </a:r>
            <a:r>
              <a:rPr lang="cs-CZ" dirty="0"/>
              <a:t>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0226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9" name="Shape 47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 txBox="1">
            <a:spLocks noGrp="1"/>
          </p:cNvSpPr>
          <p:nvPr>
            <p:ph type="sldNum" idx="12"/>
          </p:nvPr>
        </p:nvSpPr>
        <p:spPr>
          <a:xfrm>
            <a:off x="3850442" y="9428582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cs-CZ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7827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407636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8" name="Shape 728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Shape 729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cs-CZ">
                <a:solidFill>
                  <a:prstClr val="black"/>
                </a:solidFill>
                <a:ea typeface="Calibri"/>
                <a:cs typeface="Calibri"/>
                <a:sym typeface="Calibri"/>
              </a:rPr>
              <a:pPr>
                <a:buSzPct val="25000"/>
              </a:pPr>
              <a:t>16</a:t>
            </a:fld>
            <a:endParaRPr lang="cs-CZ">
              <a:solidFill>
                <a:prstClr val="black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0870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9" name="Shape 47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 txBox="1">
            <a:spLocks noGrp="1"/>
          </p:cNvSpPr>
          <p:nvPr>
            <p:ph type="sldNum" idx="12"/>
          </p:nvPr>
        </p:nvSpPr>
        <p:spPr>
          <a:xfrm>
            <a:off x="3850442" y="9428582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cs-CZ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6885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8" name="Shape 728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Shape 729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cs-CZ">
                <a:solidFill>
                  <a:prstClr val="black"/>
                </a:solidFill>
                <a:ea typeface="Calibri"/>
                <a:cs typeface="Calibri"/>
                <a:sym typeface="Calibri"/>
              </a:rPr>
              <a:pPr>
                <a:buSzPct val="25000"/>
              </a:pPr>
              <a:t>18</a:t>
            </a:fld>
            <a:endParaRPr lang="cs-CZ">
              <a:solidFill>
                <a:prstClr val="black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54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8" name="Shape 728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Shape 729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cs-CZ">
                <a:solidFill>
                  <a:prstClr val="black"/>
                </a:solidFill>
                <a:ea typeface="Calibri"/>
                <a:cs typeface="Calibri"/>
                <a:sym typeface="Calibri"/>
              </a:rPr>
              <a:pPr>
                <a:buSzPct val="25000"/>
              </a:pPr>
              <a:t>19</a:t>
            </a:fld>
            <a:endParaRPr lang="cs-CZ">
              <a:solidFill>
                <a:prstClr val="black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760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9" name="Shape 47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 txBox="1">
            <a:spLocks noGrp="1"/>
          </p:cNvSpPr>
          <p:nvPr>
            <p:ph type="sldNum" idx="12"/>
          </p:nvPr>
        </p:nvSpPr>
        <p:spPr>
          <a:xfrm>
            <a:off x="3850442" y="9428582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cs-CZ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2857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9" name="Shape 47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 txBox="1">
            <a:spLocks noGrp="1"/>
          </p:cNvSpPr>
          <p:nvPr>
            <p:ph type="sldNum" idx="12"/>
          </p:nvPr>
        </p:nvSpPr>
        <p:spPr>
          <a:xfrm>
            <a:off x="3850442" y="9428582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cs-CZ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4185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8554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9091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compostition</a:t>
            </a:r>
            <a:r>
              <a:rPr lang="en-GB" dirty="0"/>
              <a:t> of the team is made up of </a:t>
            </a:r>
            <a:r>
              <a:rPr lang="mr-IN" dirty="0"/>
              <a:t>…</a:t>
            </a:r>
            <a:r>
              <a:rPr lang="cs-CZ" dirty="0"/>
              <a:t>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9952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compostition</a:t>
            </a:r>
            <a:r>
              <a:rPr lang="en-GB" dirty="0"/>
              <a:t> of the team is made up of </a:t>
            </a:r>
            <a:r>
              <a:rPr lang="mr-IN" dirty="0"/>
              <a:t>…</a:t>
            </a:r>
            <a:r>
              <a:rPr lang="cs-CZ" dirty="0"/>
              <a:t>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1345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9" name="Shape 479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 txBox="1">
            <a:spLocks noGrp="1"/>
          </p:cNvSpPr>
          <p:nvPr>
            <p:ph type="sldNum" idx="12"/>
          </p:nvPr>
        </p:nvSpPr>
        <p:spPr>
          <a:xfrm>
            <a:off x="3850442" y="9428582"/>
            <a:ext cx="2945658" cy="496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cs-CZ"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0863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4F018-F138-4E8B-87F4-8274E124F788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3997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1383618"/>
            <a:ext cx="7772400" cy="1102519"/>
          </a:xfrm>
        </p:spPr>
        <p:txBody>
          <a:bodyPr>
            <a:normAutofit/>
          </a:bodyPr>
          <a:lstStyle>
            <a:lvl1pPr algn="ctr">
              <a:defRPr sz="3200" b="1" i="0" baseline="0">
                <a:solidFill>
                  <a:srgbClr val="F03741"/>
                </a:solidFill>
                <a:latin typeface="Cambria" panose="02040503050406030204" pitchFamily="18" charset="0"/>
              </a:defRPr>
            </a:lvl1pPr>
          </a:lstStyle>
          <a:p>
            <a:r>
              <a:rPr lang="cs-CZ" dirty="0"/>
              <a:t>Klepnutím vložte nadpis prezentace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14650"/>
            <a:ext cx="6400800" cy="359178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Klepnutím vložte jméno přednášejícího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0" hasCustomPrompt="1"/>
          </p:nvPr>
        </p:nvSpPr>
        <p:spPr>
          <a:xfrm>
            <a:off x="1358900" y="3274219"/>
            <a:ext cx="6400800" cy="288131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cs-CZ" dirty="0"/>
              <a:t>Klepnutím vložte pozici přednášejícího</a:t>
            </a: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3921900"/>
            <a:ext cx="7776864" cy="324036"/>
          </a:xfrm>
        </p:spPr>
        <p:txBody>
          <a:bodyPr>
            <a:noAutofit/>
          </a:bodyPr>
          <a:lstStyle>
            <a:lvl1pPr marL="0" indent="0" algn="ctr">
              <a:buNone/>
              <a:defRPr sz="18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cs-CZ" dirty="0"/>
              <a:t>Klepnutím vložte místo/akci 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2" hasCustomPrompt="1"/>
          </p:nvPr>
        </p:nvSpPr>
        <p:spPr>
          <a:xfrm>
            <a:off x="683568" y="4245936"/>
            <a:ext cx="7776864" cy="29280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6"/>
                </a:solidFill>
              </a:defRPr>
            </a:lvl1pPr>
          </a:lstStyle>
          <a:p>
            <a:pPr lvl="0"/>
            <a:r>
              <a:rPr lang="cs-CZ" dirty="0"/>
              <a:t>Klepnutím vložte datum</a:t>
            </a:r>
          </a:p>
        </p:txBody>
      </p:sp>
    </p:spTree>
    <p:extLst>
      <p:ext uri="{BB962C8B-B14F-4D97-AF65-F5344CB8AC3E}">
        <p14:creationId xmlns:p14="http://schemas.microsoft.com/office/powerpoint/2010/main" val="123377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 baseline="0">
                <a:solidFill>
                  <a:srgbClr val="F0374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200151"/>
            <a:ext cx="7931224" cy="33944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1450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99592" y="1200151"/>
            <a:ext cx="3596208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90592" y="1200151"/>
            <a:ext cx="3596208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66990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17310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87900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5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331640" y="249492"/>
            <a:ext cx="7344816" cy="486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55576" y="1200151"/>
            <a:ext cx="7931224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AB9063E-6802-4696-9C74-7CFB5774F15F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002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9" r:id="rId6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2800" b="1" i="0" kern="1200" baseline="0">
          <a:solidFill>
            <a:srgbClr val="F0374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iff"/><Relationship Id="rId5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microsoft.com/office/2007/relationships/hdphoto" Target="../media/hdphoto2.wdp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tif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714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AAB9063E-6802-4696-9C74-7CFB5774F15F}" type="slidenum">
              <a:rPr lang="cs-CZ" smtClean="0"/>
              <a:t>1</a:t>
            </a:fld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27"/>
            <a:ext cx="9152000" cy="514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66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6" descr="Výsledek obrázku pro urbanism ico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50634" y="4559573"/>
            <a:ext cx="657087" cy="36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VÃ½sledek obrÃ¡zku pro university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421" y="4543409"/>
            <a:ext cx="562719" cy="41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Google Shape;146;p16" descr="Výsledek obrázku pro dollar business 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8060" y="4574564"/>
            <a:ext cx="447985" cy="35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t="17924"/>
          <a:stretch/>
        </p:blipFill>
        <p:spPr>
          <a:xfrm>
            <a:off x="3202337" y="1766804"/>
            <a:ext cx="2673808" cy="2194565"/>
          </a:xfrm>
          <a:prstGeom prst="rect">
            <a:avLst/>
          </a:prstGeom>
        </p:spPr>
      </p:pic>
      <p:sp>
        <p:nvSpPr>
          <p:cNvPr id="73" name="TextovéPole 5"/>
          <p:cNvSpPr txBox="1"/>
          <p:nvPr/>
        </p:nvSpPr>
        <p:spPr>
          <a:xfrm>
            <a:off x="1" y="1560393"/>
            <a:ext cx="23255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accent6"/>
                </a:solidFill>
              </a:rPr>
              <a:t>Poskytovatelé výzkumných řešení</a:t>
            </a:r>
          </a:p>
          <a:p>
            <a:pPr algn="r"/>
            <a:endParaRPr lang="en-GB" sz="1400" b="1" dirty="0"/>
          </a:p>
        </p:txBody>
      </p:sp>
      <p:sp>
        <p:nvSpPr>
          <p:cNvPr id="74" name="TextovéPole 177"/>
          <p:cNvSpPr txBox="1"/>
          <p:nvPr/>
        </p:nvSpPr>
        <p:spPr>
          <a:xfrm>
            <a:off x="6737045" y="1550968"/>
            <a:ext cx="2265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6"/>
                </a:solidFill>
              </a:rPr>
              <a:t>Odběratelé výzkumných řešení</a:t>
            </a:r>
            <a:endParaRPr lang="cs-CZ" b="1" dirty="0">
              <a:solidFill>
                <a:schemeClr val="accent6"/>
              </a:solidFill>
              <a:ea typeface="Cambria"/>
              <a:cs typeface="Cambria"/>
              <a:sym typeface="Cambria"/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5" name="TextovéPole 5"/>
          <p:cNvSpPr txBox="1"/>
          <p:nvPr/>
        </p:nvSpPr>
        <p:spPr>
          <a:xfrm>
            <a:off x="2815123" y="3466583"/>
            <a:ext cx="338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chemeClr val="accent6"/>
                </a:solidFill>
              </a:rPr>
              <a:t>720 mil. CZK / 9 let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80" name="TextovéPole 130"/>
          <p:cNvSpPr txBox="1"/>
          <p:nvPr/>
        </p:nvSpPr>
        <p:spPr>
          <a:xfrm>
            <a:off x="0" y="1221600"/>
            <a:ext cx="9144000" cy="33855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</a:rPr>
              <a:t>Nastupující generace výzkumnic a výzkumníků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7115" y="2230184"/>
            <a:ext cx="21962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cs-CZ" sz="800" b="1" dirty="0"/>
          </a:p>
          <a:p>
            <a:pPr algn="r"/>
            <a:r>
              <a:rPr lang="cs-CZ" sz="1600" b="1" dirty="0"/>
              <a:t>Studenti SŠ a VŠ</a:t>
            </a:r>
          </a:p>
          <a:p>
            <a:pPr algn="r"/>
            <a:r>
              <a:rPr lang="cs-CZ" sz="1600" b="1" dirty="0"/>
              <a:t>Doktorandi</a:t>
            </a:r>
          </a:p>
          <a:p>
            <a:pPr algn="r"/>
            <a:r>
              <a:rPr lang="cs-CZ" sz="1600" b="1" dirty="0" err="1"/>
              <a:t>Postdoci</a:t>
            </a:r>
            <a:r>
              <a:rPr lang="cs-CZ" sz="1600" b="1" dirty="0"/>
              <a:t>/</a:t>
            </a:r>
          </a:p>
          <a:p>
            <a:pPr algn="r"/>
            <a:r>
              <a:rPr lang="cs-CZ" sz="1600" b="1" dirty="0"/>
              <a:t>Mladí zaměstnanci </a:t>
            </a:r>
          </a:p>
          <a:p>
            <a:pPr algn="r"/>
            <a:r>
              <a:rPr lang="cs-CZ" sz="1600" b="1" dirty="0"/>
              <a:t>ve výzkumu</a:t>
            </a:r>
          </a:p>
          <a:p>
            <a:pPr algn="r"/>
            <a:r>
              <a:rPr lang="cs-CZ" sz="1600" b="1" dirty="0"/>
              <a:t>+</a:t>
            </a:r>
          </a:p>
          <a:p>
            <a:pPr algn="r"/>
            <a:r>
              <a:rPr lang="cs-CZ" sz="1600" dirty="0"/>
              <a:t>mentoři </a:t>
            </a:r>
            <a:endParaRPr lang="cs-CZ" sz="500" dirty="0"/>
          </a:p>
        </p:txBody>
      </p:sp>
      <p:sp>
        <p:nvSpPr>
          <p:cNvPr id="4" name="Obdélník 3"/>
          <p:cNvSpPr/>
          <p:nvPr/>
        </p:nvSpPr>
        <p:spPr>
          <a:xfrm>
            <a:off x="6765149" y="2247130"/>
            <a:ext cx="214332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b="1" dirty="0">
                <a:ea typeface="Cambria"/>
                <a:cs typeface="Cambria"/>
                <a:sym typeface="Cambria"/>
              </a:rPr>
              <a:t>Podniky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b="1" dirty="0">
                <a:ea typeface="Cambria"/>
                <a:cs typeface="Cambria"/>
                <a:sym typeface="Cambria"/>
              </a:rPr>
              <a:t>Výzkumné organizace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b="1" dirty="0">
                <a:ea typeface="Cambria"/>
                <a:cs typeface="Cambria"/>
                <a:sym typeface="Cambria"/>
              </a:rPr>
              <a:t>Zahraniční instituce s rozvinutým systémem transferu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b="1" dirty="0">
                <a:ea typeface="Cambria"/>
                <a:cs typeface="Cambria"/>
                <a:sym typeface="Cambria"/>
              </a:rPr>
              <a:t>Aplikační partneři (např. kraje, města, MAS)</a:t>
            </a:r>
            <a:endParaRPr lang="cs-CZ" sz="1350" dirty="0">
              <a:ea typeface="Cambria"/>
              <a:cs typeface="Cambria"/>
              <a:sym typeface="Cambria"/>
            </a:endParaRPr>
          </a:p>
          <a:p>
            <a:pPr lvl="0"/>
            <a:endParaRPr lang="cs-CZ" sz="1350" dirty="0">
              <a:ea typeface="Cambria"/>
              <a:cs typeface="Cambria"/>
              <a:sym typeface="Cambria"/>
            </a:endParaRPr>
          </a:p>
        </p:txBody>
      </p:sp>
      <p:sp>
        <p:nvSpPr>
          <p:cNvPr id="49" name="Obdélník 15"/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5" name="Nadpis 1"/>
          <p:cNvSpPr txBox="1">
            <a:spLocks/>
          </p:cNvSpPr>
          <p:nvPr/>
        </p:nvSpPr>
        <p:spPr>
          <a:xfrm>
            <a:off x="102812" y="195486"/>
            <a:ext cx="8805664" cy="85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rgbClr val="F0374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algn="r"/>
            <a:r>
              <a:rPr lang="cs-CZ" sz="2400" dirty="0"/>
              <a:t>Program ZÉTA</a:t>
            </a:r>
            <a:br>
              <a:rPr lang="cs-CZ" sz="2400" dirty="0"/>
            </a:br>
            <a:r>
              <a:rPr lang="cs-CZ" sz="1800" dirty="0"/>
              <a:t>pro koho je program určen?</a:t>
            </a:r>
            <a:endParaRPr lang="cs-CZ" sz="2000" dirty="0">
              <a:solidFill>
                <a:srgbClr val="FF0000"/>
              </a:solidFill>
            </a:endParaRPr>
          </a:p>
        </p:txBody>
      </p:sp>
      <p:pic>
        <p:nvPicPr>
          <p:cNvPr id="29" name="Picture 2" descr="VÃ½sledek obrÃ¡zku pro university icon">
            <a:extLst>
              <a:ext uri="{FF2B5EF4-FFF2-40B4-BE49-F238E27FC236}">
                <a16:creationId xmlns:a16="http://schemas.microsoft.com/office/drawing/2014/main" id="{72990958-7C80-4518-9F5A-BAB0F6387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4547849"/>
            <a:ext cx="562719" cy="41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Výsledek obrázku pro university icon png">
            <a:extLst>
              <a:ext uri="{FF2B5EF4-FFF2-40B4-BE49-F238E27FC236}">
                <a16:creationId xmlns:a16="http://schemas.microsoft.com/office/drawing/2014/main" id="{5147F5DA-B99C-4DD9-8E64-A9C76D08C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64" y="4541307"/>
            <a:ext cx="513239" cy="48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Google Shape;146;p16" descr="Výsledek obrázku pro dollar business png">
            <a:extLst>
              <a:ext uri="{FF2B5EF4-FFF2-40B4-BE49-F238E27FC236}">
                <a16:creationId xmlns:a16="http://schemas.microsoft.com/office/drawing/2014/main" id="{993A9C1D-6131-43A8-821D-76E9AB73CE5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01263" y="4588755"/>
            <a:ext cx="447985" cy="35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4" descr="Výsledek obrázku pro university icon png">
            <a:extLst>
              <a:ext uri="{FF2B5EF4-FFF2-40B4-BE49-F238E27FC236}">
                <a16:creationId xmlns:a16="http://schemas.microsoft.com/office/drawing/2014/main" id="{C4F54BE6-8A90-41AC-AF10-4785FEF7C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140" y="4541307"/>
            <a:ext cx="513239" cy="48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95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/>
          <p:cNvSpPr/>
          <p:nvPr/>
        </p:nvSpPr>
        <p:spPr>
          <a:xfrm>
            <a:off x="0" y="1242274"/>
            <a:ext cx="4256965" cy="338554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   zaměření programu ZÉTA</a:t>
            </a:r>
          </a:p>
        </p:txBody>
      </p:sp>
      <p:sp>
        <p:nvSpPr>
          <p:cNvPr id="56" name="Obdélník 15"/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3" name="Nadpis 1"/>
          <p:cNvSpPr txBox="1">
            <a:spLocks/>
          </p:cNvSpPr>
          <p:nvPr/>
        </p:nvSpPr>
        <p:spPr>
          <a:xfrm>
            <a:off x="102812" y="195486"/>
            <a:ext cx="8805664" cy="85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rgbClr val="F0374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algn="r"/>
            <a:r>
              <a:rPr lang="cs-CZ" sz="2400" dirty="0"/>
              <a:t>Program ZÉTA</a:t>
            </a:r>
            <a:br>
              <a:rPr lang="cs-CZ" sz="2400" dirty="0"/>
            </a:br>
            <a:r>
              <a:rPr lang="cs-CZ" sz="1800" dirty="0"/>
              <a:t>aplikovaný výzkum mladé generace s ÚSC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9" name="Rectangle 168">
            <a:extLst>
              <a:ext uri="{FF2B5EF4-FFF2-40B4-BE49-F238E27FC236}">
                <a16:creationId xmlns:a16="http://schemas.microsoft.com/office/drawing/2014/main" id="{29E31629-B73E-495B-AA7E-49F656231C3F}"/>
              </a:ext>
            </a:extLst>
          </p:cNvPr>
          <p:cNvSpPr/>
          <p:nvPr/>
        </p:nvSpPr>
        <p:spPr>
          <a:xfrm>
            <a:off x="4913638" y="1242274"/>
            <a:ext cx="4230362" cy="338554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   co ZÉTA nabízí krajům a městům?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0769885-49DA-4939-B541-14990FA6843D}"/>
              </a:ext>
            </a:extLst>
          </p:cNvPr>
          <p:cNvSpPr txBox="1"/>
          <p:nvPr/>
        </p:nvSpPr>
        <p:spPr>
          <a:xfrm>
            <a:off x="314927" y="1761660"/>
            <a:ext cx="369041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cs-CZ" sz="1400" b="1" dirty="0">
                <a:solidFill>
                  <a:schemeClr val="dk1"/>
                </a:solidFill>
                <a:sym typeface="Cambria"/>
              </a:rPr>
              <a:t>APLIKAČNÍ KULTURA </a:t>
            </a:r>
            <a:endParaRPr lang="cs-CZ" sz="2000" b="1" dirty="0"/>
          </a:p>
          <a:p>
            <a:pPr marL="6286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zapojování do projektů </a:t>
            </a:r>
            <a:r>
              <a:rPr lang="cs-CZ" sz="1100" dirty="0" err="1">
                <a:solidFill>
                  <a:schemeClr val="dk1"/>
                </a:solidFill>
                <a:ea typeface="Cambria"/>
                <a:cs typeface="Cambria"/>
                <a:sym typeface="Cambria"/>
              </a:rPr>
              <a:t>VaVaI</a:t>
            </a:r>
            <a:r>
              <a:rPr lang="cs-CZ" sz="11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 orientovaných na praktické využití</a:t>
            </a:r>
            <a:endParaRPr lang="cs-CZ" sz="1600" dirty="0"/>
          </a:p>
          <a:p>
            <a:pPr marL="6286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zvýšení zájmu o projekty </a:t>
            </a:r>
            <a:r>
              <a:rPr lang="cs-CZ" sz="1100" dirty="0" err="1">
                <a:solidFill>
                  <a:schemeClr val="dk1"/>
                </a:solidFill>
                <a:ea typeface="Cambria"/>
                <a:cs typeface="Cambria"/>
                <a:sym typeface="Cambria"/>
              </a:rPr>
              <a:t>VaVaI</a:t>
            </a:r>
            <a:r>
              <a:rPr lang="cs-CZ" sz="11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 s praktickým dopadem</a:t>
            </a:r>
            <a:endParaRPr lang="cs-CZ" sz="1600" dirty="0"/>
          </a:p>
          <a:p>
            <a:pPr marL="628650" lvl="1" indent="-171450">
              <a:spcBef>
                <a:spcPts val="240"/>
              </a:spcBef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chemeClr val="dk1"/>
                </a:solidFill>
                <a:ea typeface="Cambria"/>
                <a:cs typeface="Cambria"/>
                <a:sym typeface="Cambria"/>
              </a:rPr>
              <a:t>podpora projektů v akademické sféře s propojením na sféru hospodářskou</a:t>
            </a:r>
          </a:p>
          <a:p>
            <a:pPr lvl="1">
              <a:spcBef>
                <a:spcPts val="240"/>
              </a:spcBef>
              <a:buClr>
                <a:schemeClr val="dk1"/>
              </a:buClr>
              <a:buSzPts val="1200"/>
            </a:pPr>
            <a:endParaRPr lang="cs-CZ" sz="1100" dirty="0">
              <a:solidFill>
                <a:schemeClr val="dk1"/>
              </a:solidFill>
              <a:ea typeface="Cambria"/>
              <a:cs typeface="Cambria"/>
              <a:sym typeface="Cambria"/>
            </a:endParaRPr>
          </a:p>
          <a:p>
            <a:pPr marL="342900" indent="-342900">
              <a:spcBef>
                <a:spcPts val="360"/>
              </a:spcBef>
              <a:buSzPts val="1800"/>
              <a:buFont typeface="+mj-lt"/>
              <a:buAutoNum type="arabicPeriod"/>
            </a:pPr>
            <a:r>
              <a:rPr lang="cs-CZ" sz="1400" b="1" dirty="0"/>
              <a:t>KULTURA ROVNÝCH PŘÍLEŽITOSTÍ  </a:t>
            </a:r>
            <a:endParaRPr lang="cs-CZ" sz="2000" b="1" dirty="0"/>
          </a:p>
          <a:p>
            <a:pPr marL="628650" lvl="1" indent="-171450">
              <a:spcBef>
                <a:spcPts val="240"/>
              </a:spcBef>
              <a:buSzPts val="1200"/>
              <a:buFont typeface="Arial" panose="020B0604020202020204" pitchFamily="34" charset="0"/>
              <a:buChar char="•"/>
            </a:pPr>
            <a:r>
              <a:rPr lang="cs-CZ" sz="1100" dirty="0"/>
              <a:t>Podpora kariér mužů i žen ve sféře výzkumu, vývoje a inovací</a:t>
            </a:r>
          </a:p>
          <a:p>
            <a:pPr marL="628650" lvl="1" indent="-171450">
              <a:spcBef>
                <a:spcPts val="240"/>
              </a:spcBef>
              <a:buSzPts val="1200"/>
              <a:buFont typeface="Arial" panose="020B0604020202020204" pitchFamily="34" charset="0"/>
              <a:buChar char="•"/>
            </a:pPr>
            <a:r>
              <a:rPr lang="cs-CZ" sz="1100" dirty="0"/>
              <a:t>Integraci poznatků o genderu/pohlaví do obsahu výzkumu a inovací </a:t>
            </a:r>
          </a:p>
          <a:p>
            <a:pPr lvl="1">
              <a:spcBef>
                <a:spcPts val="240"/>
              </a:spcBef>
              <a:buSzPts val="1200"/>
            </a:pPr>
            <a:r>
              <a:rPr lang="cs-CZ" sz="1100" i="1" dirty="0"/>
              <a:t>(příprava mladé generace na principy odpovědného výzkumu uplatňované v </a:t>
            </a:r>
            <a:r>
              <a:rPr lang="cs-CZ" sz="1100" i="1" dirty="0" err="1"/>
              <a:t>Horizon</a:t>
            </a:r>
            <a:r>
              <a:rPr lang="cs-CZ" sz="1100" i="1" dirty="0"/>
              <a:t> </a:t>
            </a:r>
            <a:r>
              <a:rPr lang="cs-CZ" sz="1100" i="1" dirty="0" err="1"/>
              <a:t>Europe</a:t>
            </a:r>
            <a:r>
              <a:rPr lang="cs-CZ" sz="1100" i="1" dirty="0"/>
              <a:t> a u dalších poskytovatelů podpory)</a:t>
            </a:r>
            <a:endParaRPr lang="cs-CZ" sz="1200" i="1" dirty="0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91F46EC9-8520-414C-A02B-766BFE745382}"/>
              </a:ext>
            </a:extLst>
          </p:cNvPr>
          <p:cNvSpPr/>
          <p:nvPr/>
        </p:nvSpPr>
        <p:spPr>
          <a:xfrm>
            <a:off x="4913638" y="1783072"/>
            <a:ext cx="407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400" dirty="0"/>
          </a:p>
        </p:txBody>
      </p:sp>
      <p:sp>
        <p:nvSpPr>
          <p:cNvPr id="4" name="Pravá složená závorka 3">
            <a:extLst>
              <a:ext uri="{FF2B5EF4-FFF2-40B4-BE49-F238E27FC236}">
                <a16:creationId xmlns:a16="http://schemas.microsoft.com/office/drawing/2014/main" id="{F3935D09-4534-47CB-B1F6-2C67B878522B}"/>
              </a:ext>
            </a:extLst>
          </p:cNvPr>
          <p:cNvSpPr/>
          <p:nvPr/>
        </p:nvSpPr>
        <p:spPr>
          <a:xfrm>
            <a:off x="4346975" y="1716655"/>
            <a:ext cx="225025" cy="3231359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FE35F0AD-400E-49B4-861A-93B734AFA843}"/>
              </a:ext>
            </a:extLst>
          </p:cNvPr>
          <p:cNvSpPr/>
          <p:nvPr/>
        </p:nvSpPr>
        <p:spPr>
          <a:xfrm>
            <a:off x="4913638" y="1960839"/>
            <a:ext cx="4076944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200" dirty="0"/>
              <a:t>Využít lokálních kapacit studujících ke společnému výzkumu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200" dirty="0"/>
              <a:t>Diplomové/dizertační práce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200" dirty="0"/>
              <a:t>Využití zájmu mladých o lokální témata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200" dirty="0"/>
              <a:t>Navázání radnice/magistrátu/kraje na znalostní báze akademického prostředí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cs-CZ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200" dirty="0"/>
              <a:t>Územní rozvoj s ohledem na kvalitu života mužů/žen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200" dirty="0"/>
              <a:t>Bezpečnostní prvky – technologie pro rozpoznávání obličejů m/ž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200" dirty="0"/>
              <a:t>Zohlednění preferencí mužů a žen v městské/oblastní dopravě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200" dirty="0"/>
              <a:t>Bezbariérovost veřejného prostoru a dopravních prostředků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200" dirty="0"/>
              <a:t>Atp.</a:t>
            </a:r>
          </a:p>
        </p:txBody>
      </p:sp>
    </p:spTree>
    <p:extLst>
      <p:ext uri="{BB962C8B-B14F-4D97-AF65-F5344CB8AC3E}">
        <p14:creationId xmlns:p14="http://schemas.microsoft.com/office/powerpoint/2010/main" val="160900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  <p:bldP spid="29" grpId="0" animBg="1"/>
      <p:bldP spid="4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Obdélník 74"/>
          <p:cNvSpPr/>
          <p:nvPr/>
        </p:nvSpPr>
        <p:spPr>
          <a:xfrm>
            <a:off x="250101" y="1671650"/>
            <a:ext cx="8693318" cy="14217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cs-CZ" sz="1100" dirty="0">
              <a:solidFill>
                <a:schemeClr val="tx1"/>
              </a:solidFill>
            </a:endParaRPr>
          </a:p>
          <a:p>
            <a:pPr algn="ctr"/>
            <a:endParaRPr lang="cs-CZ" sz="1100" dirty="0">
              <a:solidFill>
                <a:schemeClr val="tx1"/>
              </a:solidFill>
            </a:endParaRPr>
          </a:p>
          <a:p>
            <a:pPr algn="ctr"/>
            <a:endParaRPr lang="en-GB" sz="900" dirty="0">
              <a:solidFill>
                <a:schemeClr val="accent6"/>
              </a:solidFill>
            </a:endParaRPr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38" name="Obdélník 9"/>
          <p:cNvSpPr/>
          <p:nvPr/>
        </p:nvSpPr>
        <p:spPr>
          <a:xfrm>
            <a:off x="2047680" y="1626645"/>
            <a:ext cx="2026457" cy="3954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145" name="Google Shape;172;p18"/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017805" y="1806665"/>
            <a:ext cx="502340" cy="489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511" descr="C:\Users\kraus\Downloads\noun_681882_cc.png"/>
          <p:cNvPicPr preferRelativeResize="0"/>
          <p:nvPr/>
        </p:nvPicPr>
        <p:blipFill rotWithShape="1">
          <a:blip r:embed="rId5">
            <a:alphaModFix/>
          </a:blip>
          <a:srcRect b="12139"/>
          <a:stretch/>
        </p:blipFill>
        <p:spPr>
          <a:xfrm>
            <a:off x="7810723" y="1813625"/>
            <a:ext cx="677544" cy="47512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Obdélník 7"/>
          <p:cNvSpPr/>
          <p:nvPr/>
        </p:nvSpPr>
        <p:spPr>
          <a:xfrm>
            <a:off x="206515" y="3407876"/>
            <a:ext cx="1693105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Univerzity/ VŠ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Výzkumné ústavy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Fakultní nemocnice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Podniky</a:t>
            </a:r>
          </a:p>
        </p:txBody>
      </p:sp>
      <p:sp>
        <p:nvSpPr>
          <p:cNvPr id="157" name="Obdélník 7"/>
          <p:cNvSpPr/>
          <p:nvPr/>
        </p:nvSpPr>
        <p:spPr>
          <a:xfrm>
            <a:off x="1691680" y="3407876"/>
            <a:ext cx="1581710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Studující SŠ, VŠ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(post)doktorandi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Výzkumnice/i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Mentorky/</a:t>
            </a:r>
            <a:r>
              <a:rPr lang="cs-CZ" sz="1000" dirty="0" err="1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ři</a:t>
            </a:r>
            <a:endParaRPr lang="cs-CZ" sz="10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cs-CZ" sz="10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58" name="Obdélník 7"/>
          <p:cNvSpPr/>
          <p:nvPr/>
        </p:nvSpPr>
        <p:spPr>
          <a:xfrm>
            <a:off x="3045502" y="3426845"/>
            <a:ext cx="1796528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2563" indent="-182563">
              <a:buFont typeface="+mj-lt"/>
              <a:buAutoNum type="arabicPeriod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HR prostředí </a:t>
            </a:r>
            <a:r>
              <a:rPr lang="cs-CZ" sz="8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(bonus)</a:t>
            </a:r>
          </a:p>
          <a:p>
            <a:pPr marL="182563" indent="-182563">
              <a:buFont typeface="+mj-lt"/>
              <a:buAutoNum type="arabicPeriod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Vyváženost řešitelského týmu </a:t>
            </a:r>
            <a:r>
              <a:rPr lang="cs-CZ" sz="8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(bonus)</a:t>
            </a:r>
          </a:p>
          <a:p>
            <a:pPr marL="182563" indent="-182563">
              <a:buFont typeface="+mj-lt"/>
              <a:buAutoNum type="arabicPeriod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Gender v obsahu výzkumu </a:t>
            </a:r>
            <a:r>
              <a:rPr lang="cs-CZ" sz="8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(součást hodnocení kvality návrhu)</a:t>
            </a:r>
            <a:endParaRPr lang="en-GB" sz="800" dirty="0">
              <a:solidFill>
                <a:schemeClr val="accent6"/>
              </a:solidFill>
              <a:latin typeface="Cambria" charset="0"/>
              <a:ea typeface="Cambria" charset="0"/>
              <a:cs typeface="Cambria" charset="0"/>
            </a:endParaRPr>
          </a:p>
          <a:p>
            <a:pPr algn="ctr"/>
            <a:endParaRPr lang="en-GB" sz="8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59" name="Obdélník 7"/>
          <p:cNvSpPr/>
          <p:nvPr/>
        </p:nvSpPr>
        <p:spPr>
          <a:xfrm>
            <a:off x="4651349" y="3426845"/>
            <a:ext cx="1675846" cy="1260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Výzkumná zpráva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Metodika/mapa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Software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Prototyp/ </a:t>
            </a:r>
            <a:r>
              <a:rPr lang="cs-CZ" sz="1000" dirty="0" err="1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prům</a:t>
            </a: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. vzor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Legislativa a směrnice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Památkový postup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Ostatní výstupy „O“</a:t>
            </a:r>
            <a:endParaRPr lang="cs-CZ" sz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60" name="Obdélník 7"/>
          <p:cNvSpPr/>
          <p:nvPr/>
        </p:nvSpPr>
        <p:spPr>
          <a:xfrm>
            <a:off x="6054989" y="3407876"/>
            <a:ext cx="1603851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28594" indent="-228594">
              <a:buClr>
                <a:schemeClr val="dk1"/>
              </a:buClr>
              <a:buSzPct val="100000"/>
              <a:buAutoNum type="alphaLcParenR"/>
            </a:pPr>
            <a:r>
              <a:rPr lang="cs-CZ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Interní AG = způsobilý uchazeč</a:t>
            </a:r>
          </a:p>
          <a:p>
            <a:pPr marL="228594" indent="-228594">
              <a:buClr>
                <a:schemeClr val="dk1"/>
              </a:buClr>
              <a:buSzPct val="100000"/>
              <a:buAutoNum type="alphaLcParenR"/>
            </a:pPr>
            <a:r>
              <a:rPr lang="cs-CZ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Externí </a:t>
            </a:r>
            <a:r>
              <a:rPr lang="en-GB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AG </a:t>
            </a:r>
            <a:r>
              <a:rPr lang="cs-CZ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= jakákoliv entita se sídlem v ČR mimo podniku (kraj, město, MAS)</a:t>
            </a:r>
            <a:endParaRPr lang="en-GB" sz="10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  <a:p>
            <a:pPr algn="ctr"/>
            <a:endParaRPr lang="en-GB" sz="8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61" name="Obdélník 7"/>
          <p:cNvSpPr/>
          <p:nvPr/>
        </p:nvSpPr>
        <p:spPr>
          <a:xfrm>
            <a:off x="7613836" y="3426845"/>
            <a:ext cx="1329583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34935" indent="-134935">
              <a:buFont typeface="Arial" charset="0"/>
              <a:buChar char="•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Tržní charakter</a:t>
            </a:r>
          </a:p>
          <a:p>
            <a:pPr marL="134935" indent="-134935">
              <a:buFont typeface="Arial" charset="0"/>
              <a:buChar char="•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Netržní charakter</a:t>
            </a:r>
            <a:endParaRPr lang="en-GB" sz="8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0" y="1242274"/>
            <a:ext cx="9144000" cy="338554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   Logický model projektu</a:t>
            </a:r>
          </a:p>
        </p:txBody>
      </p:sp>
      <p:sp>
        <p:nvSpPr>
          <p:cNvPr id="56" name="Obdélník 15"/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3" name="Nadpis 1"/>
          <p:cNvSpPr txBox="1">
            <a:spLocks/>
          </p:cNvSpPr>
          <p:nvPr/>
        </p:nvSpPr>
        <p:spPr>
          <a:xfrm>
            <a:off x="102812" y="195486"/>
            <a:ext cx="8805664" cy="85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rgbClr val="F0374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algn="r"/>
            <a:r>
              <a:rPr lang="cs-CZ" sz="2400" dirty="0"/>
              <a:t>Program ZÉTA</a:t>
            </a:r>
            <a:br>
              <a:rPr lang="cs-CZ" sz="2400" dirty="0"/>
            </a:br>
            <a:r>
              <a:rPr lang="cs-CZ" sz="1800" dirty="0"/>
              <a:t>projekt jedním pohledem</a:t>
            </a:r>
            <a:endParaRPr lang="cs-CZ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VÃ½sledek obrÃ¡zku pro building icon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01" y="1824346"/>
            <a:ext cx="403319" cy="40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Shape 740" descr="Výsledek obrázku pro garantee icon"/>
          <p:cNvPicPr preferRelativeResize="0"/>
          <p:nvPr/>
        </p:nvPicPr>
        <p:blipFill rotWithShape="1">
          <a:blip r:embed="rId7">
            <a:alphaModFix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405795" y="1711448"/>
            <a:ext cx="742835" cy="617037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Obdélník 7"/>
          <p:cNvSpPr/>
          <p:nvPr/>
        </p:nvSpPr>
        <p:spPr>
          <a:xfrm>
            <a:off x="413035" y="2420632"/>
            <a:ext cx="8344430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0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8" name="Obdélník 7"/>
          <p:cNvSpPr/>
          <p:nvPr/>
        </p:nvSpPr>
        <p:spPr>
          <a:xfrm>
            <a:off x="522219" y="2428069"/>
            <a:ext cx="7605175" cy="5868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4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Tým začínajících výzkumnic a výzkumníků do 35* let + mentor/</a:t>
            </a:r>
            <a:r>
              <a:rPr lang="cs-CZ" sz="1400" b="1" dirty="0" err="1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ka</a:t>
            </a:r>
            <a:r>
              <a:rPr lang="cs-CZ" sz="14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 = min 4 členný tým</a:t>
            </a:r>
            <a:endParaRPr lang="en-GB" sz="105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1032" name="Picture 8" descr="SouvisejÃ­cÃ­ obrÃ¡zek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78061" y="1704888"/>
            <a:ext cx="757131" cy="75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bdélník 21"/>
          <p:cNvSpPr/>
          <p:nvPr/>
        </p:nvSpPr>
        <p:spPr>
          <a:xfrm>
            <a:off x="250100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uchazeči</a:t>
            </a:r>
            <a:endParaRPr lang="en-GB" sz="1200" b="1" dirty="0"/>
          </a:p>
        </p:txBody>
      </p:sp>
      <p:sp>
        <p:nvSpPr>
          <p:cNvPr id="23" name="Obdélník 22"/>
          <p:cNvSpPr/>
          <p:nvPr/>
        </p:nvSpPr>
        <p:spPr>
          <a:xfrm>
            <a:off x="1721177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řešitelský tým</a:t>
            </a:r>
            <a:endParaRPr lang="en-GB" sz="1200" b="1" dirty="0"/>
          </a:p>
        </p:txBody>
      </p:sp>
      <p:sp>
        <p:nvSpPr>
          <p:cNvPr id="24" name="Obdélník 23"/>
          <p:cNvSpPr/>
          <p:nvPr/>
        </p:nvSpPr>
        <p:spPr>
          <a:xfrm>
            <a:off x="3192254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cs-CZ" sz="1200" b="1" dirty="0"/>
              <a:t>rovné příležitosti</a:t>
            </a:r>
            <a:endParaRPr lang="en-GB" sz="1200" b="1" dirty="0"/>
          </a:p>
        </p:txBody>
      </p:sp>
      <p:sp>
        <p:nvSpPr>
          <p:cNvPr id="25" name="Obdélník 24"/>
          <p:cNvSpPr/>
          <p:nvPr/>
        </p:nvSpPr>
        <p:spPr>
          <a:xfrm>
            <a:off x="4663331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výstupy</a:t>
            </a:r>
            <a:endParaRPr lang="en-GB" sz="1200" b="1" dirty="0"/>
          </a:p>
        </p:txBody>
      </p:sp>
      <p:sp>
        <p:nvSpPr>
          <p:cNvPr id="26" name="Obdélník 25"/>
          <p:cNvSpPr/>
          <p:nvPr/>
        </p:nvSpPr>
        <p:spPr>
          <a:xfrm>
            <a:off x="6134408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err="1"/>
              <a:t>aplik</a:t>
            </a:r>
            <a:r>
              <a:rPr lang="cs-CZ" sz="1200" b="1" dirty="0"/>
              <a:t>. garant</a:t>
            </a:r>
            <a:endParaRPr lang="en-GB" sz="1200" b="1" dirty="0"/>
          </a:p>
        </p:txBody>
      </p:sp>
      <p:sp>
        <p:nvSpPr>
          <p:cNvPr id="27" name="Obdélník 26"/>
          <p:cNvSpPr/>
          <p:nvPr/>
        </p:nvSpPr>
        <p:spPr>
          <a:xfrm>
            <a:off x="7605485" y="3156815"/>
            <a:ext cx="1332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zaměření</a:t>
            </a:r>
            <a:endParaRPr lang="en-GB" sz="1200" b="1" dirty="0"/>
          </a:p>
        </p:txBody>
      </p:sp>
      <p:pic>
        <p:nvPicPr>
          <p:cNvPr id="1028" name="Picture 4" descr="VÃ½sledek obrÃ¡zku pro gender balance icon">
            <a:extLst>
              <a:ext uri="{FF2B5EF4-FFF2-40B4-BE49-F238E27FC236}">
                <a16:creationId xmlns:a16="http://schemas.microsoft.com/office/drawing/2014/main" id="{C144E7EB-5F64-4CD6-8120-BD86E8472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264" y="1768926"/>
            <a:ext cx="387873" cy="54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bdélník 7">
            <a:extLst>
              <a:ext uri="{FF2B5EF4-FFF2-40B4-BE49-F238E27FC236}">
                <a16:creationId xmlns:a16="http://schemas.microsoft.com/office/drawing/2014/main" id="{3F48903F-7D26-46D2-A5BB-96A25AA31576}"/>
              </a:ext>
            </a:extLst>
          </p:cNvPr>
          <p:cNvSpPr/>
          <p:nvPr/>
        </p:nvSpPr>
        <p:spPr>
          <a:xfrm>
            <a:off x="179513" y="4634860"/>
            <a:ext cx="8964487" cy="5868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* </a:t>
            </a:r>
            <a:r>
              <a:rPr lang="cs-CZ" sz="1000" i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Možnost navýšení věkové hranice o relevantní profesní přestávku. (Možná změna z biologického věku na věk akademický.)</a:t>
            </a:r>
            <a:endParaRPr lang="en-GB" sz="700" i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56" grpId="0"/>
      <p:bldP spid="157" grpId="0"/>
      <p:bldP spid="158" grpId="0"/>
      <p:bldP spid="159" grpId="0"/>
      <p:bldP spid="161" grpId="0"/>
      <p:bldP spid="37" grpId="0" animBg="1"/>
      <p:bldP spid="38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>
            <a:spLocks noGrp="1"/>
          </p:cNvSpPr>
          <p:nvPr>
            <p:ph type="title"/>
          </p:nvPr>
        </p:nvSpPr>
        <p:spPr>
          <a:xfrm>
            <a:off x="0" y="1716655"/>
            <a:ext cx="9144000" cy="16651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buClr>
                <a:schemeClr val="accent1"/>
              </a:buClr>
              <a:buSzPct val="25000"/>
            </a:pPr>
            <a:r>
              <a:rPr lang="cs-CZ" sz="3600" dirty="0" smtClean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Program </a:t>
            </a:r>
            <a:r>
              <a:rPr lang="cs-CZ" sz="36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ÉTA &amp; ZÉTA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r>
              <a:rPr lang="cs-CZ" sz="2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možnosti zapojení krajů, měst a místních akčních skupin</a:t>
            </a:r>
            <a:endParaRPr lang="cs-CZ" sz="4000" dirty="0">
              <a:solidFill>
                <a:schemeClr val="accent6"/>
              </a:solidFill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76750098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"/>
          <p:cNvSpPr>
            <a:spLocks noGrp="1"/>
          </p:cNvSpPr>
          <p:nvPr>
            <p:ph type="title"/>
          </p:nvPr>
        </p:nvSpPr>
        <p:spPr>
          <a:xfrm>
            <a:off x="1331640" y="249492"/>
            <a:ext cx="7344816" cy="486054"/>
          </a:xfrm>
        </p:spPr>
        <p:txBody>
          <a:bodyPr>
            <a:normAutofit fontScale="90000"/>
          </a:bodyPr>
          <a:lstStyle/>
          <a:p>
            <a:pPr fontAlgn="base"/>
            <a:r>
              <a:rPr lang="cs-CZ" dirty="0">
                <a:solidFill>
                  <a:schemeClr val="accent6"/>
                </a:solidFill>
              </a:rPr>
              <a:t/>
            </a:r>
            <a:br>
              <a:rPr lang="cs-CZ" dirty="0">
                <a:solidFill>
                  <a:schemeClr val="accent6"/>
                </a:solidFill>
              </a:rPr>
            </a:br>
            <a:r>
              <a:rPr lang="cs-CZ" dirty="0">
                <a:solidFill>
                  <a:schemeClr val="accent6"/>
                </a:solidFill>
              </a:rPr>
              <a:t>Aplikační garant</a:t>
            </a:r>
            <a:br>
              <a:rPr lang="cs-CZ" dirty="0">
                <a:solidFill>
                  <a:schemeClr val="accent6"/>
                </a:solidFill>
              </a:rPr>
            </a:br>
            <a:r>
              <a:rPr lang="cs-CZ" sz="2200" i="1" dirty="0">
                <a:solidFill>
                  <a:schemeClr val="accent6"/>
                </a:solidFill>
              </a:rPr>
              <a:t>kraj, město a MAS</a:t>
            </a:r>
          </a:p>
        </p:txBody>
      </p:sp>
      <p:sp>
        <p:nvSpPr>
          <p:cNvPr id="39" name="Obdélník 38"/>
          <p:cNvSpPr/>
          <p:nvPr/>
        </p:nvSpPr>
        <p:spPr>
          <a:xfrm>
            <a:off x="179512" y="195486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bdélník 1"/>
          <p:cNvSpPr/>
          <p:nvPr/>
        </p:nvSpPr>
        <p:spPr>
          <a:xfrm>
            <a:off x="683568" y="1203598"/>
            <a:ext cx="819991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>
                <a:solidFill>
                  <a:schemeClr val="accent6"/>
                </a:solidFill>
              </a:rPr>
              <a:t>Aplikační garant</a:t>
            </a:r>
            <a:endParaRPr lang="cs-CZ" sz="1200" dirty="0"/>
          </a:p>
          <a:p>
            <a:r>
              <a:rPr lang="cs-CZ" sz="1600" dirty="0"/>
              <a:t>= je organizace (právnická osoba či podnikající fyzická osoba), která projektu napomáhá orientovat výzkumná řešení na jejich praktické využití. Hlavním příspěvkem aplikačního garanta je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600" dirty="0"/>
              <a:t>znalost trhu nebo cílové skupiny výzkumu,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600" dirty="0"/>
              <a:t>sdílení unikátních znalostí nebo dat o praktických problémech výzkumného tématu,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600" dirty="0"/>
              <a:t>rozšiřování možností pro participativní výzkum,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600" dirty="0"/>
              <a:t>schopnost ověřovat účinnost výzkumných procesů a jejich výstupů 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600" dirty="0"/>
              <a:t>přispění k jejich praktickému využití ku prospěchu člověka a společnosti.  </a:t>
            </a:r>
          </a:p>
          <a:p>
            <a:endParaRPr lang="cs-CZ" sz="600" dirty="0"/>
          </a:p>
        </p:txBody>
      </p:sp>
      <p:pic>
        <p:nvPicPr>
          <p:cNvPr id="30" name="Picture 2" descr="Výsledek obrázku pro ministry icon">
            <a:extLst>
              <a:ext uri="{FF2B5EF4-FFF2-40B4-BE49-F238E27FC236}">
                <a16:creationId xmlns:a16="http://schemas.microsoft.com/office/drawing/2014/main" id="{91B38D10-2578-453F-AC6B-332B39ED0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04" y="3737005"/>
            <a:ext cx="635214" cy="5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9" descr="Výsledek obrázku pro school icon png">
            <a:extLst>
              <a:ext uri="{FF2B5EF4-FFF2-40B4-BE49-F238E27FC236}">
                <a16:creationId xmlns:a16="http://schemas.microsoft.com/office/drawing/2014/main" id="{D97F59F7-EC46-470C-8B41-57113F6E5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469" y="3742002"/>
            <a:ext cx="552971" cy="54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6" descr="Výsledek obrázku pro urbanism icon">
            <a:extLst>
              <a:ext uri="{FF2B5EF4-FFF2-40B4-BE49-F238E27FC236}">
                <a16:creationId xmlns:a16="http://schemas.microsoft.com/office/drawing/2014/main" id="{EDD6D7DC-B2A1-44BF-9DE5-18AFF9CBB5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8405" y="3737005"/>
            <a:ext cx="880304" cy="49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Google Shape;238;p20" descr="Výsledek obrázku pro dollar business png">
            <a:extLst>
              <a:ext uri="{FF2B5EF4-FFF2-40B4-BE49-F238E27FC236}">
                <a16:creationId xmlns:a16="http://schemas.microsoft.com/office/drawing/2014/main" id="{351FF97C-A185-4727-9E48-5D351BC5353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91703" y="3829949"/>
            <a:ext cx="467146" cy="401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25" descr="Výsledek obrázku pro oper icon png">
            <a:extLst>
              <a:ext uri="{FF2B5EF4-FFF2-40B4-BE49-F238E27FC236}">
                <a16:creationId xmlns:a16="http://schemas.microsoft.com/office/drawing/2014/main" id="{4840847B-FD34-4D32-AF2C-39BC6C264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944" y="3813293"/>
            <a:ext cx="606135" cy="40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Obdélník 7">
            <a:extLst>
              <a:ext uri="{FF2B5EF4-FFF2-40B4-BE49-F238E27FC236}">
                <a16:creationId xmlns:a16="http://schemas.microsoft.com/office/drawing/2014/main" id="{5490A360-B199-4A9E-B4D5-FE5B237D9BEB}"/>
              </a:ext>
            </a:extLst>
          </p:cNvPr>
          <p:cNvSpPr/>
          <p:nvPr/>
        </p:nvSpPr>
        <p:spPr>
          <a:xfrm>
            <a:off x="338269" y="4286432"/>
            <a:ext cx="1350150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Ministerstva</a:t>
            </a:r>
          </a:p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28x</a:t>
            </a:r>
            <a:endParaRPr lang="en-GB" sz="12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3" name="Obdélník 7">
            <a:extLst>
              <a:ext uri="{FF2B5EF4-FFF2-40B4-BE49-F238E27FC236}">
                <a16:creationId xmlns:a16="http://schemas.microsoft.com/office/drawing/2014/main" id="{6A3A6551-BB44-4510-B161-486F13318342}"/>
              </a:ext>
            </a:extLst>
          </p:cNvPr>
          <p:cNvSpPr/>
          <p:nvPr/>
        </p:nvSpPr>
        <p:spPr>
          <a:xfrm>
            <a:off x="1780066" y="4286432"/>
            <a:ext cx="1348513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Školy</a:t>
            </a:r>
          </a:p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23x </a:t>
            </a:r>
            <a:endParaRPr lang="en-GB" sz="12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4" name="Obdélník 7">
            <a:extLst>
              <a:ext uri="{FF2B5EF4-FFF2-40B4-BE49-F238E27FC236}">
                <a16:creationId xmlns:a16="http://schemas.microsoft.com/office/drawing/2014/main" id="{E52181E0-B8FA-4122-BEDD-F840FD04C192}"/>
              </a:ext>
            </a:extLst>
          </p:cNvPr>
          <p:cNvSpPr/>
          <p:nvPr/>
        </p:nvSpPr>
        <p:spPr>
          <a:xfrm>
            <a:off x="3221863" y="4286432"/>
            <a:ext cx="1346876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Města a kraje</a:t>
            </a:r>
          </a:p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25x a 9x</a:t>
            </a:r>
            <a:endParaRPr lang="en-GB" sz="12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5" name="Obdélník 7">
            <a:extLst>
              <a:ext uri="{FF2B5EF4-FFF2-40B4-BE49-F238E27FC236}">
                <a16:creationId xmlns:a16="http://schemas.microsoft.com/office/drawing/2014/main" id="{F13772F3-5FB2-4483-BECF-A43F779F48A8}"/>
              </a:ext>
            </a:extLst>
          </p:cNvPr>
          <p:cNvSpPr/>
          <p:nvPr/>
        </p:nvSpPr>
        <p:spPr>
          <a:xfrm>
            <a:off x="4663660" y="4286432"/>
            <a:ext cx="1345239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Podniky</a:t>
            </a:r>
          </a:p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17x </a:t>
            </a:r>
            <a:endParaRPr lang="en-GB" sz="12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6" name="Obdélník 7">
            <a:extLst>
              <a:ext uri="{FF2B5EF4-FFF2-40B4-BE49-F238E27FC236}">
                <a16:creationId xmlns:a16="http://schemas.microsoft.com/office/drawing/2014/main" id="{356F3E62-8879-4CDC-BA83-0C2F25BD1242}"/>
              </a:ext>
            </a:extLst>
          </p:cNvPr>
          <p:cNvSpPr/>
          <p:nvPr/>
        </p:nvSpPr>
        <p:spPr>
          <a:xfrm>
            <a:off x="6105457" y="4286432"/>
            <a:ext cx="1343602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Kulturní </a:t>
            </a:r>
            <a:r>
              <a:rPr lang="cs-CZ" sz="1200" b="1" dirty="0" err="1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org</a:t>
            </a:r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4x</a:t>
            </a:r>
            <a:endParaRPr lang="en-GB" sz="12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7" name="Obdélník 7">
            <a:extLst>
              <a:ext uri="{FF2B5EF4-FFF2-40B4-BE49-F238E27FC236}">
                <a16:creationId xmlns:a16="http://schemas.microsoft.com/office/drawing/2014/main" id="{9D43CB4B-0AB0-417A-A8EA-DBCA48583C98}"/>
              </a:ext>
            </a:extLst>
          </p:cNvPr>
          <p:cNvSpPr/>
          <p:nvPr/>
        </p:nvSpPr>
        <p:spPr>
          <a:xfrm>
            <a:off x="7547256" y="4286432"/>
            <a:ext cx="1341963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NNO</a:t>
            </a:r>
          </a:p>
          <a:p>
            <a:pPr algn="ctr"/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11x</a:t>
            </a:r>
            <a:endParaRPr lang="en-GB" sz="1200" b="1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48" name="Picture 4" descr="Výsledek obrázku pro union icon">
            <a:extLst>
              <a:ext uri="{FF2B5EF4-FFF2-40B4-BE49-F238E27FC236}">
                <a16:creationId xmlns:a16="http://schemas.microsoft.com/office/drawing/2014/main" id="{6E8E5C4C-E967-4D59-8B7B-0ED86FA84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939" y="3875928"/>
            <a:ext cx="349278" cy="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Obdélník 48">
            <a:extLst>
              <a:ext uri="{FF2B5EF4-FFF2-40B4-BE49-F238E27FC236}">
                <a16:creationId xmlns:a16="http://schemas.microsoft.com/office/drawing/2014/main" id="{158F63DE-7637-4DCB-8A74-DE9D78258FE0}"/>
              </a:ext>
            </a:extLst>
          </p:cNvPr>
          <p:cNvSpPr/>
          <p:nvPr/>
        </p:nvSpPr>
        <p:spPr>
          <a:xfrm>
            <a:off x="6777258" y="4882141"/>
            <a:ext cx="21105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900" b="1" dirty="0">
                <a:solidFill>
                  <a:schemeClr val="accent6"/>
                </a:solidFill>
              </a:rPr>
              <a:t>Vybraní aplikační garanti 1. VS ÉTA</a:t>
            </a:r>
            <a:endParaRPr lang="en-GB" sz="9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28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15">
            <a:extLst>
              <a:ext uri="{FF2B5EF4-FFF2-40B4-BE49-F238E27FC236}">
                <a16:creationId xmlns:a16="http://schemas.microsoft.com/office/drawing/2014/main" id="{027A9C1E-3E93-4E49-A751-5787F4FE19DE}"/>
              </a:ext>
            </a:extLst>
          </p:cNvPr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" name="Obdélník 1"/>
          <p:cNvSpPr/>
          <p:nvPr/>
        </p:nvSpPr>
        <p:spPr>
          <a:xfrm>
            <a:off x="386534" y="2076695"/>
            <a:ext cx="3897433" cy="2868077"/>
          </a:xfrm>
          <a:prstGeom prst="rect">
            <a:avLst/>
          </a:prstGeom>
          <a:solidFill>
            <a:srgbClr val="FFE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cs-CZ" sz="1200" b="1" i="1" cap="all" dirty="0">
                <a:solidFill>
                  <a:schemeClr val="tx1"/>
                </a:solidFill>
              </a:rPr>
              <a:t>Stvrzuje způsob a míru zapojení:</a:t>
            </a:r>
          </a:p>
          <a:p>
            <a:pPr>
              <a:spcAft>
                <a:spcPts val="450"/>
              </a:spcAft>
            </a:pPr>
            <a:r>
              <a:rPr lang="cs-CZ" sz="1200" i="1" dirty="0">
                <a:solidFill>
                  <a:schemeClr val="tx1"/>
                </a:solidFill>
              </a:rPr>
              <a:t>V přihlášce projektu, zejm. v rámci způsobu uplatnění výsledku řešení a zapojení aplikačního garanta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cs-CZ" sz="1200" b="1" i="1" cap="all" dirty="0">
                <a:solidFill>
                  <a:schemeClr val="tx1"/>
                </a:solidFill>
              </a:rPr>
              <a:t>Práva a povinnosti:</a:t>
            </a:r>
          </a:p>
          <a:p>
            <a:pPr>
              <a:spcAft>
                <a:spcPts val="450"/>
              </a:spcAft>
            </a:pPr>
            <a:r>
              <a:rPr lang="cs-CZ" sz="1200" i="1" dirty="0">
                <a:solidFill>
                  <a:schemeClr val="tx1"/>
                </a:solidFill>
              </a:rPr>
              <a:t>Plynou ze Smlouvy o poskytnutí podpory (</a:t>
            </a:r>
            <a:r>
              <a:rPr lang="cs-CZ" sz="1200" i="1" spc="-23" dirty="0">
                <a:solidFill>
                  <a:schemeClr val="tx1"/>
                </a:solidFill>
              </a:rPr>
              <a:t>součinnost od aplikačního garanta zejm. v oblastech  spolupráce na řešení projektu, na implementaci výsledků/výstupů projektu do praxe,  ošetření problematiky ochrany práv duševního vlastnictví, problematika řešení sporů aj.)</a:t>
            </a:r>
          </a:p>
          <a:p>
            <a:pPr>
              <a:spcAft>
                <a:spcPts val="450"/>
              </a:spcAft>
            </a:pPr>
            <a:r>
              <a:rPr lang="cs-CZ" sz="1200" i="1" spc="-23" dirty="0">
                <a:solidFill>
                  <a:schemeClr val="tx1"/>
                </a:solidFill>
              </a:rPr>
              <a:t>Vykazuje náklady a čerpá podporu pouze na činnosti související s řešením projektu</a:t>
            </a:r>
            <a:endParaRPr lang="en-GB" sz="1200" i="1" dirty="0">
              <a:solidFill>
                <a:schemeClr val="tx1"/>
              </a:solidFill>
            </a:endParaRPr>
          </a:p>
          <a:p>
            <a:pPr>
              <a:spcAft>
                <a:spcPts val="450"/>
              </a:spcAft>
            </a:pPr>
            <a:endParaRPr lang="cs-CZ" sz="1050" b="1" spc="-23" dirty="0">
              <a:solidFill>
                <a:schemeClr val="accent6"/>
              </a:solidFill>
            </a:endParaRPr>
          </a:p>
          <a:p>
            <a:pPr marL="257175" indent="-257175">
              <a:spcAft>
                <a:spcPts val="450"/>
              </a:spcAft>
              <a:buFont typeface="+mj-lt"/>
              <a:buAutoNum type="arabicPeriod" startAt="2"/>
            </a:pPr>
            <a:endParaRPr lang="en-GB" sz="1050" b="1" cap="all" dirty="0">
              <a:solidFill>
                <a:schemeClr val="accent6"/>
              </a:solidFill>
            </a:endParaRPr>
          </a:p>
        </p:txBody>
      </p:sp>
      <p:sp>
        <p:nvSpPr>
          <p:cNvPr id="51" name="Obdélník 50"/>
          <p:cNvSpPr/>
          <p:nvPr/>
        </p:nvSpPr>
        <p:spPr>
          <a:xfrm>
            <a:off x="4644008" y="2079937"/>
            <a:ext cx="3978442" cy="2868077"/>
          </a:xfrm>
          <a:prstGeom prst="rect">
            <a:avLst/>
          </a:prstGeom>
          <a:solidFill>
            <a:srgbClr val="FFE7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cs-CZ" sz="1200" b="1" i="1" cap="all" dirty="0">
                <a:solidFill>
                  <a:schemeClr val="tx1"/>
                </a:solidFill>
              </a:rPr>
              <a:t>Stvrzuje způsob a míru zapojení:</a:t>
            </a:r>
          </a:p>
          <a:p>
            <a:pPr>
              <a:spcAft>
                <a:spcPts val="450"/>
              </a:spcAft>
            </a:pPr>
            <a:r>
              <a:rPr lang="cs-CZ" sz="1200" i="1" cap="all" dirty="0">
                <a:solidFill>
                  <a:schemeClr val="tx1"/>
                </a:solidFill>
              </a:rPr>
              <a:t>1. </a:t>
            </a:r>
            <a:r>
              <a:rPr lang="cs-CZ" sz="1200" i="1" dirty="0">
                <a:solidFill>
                  <a:schemeClr val="tx1"/>
                </a:solidFill>
              </a:rPr>
              <a:t>V přihlášce projektu, zejm. v rámci způsobu uplatnění výsledku řešení a zapojení aplikačního garanta</a:t>
            </a:r>
          </a:p>
          <a:p>
            <a:pPr>
              <a:spcAft>
                <a:spcPts val="450"/>
              </a:spcAft>
            </a:pPr>
            <a:r>
              <a:rPr lang="cs-CZ" sz="1200" i="1" dirty="0">
                <a:solidFill>
                  <a:schemeClr val="tx1"/>
                </a:solidFill>
              </a:rPr>
              <a:t>2. Formou povinné přílohy: </a:t>
            </a:r>
            <a:r>
              <a:rPr lang="cs-CZ" sz="1200" i="1" dirty="0" err="1">
                <a:solidFill>
                  <a:schemeClr val="tx1"/>
                </a:solidFill>
              </a:rPr>
              <a:t>LoI</a:t>
            </a:r>
            <a:r>
              <a:rPr lang="cs-CZ" sz="1200" i="1" dirty="0">
                <a:solidFill>
                  <a:schemeClr val="tx1"/>
                </a:solidFill>
              </a:rPr>
              <a:t>, smlouva o smlouvě budoucí, smlouva o využití výsledků, memorandum, potvrzení zájmu o výsledek apod.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cs-CZ" sz="1200" b="1" i="1" cap="all" dirty="0">
                <a:solidFill>
                  <a:schemeClr val="tx1"/>
                </a:solidFill>
              </a:rPr>
              <a:t>Práva a povinnosti:</a:t>
            </a:r>
          </a:p>
          <a:p>
            <a:pPr>
              <a:spcAft>
                <a:spcPts val="450"/>
              </a:spcAft>
            </a:pPr>
            <a:r>
              <a:rPr lang="cs-CZ" sz="1200" i="1" dirty="0">
                <a:solidFill>
                  <a:schemeClr val="tx1"/>
                </a:solidFill>
              </a:rPr>
              <a:t>Vyjadřuje se k průběžné a závěrečné zprávě, příp. ke změnovému řízení. </a:t>
            </a:r>
          </a:p>
          <a:p>
            <a:pPr>
              <a:spcAft>
                <a:spcPts val="450"/>
              </a:spcAft>
            </a:pPr>
            <a:r>
              <a:rPr lang="cs-CZ" sz="1200" i="1" dirty="0">
                <a:solidFill>
                  <a:schemeClr val="tx1"/>
                </a:solidFill>
              </a:rPr>
              <a:t>Nevykazuje žádné náklady, nečerpá finanční podporu</a:t>
            </a:r>
          </a:p>
          <a:p>
            <a:pPr>
              <a:spcAft>
                <a:spcPts val="450"/>
              </a:spcAft>
            </a:pPr>
            <a:r>
              <a:rPr lang="cs-CZ" sz="1200" i="1" dirty="0">
                <a:solidFill>
                  <a:schemeClr val="tx1"/>
                </a:solidFill>
              </a:rPr>
              <a:t>Zástupci externího AG mohou být členy výzkumného týmu uchazeče o podporu/ příjemce. (pozor na podmínky programu ZÉTA ohledně věku) </a:t>
            </a:r>
          </a:p>
          <a:p>
            <a:pPr marL="257175" indent="-257175">
              <a:spcAft>
                <a:spcPts val="450"/>
              </a:spcAft>
              <a:buFont typeface="+mj-lt"/>
              <a:buAutoNum type="arabicPeriod" startAt="2"/>
            </a:pPr>
            <a:endParaRPr lang="cs-CZ" sz="1050" b="1" dirty="0">
              <a:solidFill>
                <a:schemeClr val="accent6"/>
              </a:solidFill>
            </a:endParaRPr>
          </a:p>
        </p:txBody>
      </p:sp>
      <p:sp>
        <p:nvSpPr>
          <p:cNvPr id="56" name="Obdélník 55"/>
          <p:cNvSpPr/>
          <p:nvPr/>
        </p:nvSpPr>
        <p:spPr>
          <a:xfrm>
            <a:off x="385059" y="1095983"/>
            <a:ext cx="4048444" cy="890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54000" bIns="81000" rtlCol="0" anchor="t"/>
          <a:lstStyle/>
          <a:p>
            <a:pPr marL="257175" indent="-257175">
              <a:buAutoNum type="alphaLcParenR"/>
            </a:pPr>
            <a:r>
              <a:rPr lang="cs-CZ" sz="1400" b="1" spc="-23" dirty="0">
                <a:solidFill>
                  <a:sysClr val="windowText" lastClr="000000"/>
                </a:solidFill>
              </a:rPr>
              <a:t>Interně </a:t>
            </a:r>
          </a:p>
          <a:p>
            <a:r>
              <a:rPr lang="cs-CZ" sz="1400" spc="-23" dirty="0">
                <a:solidFill>
                  <a:sysClr val="windowText" lastClr="000000"/>
                </a:solidFill>
              </a:rPr>
              <a:t>AG vystupuje v projektu jako  hlavní uchazeč/ další účastník </a:t>
            </a:r>
          </a:p>
          <a:p>
            <a:r>
              <a:rPr lang="cs-CZ" sz="1400" spc="-23" dirty="0">
                <a:solidFill>
                  <a:sysClr val="windowText" lastClr="000000"/>
                </a:solidFill>
              </a:rPr>
              <a:t>= VO,  podnik, + ÚSC v programu ÉTA </a:t>
            </a:r>
            <a:r>
              <a:rPr lang="cs-CZ" sz="1200" spc="-23" dirty="0">
                <a:solidFill>
                  <a:sysClr val="windowText" lastClr="000000"/>
                </a:solidFill>
              </a:rPr>
              <a:t>(město, kraj, MAS)</a:t>
            </a:r>
            <a:endParaRPr lang="cs-CZ" sz="1400" spc="-23" dirty="0">
              <a:solidFill>
                <a:sysClr val="windowText" lastClr="000000"/>
              </a:solidFill>
            </a:endParaRPr>
          </a:p>
        </p:txBody>
      </p:sp>
      <p:sp>
        <p:nvSpPr>
          <p:cNvPr id="60" name="Obdélník 59"/>
          <p:cNvSpPr/>
          <p:nvPr/>
        </p:nvSpPr>
        <p:spPr>
          <a:xfrm>
            <a:off x="4597527" y="1086711"/>
            <a:ext cx="4474973" cy="8099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54000" bIns="81000" rtlCol="0" anchor="t"/>
          <a:lstStyle/>
          <a:p>
            <a:pPr marL="257175" indent="-257175">
              <a:buFont typeface="+mj-lt"/>
              <a:buAutoNum type="alphaLcParenR" startAt="2"/>
            </a:pPr>
            <a:r>
              <a:rPr lang="cs-CZ" sz="1400" b="1" spc="-23" dirty="0">
                <a:solidFill>
                  <a:sysClr val="windowText" lastClr="000000"/>
                </a:solidFill>
              </a:rPr>
              <a:t>Externě  </a:t>
            </a:r>
            <a:r>
              <a:rPr lang="cs-CZ" sz="1400" spc="-23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cs-CZ" sz="1400" spc="-23" dirty="0">
                <a:solidFill>
                  <a:sysClr val="windowText" lastClr="000000"/>
                </a:solidFill>
              </a:rPr>
              <a:t>AG jako externí partner konsorcia  </a:t>
            </a:r>
          </a:p>
          <a:p>
            <a:r>
              <a:rPr lang="cs-CZ" sz="1400" spc="-23" dirty="0">
                <a:solidFill>
                  <a:sysClr val="windowText" lastClr="000000"/>
                </a:solidFill>
              </a:rPr>
              <a:t>(bez finančního plnění) </a:t>
            </a:r>
          </a:p>
          <a:p>
            <a:r>
              <a:rPr lang="cs-CZ" sz="1400" spc="-23" dirty="0">
                <a:solidFill>
                  <a:sysClr val="windowText" lastClr="000000"/>
                </a:solidFill>
              </a:rPr>
              <a:t>= jakýkoliv subjekt s CZ IČO (ÚSC, MAS, VO, NNO aj.)</a:t>
            </a:r>
          </a:p>
        </p:txBody>
      </p:sp>
      <p:sp>
        <p:nvSpPr>
          <p:cNvPr id="31" name="Nadpis 1">
            <a:extLst>
              <a:ext uri="{FF2B5EF4-FFF2-40B4-BE49-F238E27FC236}">
                <a16:creationId xmlns:a16="http://schemas.microsoft.com/office/drawing/2014/main" id="{7634BF68-78A3-43A7-BF79-FBB2A96266F0}"/>
              </a:ext>
            </a:extLst>
          </p:cNvPr>
          <p:cNvSpPr txBox="1">
            <a:spLocks/>
          </p:cNvSpPr>
          <p:nvPr/>
        </p:nvSpPr>
        <p:spPr>
          <a:xfrm>
            <a:off x="102812" y="195486"/>
            <a:ext cx="8805664" cy="85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rgbClr val="F0374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algn="r"/>
            <a:r>
              <a:rPr lang="cs-CZ" sz="2400" dirty="0"/>
              <a:t>Aplikační garant</a:t>
            </a:r>
          </a:p>
          <a:p>
            <a:pPr algn="r"/>
            <a:r>
              <a:rPr lang="cs-CZ" sz="1800" dirty="0">
                <a:solidFill>
                  <a:srgbClr val="FF0000"/>
                </a:solidFill>
              </a:rPr>
              <a:t>Způsob zapojení do projektu</a:t>
            </a:r>
            <a:endParaRPr lang="cs-CZ" sz="2400" dirty="0">
              <a:solidFill>
                <a:srgbClr val="FF0000"/>
              </a:solidFill>
            </a:endParaRPr>
          </a:p>
          <a:p>
            <a:pPr algn="r"/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5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 animBg="1"/>
      <p:bldP spid="56" grpId="0"/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15">
            <a:extLst>
              <a:ext uri="{FF2B5EF4-FFF2-40B4-BE49-F238E27FC236}">
                <a16:creationId xmlns:a16="http://schemas.microsoft.com/office/drawing/2014/main" id="{8FFFF047-3D36-4C07-9F84-9F36D37AF522}"/>
              </a:ext>
            </a:extLst>
          </p:cNvPr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331640" y="141480"/>
            <a:ext cx="7344816" cy="486054"/>
          </a:xfrm>
        </p:spPr>
        <p:txBody>
          <a:bodyPr>
            <a:normAutofit fontScale="90000"/>
          </a:bodyPr>
          <a:lstStyle/>
          <a:p>
            <a:r>
              <a:rPr lang="cs-CZ" dirty="0"/>
              <a:t>Příklady projektů s vazbou na ÚSC</a:t>
            </a:r>
            <a:endParaRPr lang="en-GB" dirty="0"/>
          </a:p>
        </p:txBody>
      </p:sp>
      <p:sp>
        <p:nvSpPr>
          <p:cNvPr id="7" name="Obdélník 6"/>
          <p:cNvSpPr/>
          <p:nvPr/>
        </p:nvSpPr>
        <p:spPr>
          <a:xfrm>
            <a:off x="1439651" y="2472739"/>
            <a:ext cx="57786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  <a:p>
            <a:endParaRPr lang="cs-CZ" sz="1350" dirty="0"/>
          </a:p>
          <a:p>
            <a:endParaRPr lang="cs-CZ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</p:txBody>
      </p:sp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89300"/>
              </p:ext>
            </p:extLst>
          </p:nvPr>
        </p:nvGraphicFramePr>
        <p:xfrm>
          <a:off x="386535" y="636535"/>
          <a:ext cx="8370930" cy="423904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770530">
                  <a:extLst>
                    <a:ext uri="{9D8B030D-6E8A-4147-A177-3AD203B41FA5}">
                      <a16:colId xmlns:a16="http://schemas.microsoft.com/office/drawing/2014/main" val="558110969"/>
                    </a:ext>
                  </a:extLst>
                </a:gridCol>
                <a:gridCol w="2790310">
                  <a:extLst>
                    <a:ext uri="{9D8B030D-6E8A-4147-A177-3AD203B41FA5}">
                      <a16:colId xmlns:a16="http://schemas.microsoft.com/office/drawing/2014/main" val="3693519854"/>
                    </a:ext>
                  </a:extLst>
                </a:gridCol>
                <a:gridCol w="810090">
                  <a:extLst>
                    <a:ext uri="{9D8B030D-6E8A-4147-A177-3AD203B41FA5}">
                      <a16:colId xmlns:a16="http://schemas.microsoft.com/office/drawing/2014/main" val="1082722964"/>
                    </a:ext>
                  </a:extLst>
                </a:gridCol>
              </a:tblGrid>
              <a:tr h="35276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NÁZEV PROJEKTU</a:t>
                      </a:r>
                    </a:p>
                  </a:txBody>
                  <a:tcPr marL="68588" marR="68588" marT="34294" marB="34294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AG</a:t>
                      </a:r>
                    </a:p>
                  </a:txBody>
                  <a:tcPr marL="68588" marR="68588" marT="34294" marB="34294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PROG.</a:t>
                      </a:r>
                    </a:p>
                  </a:txBody>
                  <a:tcPr marL="68588" marR="68588" marT="34294" marB="3429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510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Komunitně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založené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participativní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plánování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v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městském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prostoru</a:t>
                      </a:r>
                      <a:endParaRPr lang="en-GB"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Moravskoslezský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kraj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Ostrava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, M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ěstský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obvod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Poruba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  <a:endParaRPr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27169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en-GB" sz="1050" b="0" dirty="0" err="1"/>
                        <a:t>Venkov</a:t>
                      </a:r>
                      <a:r>
                        <a:rPr lang="en-GB" sz="1050" b="0" dirty="0"/>
                        <a:t> 3.0: </a:t>
                      </a:r>
                      <a:r>
                        <a:rPr lang="en-GB" sz="1050" b="0" dirty="0" err="1"/>
                        <a:t>Sociální</a:t>
                      </a:r>
                      <a:r>
                        <a:rPr lang="en-GB" sz="1050" b="0" dirty="0"/>
                        <a:t> a </a:t>
                      </a:r>
                      <a:r>
                        <a:rPr lang="en-GB" sz="1050" b="0" dirty="0" err="1"/>
                        <a:t>technické</a:t>
                      </a:r>
                      <a:r>
                        <a:rPr lang="en-GB" sz="1050" b="0" dirty="0"/>
                        <a:t> </a:t>
                      </a:r>
                      <a:r>
                        <a:rPr lang="en-GB" sz="1050" b="0" dirty="0" err="1"/>
                        <a:t>podmínky</a:t>
                      </a:r>
                      <a:r>
                        <a:rPr lang="en-GB" sz="1050" b="0" dirty="0"/>
                        <a:t> pro </a:t>
                      </a:r>
                      <a:r>
                        <a:rPr lang="en-GB" sz="1050" b="0" dirty="0" err="1"/>
                        <a:t>uplatnění</a:t>
                      </a:r>
                      <a:r>
                        <a:rPr lang="en-GB" sz="1050" b="0" dirty="0"/>
                        <a:t> </a:t>
                      </a:r>
                      <a:r>
                        <a:rPr lang="en-GB" sz="1050" b="0" dirty="0" err="1"/>
                        <a:t>rozvojových</a:t>
                      </a:r>
                      <a:r>
                        <a:rPr lang="en-GB" sz="1050" b="0" dirty="0"/>
                        <a:t> </a:t>
                      </a:r>
                      <a:r>
                        <a:rPr lang="en-GB" sz="1050" b="0" dirty="0" err="1"/>
                        <a:t>potenciálů</a:t>
                      </a:r>
                      <a:r>
                        <a:rPr lang="en-GB" sz="1050" b="0" dirty="0"/>
                        <a:t> 21. </a:t>
                      </a:r>
                      <a:r>
                        <a:rPr lang="en-GB" sz="1050" b="0" dirty="0" err="1"/>
                        <a:t>století</a:t>
                      </a:r>
                      <a:r>
                        <a:rPr lang="en-GB" sz="1050" b="0" dirty="0"/>
                        <a:t> </a:t>
                      </a:r>
                      <a:r>
                        <a:rPr lang="en-GB" sz="1050" b="0" dirty="0" err="1"/>
                        <a:t>ve</a:t>
                      </a:r>
                      <a:r>
                        <a:rPr lang="en-GB" sz="1050" b="0" dirty="0"/>
                        <a:t> </a:t>
                      </a:r>
                      <a:r>
                        <a:rPr lang="en-GB" sz="1050" b="0" dirty="0" err="1"/>
                        <a:t>venkovských</a:t>
                      </a:r>
                      <a:r>
                        <a:rPr lang="en-GB" sz="1050" b="0" dirty="0"/>
                        <a:t> </a:t>
                      </a:r>
                      <a:r>
                        <a:rPr lang="en-GB" sz="1050" b="0" dirty="0" err="1"/>
                        <a:t>oblastech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NS MAS ČR, MAS Český sever, MAS Moravský kras, Region </a:t>
                      </a:r>
                      <a:r>
                        <a:rPr lang="cs-CZ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Pošembeří</a:t>
                      </a:r>
                      <a:endParaRPr lang="cs-CZ"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  <a:endParaRPr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44933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Výzkum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motivací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aktérů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kreativních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průmyslů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v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olomoucké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aglomeraci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a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návrh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strategie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pro 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jejich posílení</a:t>
                      </a: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Olomouc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endParaRPr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6097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Doma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ve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městě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UNESCO: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Hmotný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a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nehmotný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veřejný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prostor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měst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se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zvláštní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památkovou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ochranou</a:t>
                      </a:r>
                      <a:endParaRPr lang="cs-CZ"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Telč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  <a:endParaRPr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62728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Mezioborový design rozvoje města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Kostelec, Čestice u Volyně, Mělník, Benešov nad Ploučnicí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  <a:endParaRPr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285776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Podpora implementace technologie autonomních vozidel a inovativních mobilních služeb v českých městech a regionech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Brno</a:t>
                      </a:r>
                      <a:endParaRPr lang="en-GB"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endParaRPr lang="en-GB"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306130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Poznatky behaviorální ekonomie a jejich aplikace na úrovni obcí a krajů ČR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Regionální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rozvojová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agentura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Východní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Moravy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ZÉTA</a:t>
                      </a: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06086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Aplikace přístupů </a:t>
                      </a:r>
                      <a:r>
                        <a:rPr lang="cs-CZ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smart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cs-CZ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governance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do organizačních struktur municipalit v ČR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Sdružení měst a obcí Východní Moravy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ZÉTA</a:t>
                      </a: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489311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Humanitní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rozměr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plánů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udržitelné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městské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a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regionální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mobility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Svaz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měst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a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obcí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;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Národní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síť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zdravých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měst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; 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Asociace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měst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pro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cyklisty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;</a:t>
                      </a:r>
                      <a:r>
                        <a:rPr lang="cs-CZ" sz="1050" b="0" i="0" u="none" strike="noStrike" cap="none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Frýdek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Místek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H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ranice</a:t>
                      </a: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Karlovy Vary,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Milevsko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Opava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Otrokovice</a:t>
                      </a:r>
                      <a:r>
                        <a:rPr lang="en-GB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en-GB" sz="105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Zlín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endParaRPr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1420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Cambria"/>
                        <a:buNone/>
                        <a:tabLst/>
                        <a:defRPr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Model péče o seniory v pobytových zařízeních v konceptu třístupňového bydlení</a:t>
                      </a: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Třeboň</a:t>
                      </a:r>
                      <a:endParaRPr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05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ÉTA</a:t>
                      </a:r>
                      <a:endParaRPr sz="105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3957217"/>
                  </a:ext>
                </a:extLst>
              </a:tr>
            </a:tbl>
          </a:graphicData>
        </a:graphic>
      </p:graphicFrame>
      <p:sp>
        <p:nvSpPr>
          <p:cNvPr id="11" name="Obdélník 10"/>
          <p:cNvSpPr/>
          <p:nvPr/>
        </p:nvSpPr>
        <p:spPr>
          <a:xfrm>
            <a:off x="6853943" y="4867005"/>
            <a:ext cx="21105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900" dirty="0"/>
              <a:t>Vyhledávač projektů: </a:t>
            </a:r>
            <a:r>
              <a:rPr lang="cs-CZ" sz="900" b="1" dirty="0">
                <a:solidFill>
                  <a:srgbClr val="FF0000"/>
                </a:solidFill>
              </a:rPr>
              <a:t>starfos.tacr.cz</a:t>
            </a:r>
            <a:endParaRPr lang="en-GB" sz="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5417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>
            <a:spLocks noGrp="1"/>
          </p:cNvSpPr>
          <p:nvPr>
            <p:ph type="title"/>
          </p:nvPr>
        </p:nvSpPr>
        <p:spPr>
          <a:xfrm>
            <a:off x="0" y="1716655"/>
            <a:ext cx="9144000" cy="16651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buClr>
                <a:schemeClr val="accent1"/>
              </a:buClr>
              <a:buSzPct val="25000"/>
            </a:pPr>
            <a:r>
              <a:rPr lang="cs-CZ" sz="36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Závěrem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endParaRPr lang="cs-CZ" sz="4000" dirty="0">
              <a:solidFill>
                <a:schemeClr val="accent6"/>
              </a:solidFill>
              <a:ea typeface="Cambria"/>
              <a:cs typeface="Cambria"/>
              <a:sym typeface="Cambria"/>
            </a:endParaRPr>
          </a:p>
        </p:txBody>
      </p:sp>
      <p:sp>
        <p:nvSpPr>
          <p:cNvPr id="483" name="Shape 483"/>
          <p:cNvSpPr txBox="1"/>
          <p:nvPr/>
        </p:nvSpPr>
        <p:spPr>
          <a:xfrm>
            <a:off x="116505" y="2211710"/>
            <a:ext cx="9144000" cy="14041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Font typeface="Cambria"/>
              <a:buNone/>
            </a:pPr>
            <a:endParaRPr sz="2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484" name="Shape 484"/>
          <p:cNvSpPr txBox="1"/>
          <p:nvPr/>
        </p:nvSpPr>
        <p:spPr>
          <a:xfrm>
            <a:off x="116505" y="3291830"/>
            <a:ext cx="9027495" cy="13051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endParaRPr lang="cs-CZ" sz="2000" b="1" i="0" u="none" strike="noStrike" cap="none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781590049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15">
            <a:extLst>
              <a:ext uri="{FF2B5EF4-FFF2-40B4-BE49-F238E27FC236}">
                <a16:creationId xmlns:a16="http://schemas.microsoft.com/office/drawing/2014/main" id="{FD8BFEC4-9075-4498-8866-55BBB40D4F28}"/>
              </a:ext>
            </a:extLst>
          </p:cNvPr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Program ÉTA a ZÉTA</a:t>
            </a:r>
            <a:br>
              <a:rPr lang="cs-CZ" dirty="0"/>
            </a:br>
            <a:r>
              <a:rPr lang="cs-CZ" sz="2200" dirty="0"/>
              <a:t>základní ukazatele příští veřejné soutěže</a:t>
            </a:r>
            <a:endParaRPr lang="en-GB" dirty="0"/>
          </a:p>
        </p:txBody>
      </p:sp>
      <p:graphicFrame>
        <p:nvGraphicFramePr>
          <p:cNvPr id="18" name="Shape 63"/>
          <p:cNvGraphicFramePr/>
          <p:nvPr>
            <p:extLst>
              <p:ext uri="{D42A27DB-BD31-4B8C-83A1-F6EECF244321}">
                <p14:modId xmlns:p14="http://schemas.microsoft.com/office/powerpoint/2010/main" val="3502774502"/>
              </p:ext>
            </p:extLst>
          </p:nvPr>
        </p:nvGraphicFramePr>
        <p:xfrm>
          <a:off x="179513" y="1108948"/>
          <a:ext cx="8784974" cy="34519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7222">
                  <a:extLst>
                    <a:ext uri="{9D8B030D-6E8A-4147-A177-3AD203B41FA5}">
                      <a16:colId xmlns:a16="http://schemas.microsoft.com/office/drawing/2014/main" val="1028962762"/>
                    </a:ext>
                  </a:extLst>
                </a:gridCol>
                <a:gridCol w="33888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8876">
                  <a:extLst>
                    <a:ext uri="{9D8B030D-6E8A-4147-A177-3AD203B41FA5}">
                      <a16:colId xmlns:a16="http://schemas.microsoft.com/office/drawing/2014/main" val="3620623747"/>
                    </a:ext>
                  </a:extLst>
                </a:gridCol>
              </a:tblGrid>
              <a:tr h="34117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400" dirty="0"/>
                        <a:t>Ukazatel </a:t>
                      </a:r>
                      <a:endParaRPr sz="1400" dirty="0"/>
                    </a:p>
                  </a:txBody>
                  <a:tcPr marL="68588" marR="68588" marT="34294" marB="34294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ÉTA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ZÉTA</a:t>
                      </a:r>
                      <a:endParaRPr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Zaměření programu</a:t>
                      </a:r>
                      <a:endParaRPr sz="120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Společensko-humanitní a umělecký výzkum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Začínající výzkumnice a výzkumníci</a:t>
                      </a:r>
                      <a:endParaRPr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2063274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Vyhlášení soutěže</a:t>
                      </a:r>
                      <a:endParaRPr sz="120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září 2019 (3. VS)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říjen 2019 (4. VS)</a:t>
                      </a:r>
                      <a:endParaRPr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Výsledky veřejné soutěže </a:t>
                      </a:r>
                      <a:endParaRPr sz="120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cca 7 měsíců po vyhlášení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cca 7 měsíců po vyhlášení</a:t>
                      </a:r>
                      <a:endParaRPr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Způsobilí uchazeči</a:t>
                      </a:r>
                    </a:p>
                  </a:txBody>
                  <a:tcPr marL="68588" marR="68588" marT="34294" marB="3429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  <a:tabLst/>
                        <a:defRPr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Výzkumné organizace </a:t>
                      </a: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Podniky</a:t>
                      </a: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Další právnické osoby </a:t>
                      </a: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= ÚSC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  <a:tabLst/>
                        <a:defRPr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Výzkumné organizace </a:t>
                      </a: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Podniky</a:t>
                      </a:r>
                      <a:endParaRPr lang="cs-CZ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Způsob zapojení ÚSC</a:t>
                      </a:r>
                      <a:endParaRPr sz="120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en-GB" sz="1200" b="1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Interně</a:t>
                      </a:r>
                      <a:r>
                        <a:rPr lang="en-GB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cs-CZ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en-GB" sz="1200" b="1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Externě</a:t>
                      </a:r>
                      <a:endParaRPr lang="en-GB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en-GB" sz="1200" b="1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Externě</a:t>
                      </a:r>
                      <a:endParaRPr lang="en-GB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321893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Délka řešení projektu </a:t>
                      </a:r>
                      <a:endParaRPr sz="120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minimální 12 měsíců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maximální 48 měsíců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minimální 12 měsíců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maximální 24 měsíců</a:t>
                      </a:r>
                      <a:endParaRPr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Výše podpory</a:t>
                      </a:r>
                    </a:p>
                  </a:txBody>
                  <a:tcPr marL="68588" marR="68588" marT="34294" marB="34294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b="1" dirty="0"/>
                        <a:t>Nestanovena </a:t>
                      </a:r>
                    </a:p>
                    <a:p>
                      <a:pPr rtl="0"/>
                      <a:r>
                        <a:rPr lang="cs-CZ" sz="1200" b="0" i="1" u="none" strike="noStrike" kern="1200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Doposud nejnižší = cca 1 milion CZK</a:t>
                      </a:r>
                    </a:p>
                    <a:p>
                      <a:pPr rtl="0"/>
                      <a:r>
                        <a:rPr lang="cs-CZ" sz="1200" b="0" i="1" u="none" strike="noStrike" kern="1200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Doposud nejvyšší = cca 13 milionů CZK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Max. výše podpora 10 milionů CZK/projekt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0" i="1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Nejnižší = cca 0,5 milionu CZK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0" i="1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Nejvyšší = cca 8 milionů CZK</a:t>
                      </a: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Intenzita podpory</a:t>
                      </a:r>
                    </a:p>
                  </a:txBody>
                  <a:tcPr marL="68588" marR="68588" marT="34294" marB="34294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Max. 80% nákladů na projekt (údaj z 2. VS)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mbria"/>
                        <a:buNone/>
                      </a:pPr>
                      <a:r>
                        <a:rPr lang="cs-CZ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Max. 85% nákladů projektu</a:t>
                      </a: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3210259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1751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15">
            <a:extLst>
              <a:ext uri="{FF2B5EF4-FFF2-40B4-BE49-F238E27FC236}">
                <a16:creationId xmlns:a16="http://schemas.microsoft.com/office/drawing/2014/main" id="{FD8BFEC4-9075-4498-8866-55BBB40D4F28}"/>
              </a:ext>
            </a:extLst>
          </p:cNvPr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Program ÉTA a ZÉTA</a:t>
            </a:r>
            <a:br>
              <a:rPr lang="cs-CZ" dirty="0"/>
            </a:br>
            <a:r>
              <a:rPr lang="cs-CZ" sz="2200" b="0" dirty="0"/>
              <a:t>fundamentální podmínky soutěží</a:t>
            </a:r>
            <a:endParaRPr lang="en-GB" b="0" dirty="0"/>
          </a:p>
        </p:txBody>
      </p:sp>
      <p:graphicFrame>
        <p:nvGraphicFramePr>
          <p:cNvPr id="18" name="Shape 63"/>
          <p:cNvGraphicFramePr/>
          <p:nvPr>
            <p:extLst>
              <p:ext uri="{D42A27DB-BD31-4B8C-83A1-F6EECF244321}">
                <p14:modId xmlns:p14="http://schemas.microsoft.com/office/powerpoint/2010/main" val="2218786134"/>
              </p:ext>
            </p:extLst>
          </p:nvPr>
        </p:nvGraphicFramePr>
        <p:xfrm>
          <a:off x="404536" y="892040"/>
          <a:ext cx="8271920" cy="5562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3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5960">
                  <a:extLst>
                    <a:ext uri="{9D8B030D-6E8A-4147-A177-3AD203B41FA5}">
                      <a16:colId xmlns:a16="http://schemas.microsoft.com/office/drawing/2014/main" val="3620623747"/>
                    </a:ext>
                  </a:extLst>
                </a:gridCol>
              </a:tblGrid>
              <a:tr h="295386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ÉTA</a:t>
                      </a:r>
                    </a:p>
                    <a:p>
                      <a:pPr algn="ctr"/>
                      <a:r>
                        <a:rPr lang="cs-CZ" sz="1400" b="0" dirty="0"/>
                        <a:t>Společensko-humanitní a umělecký výzkum</a:t>
                      </a:r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ZÉTA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mbria"/>
                        <a:buNone/>
                      </a:pPr>
                      <a:r>
                        <a:rPr lang="cs-CZ" sz="14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Začínající generace výzkumnic a výzkumníků</a:t>
                      </a:r>
                      <a:endParaRPr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8" marR="68588" marT="34294" marB="3429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:a16="http://schemas.microsoft.com/office/drawing/2014/main" id="{D69D8174-4534-4A9A-B39A-6472778F8011}"/>
              </a:ext>
            </a:extLst>
          </p:cNvPr>
          <p:cNvSpPr txBox="1"/>
          <p:nvPr/>
        </p:nvSpPr>
        <p:spPr>
          <a:xfrm>
            <a:off x="521550" y="1757014"/>
            <a:ext cx="39154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Aktivity v projektu jsou koncipovány jako aplikovaný výzkum nebo experimentální vývoj = novost, kreativita, nejistota, systematičnost, reprodukovatelnost</a:t>
            </a:r>
          </a:p>
          <a:p>
            <a:endParaRPr lang="cs-CZ" sz="1200" dirty="0"/>
          </a:p>
          <a:p>
            <a:r>
              <a:rPr lang="cs-CZ" sz="1200" dirty="0"/>
              <a:t>Je formulován výzkumný problém nebo příležitost pro novou kvalitu života nebo pro tržní příležitost. Výstup projektu není cílem, ale prostředkem k inovaci.</a:t>
            </a:r>
          </a:p>
          <a:p>
            <a:endParaRPr lang="cs-CZ" sz="1200" dirty="0"/>
          </a:p>
          <a:p>
            <a:r>
              <a:rPr lang="cs-CZ" sz="1200" b="1" dirty="0"/>
              <a:t>Společenská věda, humanitní věda nebo umění musí být v jádru projektu: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b="1" dirty="0"/>
              <a:t>Způsobilí uchazeči o podporu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b="1" dirty="0"/>
              <a:t>Expertízy řešitelského týmu (úvazek)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b="1" dirty="0"/>
              <a:t>Metody a postupy společensko-humanitního nebo uměleckého výzkumu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ADD3BF5-9D7D-4A90-A0BB-C6DC38CFECB0}"/>
              </a:ext>
            </a:extLst>
          </p:cNvPr>
          <p:cNvSpPr txBox="1"/>
          <p:nvPr/>
        </p:nvSpPr>
        <p:spPr>
          <a:xfrm>
            <a:off x="4662010" y="1757013"/>
            <a:ext cx="391543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Aktivity v projektu jsou koncipovány jako aplikovaný výzkum nebo experimentální vývoj = novost, kreativita, nejistota, systematičnost, reprodukovatelnost</a:t>
            </a:r>
          </a:p>
          <a:p>
            <a:endParaRPr lang="cs-CZ" sz="1200" dirty="0"/>
          </a:p>
          <a:p>
            <a:r>
              <a:rPr lang="cs-CZ" sz="1200" dirty="0"/>
              <a:t>Je formulován výzkumný problém nebo příležitost pro novou kvalitu života nebo pro tržní příležitost. Výstup projektu není cílem, ale prostředkem k inovaci.</a:t>
            </a:r>
          </a:p>
          <a:p>
            <a:endParaRPr lang="cs-CZ" sz="1200" dirty="0"/>
          </a:p>
          <a:p>
            <a:r>
              <a:rPr lang="cs-CZ" sz="1200" b="1" dirty="0"/>
              <a:t>Řešitelský tým musí být složen ze začínajících výzkumnic a výzkumníků + mentorství: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b="1" dirty="0"/>
              <a:t>Věková hranice</a:t>
            </a:r>
          </a:p>
          <a:p>
            <a:endParaRPr lang="cs-CZ" sz="1200" dirty="0"/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37504300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>
            <a:spLocks noGrp="1"/>
          </p:cNvSpPr>
          <p:nvPr>
            <p:ph type="title"/>
          </p:nvPr>
        </p:nvSpPr>
        <p:spPr>
          <a:xfrm>
            <a:off x="0" y="1716655"/>
            <a:ext cx="9144000" cy="16651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buClr>
                <a:schemeClr val="accent1"/>
              </a:buClr>
              <a:buSzPct val="25000"/>
            </a:pPr>
            <a:r>
              <a:rPr lang="cs-CZ" sz="36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Program ÉTA &amp; ZÉTA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r>
              <a:rPr lang="cs-CZ" sz="2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a příležitosti pro rozvoj územních samosprávných celků 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endParaRPr lang="cs-CZ" sz="4000" dirty="0">
              <a:solidFill>
                <a:schemeClr val="accent6"/>
              </a:solidFill>
              <a:ea typeface="Cambria"/>
              <a:cs typeface="Cambria"/>
              <a:sym typeface="Cambria"/>
            </a:endParaRPr>
          </a:p>
        </p:txBody>
      </p:sp>
      <p:sp>
        <p:nvSpPr>
          <p:cNvPr id="484" name="Shape 484"/>
          <p:cNvSpPr txBox="1"/>
          <p:nvPr/>
        </p:nvSpPr>
        <p:spPr>
          <a:xfrm>
            <a:off x="116505" y="3291830"/>
            <a:ext cx="9027495" cy="13051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lang="cs-CZ" sz="2000" b="1" i="0" u="none" strike="noStrike" cap="none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Marcel Kraus</a:t>
            </a:r>
            <a:endParaRPr lang="cs-CZ" sz="2000" b="1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mbria"/>
              <a:buNone/>
            </a:pPr>
            <a:r>
              <a:rPr lang="cs-CZ" sz="1200" b="1" i="1" dirty="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Technologická agentura ČR</a:t>
            </a: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25000"/>
            </a:pPr>
            <a:r>
              <a:rPr lang="cs-CZ" sz="1200" i="1" dirty="0">
                <a:solidFill>
                  <a:schemeClr val="accent1"/>
                </a:solidFill>
                <a:ea typeface="Cambria"/>
                <a:cs typeface="Cambria"/>
                <a:sym typeface="Cambria"/>
              </a:rPr>
              <a:t>Aplikovaný výzkum v oblasti regionální politiky, MMR, 9. 4. 2019</a:t>
            </a:r>
            <a:endParaRPr lang="cs-CZ" sz="1200" i="1" dirty="0">
              <a:solidFill>
                <a:schemeClr val="accen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99982207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3805748" y="0"/>
            <a:ext cx="1485900" cy="4180114"/>
          </a:xfrm>
          <a:prstGeom prst="rect">
            <a:avLst/>
          </a:prstGeom>
          <a:solidFill>
            <a:srgbClr val="F037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675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6" r="-2936" b="5509"/>
          <a:stretch/>
        </p:blipFill>
        <p:spPr>
          <a:xfrm>
            <a:off x="3888158" y="0"/>
            <a:ext cx="1403490" cy="204107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951086" y="3914081"/>
            <a:ext cx="119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www.tacr.cz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80DB84E-A430-254F-A2E0-B2FC1FCF7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348" y="4479045"/>
            <a:ext cx="2114699" cy="24878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716104" y="2547971"/>
            <a:ext cx="16651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kraus@tacr.cz</a:t>
            </a:r>
          </a:p>
        </p:txBody>
      </p:sp>
      <p:sp>
        <p:nvSpPr>
          <p:cNvPr id="10" name="Obdélník 15">
            <a:extLst>
              <a:ext uri="{FF2B5EF4-FFF2-40B4-BE49-F238E27FC236}">
                <a16:creationId xmlns:a16="http://schemas.microsoft.com/office/drawing/2014/main" id="{82BB91DB-573D-48CA-B5FC-4D7782724390}"/>
              </a:ext>
            </a:extLst>
          </p:cNvPr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5C76430D-A7BC-48BB-8698-505C22A70824}"/>
              </a:ext>
            </a:extLst>
          </p:cNvPr>
          <p:cNvSpPr/>
          <p:nvPr/>
        </p:nvSpPr>
        <p:spPr>
          <a:xfrm>
            <a:off x="683569" y="4371321"/>
            <a:ext cx="2110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/>
              <a:t>Vyhledávač projektů: </a:t>
            </a:r>
            <a:r>
              <a:rPr lang="cs-CZ" sz="1600" b="1" dirty="0">
                <a:solidFill>
                  <a:srgbClr val="FF0000"/>
                </a:solidFill>
              </a:rPr>
              <a:t>starfos.tacr.cz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5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>
            <a:spLocks noGrp="1"/>
          </p:cNvSpPr>
          <p:nvPr>
            <p:ph type="title"/>
          </p:nvPr>
        </p:nvSpPr>
        <p:spPr>
          <a:xfrm>
            <a:off x="0" y="1716655"/>
            <a:ext cx="9144000" cy="16651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buClr>
                <a:schemeClr val="accent1"/>
              </a:buClr>
              <a:buSzPct val="25000"/>
            </a:pPr>
            <a:r>
              <a:rPr lang="cs-CZ" sz="36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Program ÉTA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r>
              <a:rPr lang="cs-CZ" sz="2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aplikovaný společensko-humanitní a umělecký výzkum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endParaRPr lang="cs-CZ" sz="4000" dirty="0">
              <a:solidFill>
                <a:schemeClr val="accent6"/>
              </a:solidFill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36625943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Obdélník 15"/>
          <p:cNvSpPr/>
          <p:nvPr/>
        </p:nvSpPr>
        <p:spPr>
          <a:xfrm>
            <a:off x="179513" y="21814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78" name="TextovéPole 30"/>
          <p:cNvSpPr txBox="1"/>
          <p:nvPr/>
        </p:nvSpPr>
        <p:spPr>
          <a:xfrm>
            <a:off x="1596987" y="1830105"/>
            <a:ext cx="2375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Průmysl 4.0</a:t>
            </a:r>
            <a:endParaRPr lang="en-GB" sz="1400" b="1" dirty="0"/>
          </a:p>
        </p:txBody>
      </p:sp>
      <p:sp>
        <p:nvSpPr>
          <p:cNvPr id="80" name="TextovéPole 34"/>
          <p:cNvSpPr txBox="1"/>
          <p:nvPr/>
        </p:nvSpPr>
        <p:spPr>
          <a:xfrm>
            <a:off x="6596705" y="1940604"/>
            <a:ext cx="3416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Právo a legislativa</a:t>
            </a:r>
            <a:endParaRPr lang="en-GB" sz="1100" b="1" dirty="0"/>
          </a:p>
        </p:txBody>
      </p:sp>
      <p:sp>
        <p:nvSpPr>
          <p:cNvPr id="81" name="TextovéPole 37"/>
          <p:cNvSpPr txBox="1"/>
          <p:nvPr/>
        </p:nvSpPr>
        <p:spPr>
          <a:xfrm>
            <a:off x="6392529" y="4052392"/>
            <a:ext cx="2384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Media &amp; Sítě &amp; Internet</a:t>
            </a:r>
            <a:endParaRPr lang="en-GB" sz="1100" b="1" dirty="0"/>
          </a:p>
        </p:txBody>
      </p:sp>
      <p:sp>
        <p:nvSpPr>
          <p:cNvPr id="83" name="TextovéPole 42"/>
          <p:cNvSpPr txBox="1"/>
          <p:nvPr/>
        </p:nvSpPr>
        <p:spPr>
          <a:xfrm>
            <a:off x="1679794" y="943874"/>
            <a:ext cx="2210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Stárnutí</a:t>
            </a:r>
            <a:endParaRPr lang="en-GB" sz="1600" b="1" dirty="0"/>
          </a:p>
        </p:txBody>
      </p:sp>
      <p:sp>
        <p:nvSpPr>
          <p:cNvPr id="84" name="TextovéPole 48"/>
          <p:cNvSpPr txBox="1"/>
          <p:nvPr/>
        </p:nvSpPr>
        <p:spPr>
          <a:xfrm>
            <a:off x="1005292" y="1432024"/>
            <a:ext cx="1859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Zdraví a pohoda </a:t>
            </a:r>
            <a:endParaRPr lang="en-GB" sz="1600" b="1" dirty="0"/>
          </a:p>
        </p:txBody>
      </p:sp>
      <p:sp>
        <p:nvSpPr>
          <p:cNvPr id="86" name="TextovéPole 51"/>
          <p:cNvSpPr txBox="1"/>
          <p:nvPr/>
        </p:nvSpPr>
        <p:spPr>
          <a:xfrm>
            <a:off x="1612563" y="3124216"/>
            <a:ext cx="7260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b="1" dirty="0"/>
              <a:t>Migrace </a:t>
            </a:r>
            <a:endParaRPr lang="en-GB" sz="900" b="1" dirty="0"/>
          </a:p>
        </p:txBody>
      </p:sp>
      <p:sp>
        <p:nvSpPr>
          <p:cNvPr id="87" name="TextovéPole 54"/>
          <p:cNvSpPr txBox="1"/>
          <p:nvPr/>
        </p:nvSpPr>
        <p:spPr>
          <a:xfrm>
            <a:off x="371411" y="3414575"/>
            <a:ext cx="20757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b="1" dirty="0"/>
              <a:t>Rovnost šancí &amp; lidská práva</a:t>
            </a:r>
            <a:endParaRPr lang="en-GB" sz="1050" b="1" dirty="0"/>
          </a:p>
        </p:txBody>
      </p:sp>
      <p:sp>
        <p:nvSpPr>
          <p:cNvPr id="89" name="TextovéPole 57"/>
          <p:cNvSpPr txBox="1"/>
          <p:nvPr/>
        </p:nvSpPr>
        <p:spPr>
          <a:xfrm>
            <a:off x="4980282" y="969828"/>
            <a:ext cx="3487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Globalizace a regionalizace</a:t>
            </a:r>
            <a:endParaRPr lang="en-GB" sz="1400" b="1" dirty="0"/>
          </a:p>
        </p:txBody>
      </p:sp>
      <p:sp>
        <p:nvSpPr>
          <p:cNvPr id="90" name="TextovéPole 60"/>
          <p:cNvSpPr txBox="1"/>
          <p:nvPr/>
        </p:nvSpPr>
        <p:spPr>
          <a:xfrm>
            <a:off x="3113689" y="551700"/>
            <a:ext cx="26728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Architektura a bydlení</a:t>
            </a:r>
            <a:endParaRPr lang="en-GB" sz="1000" b="1" dirty="0"/>
          </a:p>
        </p:txBody>
      </p:sp>
      <p:sp>
        <p:nvSpPr>
          <p:cNvPr id="92" name="TextovéPole 63"/>
          <p:cNvSpPr txBox="1"/>
          <p:nvPr/>
        </p:nvSpPr>
        <p:spPr>
          <a:xfrm>
            <a:off x="6077078" y="1571280"/>
            <a:ext cx="2534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/>
              <a:t>Společenské a kulturní normy</a:t>
            </a:r>
            <a:endParaRPr lang="en-GB" sz="1200" b="1" dirty="0"/>
          </a:p>
        </p:txBody>
      </p:sp>
      <p:sp>
        <p:nvSpPr>
          <p:cNvPr id="93" name="TextovéPole 66"/>
          <p:cNvSpPr txBox="1"/>
          <p:nvPr/>
        </p:nvSpPr>
        <p:spPr>
          <a:xfrm>
            <a:off x="3041830" y="833647"/>
            <a:ext cx="2369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Produkce a spotřeba</a:t>
            </a:r>
            <a:endParaRPr lang="en-GB" sz="1400" b="1" dirty="0"/>
          </a:p>
        </p:txBody>
      </p:sp>
      <p:sp>
        <p:nvSpPr>
          <p:cNvPr id="95" name="TextovéPole 78"/>
          <p:cNvSpPr txBox="1"/>
          <p:nvPr/>
        </p:nvSpPr>
        <p:spPr>
          <a:xfrm>
            <a:off x="4772704" y="407374"/>
            <a:ext cx="2983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Vzdělávání </a:t>
            </a:r>
            <a:endParaRPr lang="en-GB" sz="1600" b="1" dirty="0"/>
          </a:p>
        </p:txBody>
      </p:sp>
      <p:sp>
        <p:nvSpPr>
          <p:cNvPr id="96" name="TextovéPole 81"/>
          <p:cNvSpPr txBox="1"/>
          <p:nvPr/>
        </p:nvSpPr>
        <p:spPr>
          <a:xfrm>
            <a:off x="6669255" y="2816312"/>
            <a:ext cx="2067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/>
              <a:t>Inovační kultura</a:t>
            </a:r>
            <a:endParaRPr lang="en-GB" sz="1200" b="1" dirty="0"/>
          </a:p>
        </p:txBody>
      </p:sp>
      <p:sp>
        <p:nvSpPr>
          <p:cNvPr id="97" name="TextovéPole 84"/>
          <p:cNvSpPr txBox="1"/>
          <p:nvPr/>
        </p:nvSpPr>
        <p:spPr>
          <a:xfrm>
            <a:off x="516099" y="3759433"/>
            <a:ext cx="2320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Umění &amp; Design</a:t>
            </a:r>
            <a:endParaRPr lang="en-GB" sz="1600" b="1" dirty="0"/>
          </a:p>
        </p:txBody>
      </p:sp>
      <p:sp>
        <p:nvSpPr>
          <p:cNvPr id="98" name="TextovéPole 87"/>
          <p:cNvSpPr txBox="1"/>
          <p:nvPr/>
        </p:nvSpPr>
        <p:spPr>
          <a:xfrm>
            <a:off x="966282" y="4096365"/>
            <a:ext cx="2236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Kreativní ekonomika</a:t>
            </a:r>
            <a:endParaRPr lang="en-GB" sz="1400" b="1" dirty="0"/>
          </a:p>
        </p:txBody>
      </p:sp>
      <p:sp>
        <p:nvSpPr>
          <p:cNvPr id="99" name="TextovéPole 90"/>
          <p:cNvSpPr txBox="1"/>
          <p:nvPr/>
        </p:nvSpPr>
        <p:spPr>
          <a:xfrm>
            <a:off x="6596705" y="2336396"/>
            <a:ext cx="2655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Digitální ekonomika</a:t>
            </a:r>
            <a:endParaRPr lang="en-GB" sz="1600" b="1" dirty="0"/>
          </a:p>
        </p:txBody>
      </p:sp>
      <p:sp>
        <p:nvSpPr>
          <p:cNvPr id="101" name="TextovéPole 93"/>
          <p:cNvSpPr txBox="1"/>
          <p:nvPr/>
        </p:nvSpPr>
        <p:spPr>
          <a:xfrm>
            <a:off x="1175565" y="2671256"/>
            <a:ext cx="2115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/>
              <a:t>Podnikání a etika</a:t>
            </a:r>
            <a:endParaRPr lang="en-GB" sz="1200" b="1" dirty="0"/>
          </a:p>
        </p:txBody>
      </p:sp>
      <p:sp>
        <p:nvSpPr>
          <p:cNvPr id="102" name="TextovéPole 99"/>
          <p:cNvSpPr txBox="1"/>
          <p:nvPr/>
        </p:nvSpPr>
        <p:spPr>
          <a:xfrm>
            <a:off x="6448589" y="4408770"/>
            <a:ext cx="2025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Občanská participace</a:t>
            </a:r>
            <a:endParaRPr lang="en-GB" sz="1100" b="1" dirty="0"/>
          </a:p>
        </p:txBody>
      </p:sp>
      <p:sp>
        <p:nvSpPr>
          <p:cNvPr id="104" name="TextovéPole 102"/>
          <p:cNvSpPr txBox="1"/>
          <p:nvPr/>
        </p:nvSpPr>
        <p:spPr>
          <a:xfrm>
            <a:off x="6596705" y="3647433"/>
            <a:ext cx="2454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Tradice a životní styl</a:t>
            </a:r>
            <a:endParaRPr lang="en-GB" b="1" dirty="0"/>
          </a:p>
        </p:txBody>
      </p:sp>
      <p:sp>
        <p:nvSpPr>
          <p:cNvPr id="105" name="TextovéPole 105"/>
          <p:cNvSpPr txBox="1"/>
          <p:nvPr/>
        </p:nvSpPr>
        <p:spPr>
          <a:xfrm>
            <a:off x="516098" y="2962050"/>
            <a:ext cx="1293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BIG Data</a:t>
            </a:r>
            <a:endParaRPr lang="en-GB" sz="1400" b="1" dirty="0"/>
          </a:p>
        </p:txBody>
      </p:sp>
      <p:sp>
        <p:nvSpPr>
          <p:cNvPr id="107" name="TextovéPole 117"/>
          <p:cNvSpPr txBox="1"/>
          <p:nvPr/>
        </p:nvSpPr>
        <p:spPr>
          <a:xfrm>
            <a:off x="6880628" y="3254584"/>
            <a:ext cx="1896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/>
              <a:t>Veřejné služby</a:t>
            </a:r>
            <a:endParaRPr lang="en-GB" sz="1200" b="1" dirty="0"/>
          </a:p>
        </p:txBody>
      </p:sp>
      <p:sp>
        <p:nvSpPr>
          <p:cNvPr id="108" name="TextovéPole 78"/>
          <p:cNvSpPr txBox="1"/>
          <p:nvPr/>
        </p:nvSpPr>
        <p:spPr>
          <a:xfrm>
            <a:off x="2630293" y="1212651"/>
            <a:ext cx="143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Vládnutí </a:t>
            </a:r>
            <a:endParaRPr lang="en-GB" b="1" dirty="0"/>
          </a:p>
        </p:txBody>
      </p:sp>
      <p:sp>
        <p:nvSpPr>
          <p:cNvPr id="47" name="TextovéPole 66"/>
          <p:cNvSpPr txBox="1"/>
          <p:nvPr/>
        </p:nvSpPr>
        <p:spPr>
          <a:xfrm>
            <a:off x="1162788" y="4478878"/>
            <a:ext cx="20615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Gramotnost pro 21. stol.</a:t>
            </a:r>
            <a:endParaRPr lang="en-GB" sz="1100" b="1" dirty="0"/>
          </a:p>
        </p:txBody>
      </p:sp>
      <p:sp>
        <p:nvSpPr>
          <p:cNvPr id="48" name="TextovéPole 93"/>
          <p:cNvSpPr txBox="1"/>
          <p:nvPr/>
        </p:nvSpPr>
        <p:spPr>
          <a:xfrm>
            <a:off x="804192" y="2187599"/>
            <a:ext cx="2115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Umělá inteligence</a:t>
            </a:r>
            <a:endParaRPr lang="en-GB" sz="1600" b="1" dirty="0"/>
          </a:p>
        </p:txBody>
      </p:sp>
      <p:pic>
        <p:nvPicPr>
          <p:cNvPr id="49" name="Picture 7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5776" y="1275606"/>
            <a:ext cx="4123894" cy="3849004"/>
          </a:xfrm>
          <a:prstGeom prst="rect">
            <a:avLst/>
          </a:prstGeom>
        </p:spPr>
      </p:pic>
      <p:sp>
        <p:nvSpPr>
          <p:cNvPr id="50" name="TextovéPole 51"/>
          <p:cNvSpPr txBox="1"/>
          <p:nvPr/>
        </p:nvSpPr>
        <p:spPr>
          <a:xfrm>
            <a:off x="5703752" y="1240730"/>
            <a:ext cx="1649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Práce </a:t>
            </a:r>
            <a:endParaRPr lang="en-GB" sz="1600" b="1" dirty="0"/>
          </a:p>
        </p:txBody>
      </p:sp>
      <p:sp>
        <p:nvSpPr>
          <p:cNvPr id="51" name="TextovéPole 54"/>
          <p:cNvSpPr txBox="1"/>
          <p:nvPr/>
        </p:nvSpPr>
        <p:spPr>
          <a:xfrm>
            <a:off x="5112060" y="734031"/>
            <a:ext cx="20757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b="1" dirty="0"/>
              <a:t>Svět digitální a virtuální</a:t>
            </a: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42166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2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7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2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7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2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7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25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75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7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2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7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2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80" grpId="0"/>
      <p:bldP spid="81" grpId="0"/>
      <p:bldP spid="83" grpId="0"/>
      <p:bldP spid="84" grpId="0"/>
      <p:bldP spid="86" grpId="0"/>
      <p:bldP spid="87" grpId="0"/>
      <p:bldP spid="89" grpId="0"/>
      <p:bldP spid="90" grpId="0"/>
      <p:bldP spid="92" grpId="0"/>
      <p:bldP spid="93" grpId="0"/>
      <p:bldP spid="95" grpId="0"/>
      <p:bldP spid="96" grpId="0"/>
      <p:bldP spid="97" grpId="0"/>
      <p:bldP spid="98" grpId="0"/>
      <p:bldP spid="99" grpId="0"/>
      <p:bldP spid="101" grpId="0"/>
      <p:bldP spid="102" grpId="0"/>
      <p:bldP spid="104" grpId="0"/>
      <p:bldP spid="105" grpId="0"/>
      <p:bldP spid="107" grpId="0"/>
      <p:bldP spid="108" grpId="0"/>
      <p:bldP spid="47" grpId="0"/>
      <p:bldP spid="48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Výsledek obrázku pro hospital ico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68"/>
          <a:stretch/>
        </p:blipFill>
        <p:spPr bwMode="auto">
          <a:xfrm>
            <a:off x="1489273" y="4556772"/>
            <a:ext cx="430860" cy="36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Výsledek obrázku pro church icon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952" y="4609105"/>
            <a:ext cx="419695" cy="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Výsledek obrázku pro ministry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948" y="4575209"/>
            <a:ext cx="519535" cy="44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ýsledek obrázku pro elderly care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74" y="4596457"/>
            <a:ext cx="366270" cy="36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5" descr="Výsledek obrázku pro oper icon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966" y="4575765"/>
            <a:ext cx="562993" cy="37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Výsledek obrázku pro urbanism icon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86219" y="4591153"/>
            <a:ext cx="657087" cy="36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2" descr="Výsledek obrázku pro exhibition ic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78" y="4498321"/>
            <a:ext cx="467912" cy="4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VÃ½sledek obrÃ¡zku pro university ic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4547849"/>
            <a:ext cx="562719" cy="41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SouvisejÃ­cÃ­ obrÃ¡zek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126" y="4439302"/>
            <a:ext cx="652728" cy="6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C:\Users\kraus\Downloads\eco-factory (1)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520" y="4447422"/>
            <a:ext cx="504250" cy="50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9" descr="C:\Users\kraus\Downloads\mortgag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840" y="4574187"/>
            <a:ext cx="366988" cy="36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Výsledek obrázku pro union icon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76" y="4647676"/>
            <a:ext cx="349278" cy="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Výsledek obrázku pro university icon 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45" y="4477302"/>
            <a:ext cx="513239" cy="48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Výsledek obrázku pro school icon png"/>
          <p:cNvPicPr>
            <a:picLocks noChangeAspect="1" noChangeArrowheads="1"/>
          </p:cNvPicPr>
          <p:nvPr/>
        </p:nvPicPr>
        <p:blipFill>
          <a:blip r:embed="rId1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458" y="4471473"/>
            <a:ext cx="552971" cy="54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Google Shape;146;p16" descr="Výsledek obrázku pro dollar business png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3103645" y="4606144"/>
            <a:ext cx="447985" cy="35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8"/>
          <a:srcRect t="17924"/>
          <a:stretch/>
        </p:blipFill>
        <p:spPr>
          <a:xfrm>
            <a:off x="3202337" y="1766804"/>
            <a:ext cx="2673808" cy="2194565"/>
          </a:xfrm>
          <a:prstGeom prst="rect">
            <a:avLst/>
          </a:prstGeom>
        </p:spPr>
      </p:pic>
      <p:sp>
        <p:nvSpPr>
          <p:cNvPr id="73" name="TextovéPole 5"/>
          <p:cNvSpPr txBox="1"/>
          <p:nvPr/>
        </p:nvSpPr>
        <p:spPr>
          <a:xfrm>
            <a:off x="1" y="1560393"/>
            <a:ext cx="23255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accent6"/>
                </a:solidFill>
              </a:rPr>
              <a:t>Poskytovatelé výzkumných řešení</a:t>
            </a:r>
          </a:p>
          <a:p>
            <a:pPr algn="r"/>
            <a:endParaRPr lang="en-GB" sz="1400" b="1" dirty="0"/>
          </a:p>
        </p:txBody>
      </p:sp>
      <p:sp>
        <p:nvSpPr>
          <p:cNvPr id="74" name="TextovéPole 177"/>
          <p:cNvSpPr txBox="1"/>
          <p:nvPr/>
        </p:nvSpPr>
        <p:spPr>
          <a:xfrm>
            <a:off x="6737045" y="1550968"/>
            <a:ext cx="2265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6"/>
                </a:solidFill>
              </a:rPr>
              <a:t>Odběratelé výzkumných řešení</a:t>
            </a:r>
            <a:endParaRPr lang="cs-CZ" b="1" dirty="0">
              <a:solidFill>
                <a:schemeClr val="accent6"/>
              </a:solidFill>
              <a:ea typeface="Cambria"/>
              <a:cs typeface="Cambria"/>
              <a:sym typeface="Cambria"/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5" name="TextovéPole 5"/>
          <p:cNvSpPr txBox="1"/>
          <p:nvPr/>
        </p:nvSpPr>
        <p:spPr>
          <a:xfrm>
            <a:off x="2815123" y="3466583"/>
            <a:ext cx="338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chemeClr val="accent6"/>
                </a:solidFill>
              </a:rPr>
              <a:t>3 mld. / 6 let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80" name="TextovéPole 130"/>
          <p:cNvSpPr txBox="1"/>
          <p:nvPr/>
        </p:nvSpPr>
        <p:spPr>
          <a:xfrm>
            <a:off x="0" y="1221600"/>
            <a:ext cx="9144000" cy="33855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</a:rPr>
              <a:t>Společenské vědy, humanitní vědy a umění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6267" y="2256715"/>
            <a:ext cx="219621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cs-CZ" sz="700" b="1" dirty="0"/>
          </a:p>
          <a:p>
            <a:pPr algn="r"/>
            <a:r>
              <a:rPr lang="cs-CZ" sz="2000" b="1" dirty="0"/>
              <a:t>SHUV</a:t>
            </a:r>
          </a:p>
          <a:p>
            <a:pPr algn="r"/>
            <a:r>
              <a:rPr lang="cs-CZ" sz="1350" b="1" dirty="0"/>
              <a:t>Společenské vědy</a:t>
            </a:r>
          </a:p>
          <a:p>
            <a:pPr algn="r"/>
            <a:r>
              <a:rPr lang="cs-CZ" sz="1350" b="1" dirty="0"/>
              <a:t>Humanitní vědy</a:t>
            </a:r>
          </a:p>
          <a:p>
            <a:pPr algn="r"/>
            <a:r>
              <a:rPr lang="cs-CZ" sz="1350" b="1" dirty="0"/>
              <a:t>Umělecký výzkum</a:t>
            </a:r>
          </a:p>
          <a:p>
            <a:pPr algn="r"/>
            <a:r>
              <a:rPr lang="cs-CZ" sz="1350" b="1" dirty="0"/>
              <a:t>+</a:t>
            </a:r>
          </a:p>
          <a:p>
            <a:pPr algn="r"/>
            <a:r>
              <a:rPr lang="cs-CZ" sz="1350" dirty="0"/>
              <a:t>Technické vědy</a:t>
            </a:r>
          </a:p>
          <a:p>
            <a:pPr algn="r"/>
            <a:r>
              <a:rPr lang="cs-CZ" sz="1350" dirty="0"/>
              <a:t>Přírodní vědy</a:t>
            </a:r>
          </a:p>
          <a:p>
            <a:pPr algn="r"/>
            <a:r>
              <a:rPr lang="cs-CZ" sz="1350" dirty="0"/>
              <a:t>Lékařské vědy </a:t>
            </a:r>
          </a:p>
          <a:p>
            <a:pPr algn="r"/>
            <a:r>
              <a:rPr lang="cs-CZ" sz="1350" dirty="0"/>
              <a:t>aj.</a:t>
            </a:r>
            <a:endParaRPr lang="cs-CZ" sz="700" dirty="0"/>
          </a:p>
        </p:txBody>
      </p:sp>
      <p:sp>
        <p:nvSpPr>
          <p:cNvPr id="4" name="Obdélník 3"/>
          <p:cNvSpPr/>
          <p:nvPr/>
        </p:nvSpPr>
        <p:spPr>
          <a:xfrm>
            <a:off x="6765149" y="2247130"/>
            <a:ext cx="2982426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350" b="1" dirty="0">
                <a:ea typeface="Cambria"/>
                <a:cs typeface="Cambria"/>
                <a:sym typeface="Cambria"/>
              </a:rPr>
              <a:t>Státní správa</a:t>
            </a:r>
          </a:p>
          <a:p>
            <a:pPr lvl="0"/>
            <a:r>
              <a:rPr lang="cs-CZ" sz="1350" b="1" dirty="0">
                <a:ea typeface="Cambria"/>
                <a:cs typeface="Cambria"/>
                <a:sym typeface="Cambria"/>
              </a:rPr>
              <a:t>Samospráva </a:t>
            </a:r>
            <a:r>
              <a:rPr lang="cs-CZ" sz="1100" dirty="0">
                <a:ea typeface="Cambria"/>
                <a:cs typeface="Cambria"/>
                <a:sym typeface="Cambria"/>
              </a:rPr>
              <a:t>(města, kraje, MAS)</a:t>
            </a:r>
          </a:p>
          <a:p>
            <a:pPr lvl="0"/>
            <a:r>
              <a:rPr lang="cs-CZ" sz="1350" b="1" dirty="0">
                <a:ea typeface="Cambria"/>
                <a:cs typeface="Cambria"/>
                <a:sym typeface="Cambria"/>
              </a:rPr>
              <a:t>Podniky</a:t>
            </a:r>
          </a:p>
          <a:p>
            <a:pPr lvl="0"/>
            <a:r>
              <a:rPr lang="cs-CZ" sz="1350" b="1" dirty="0">
                <a:ea typeface="Cambria"/>
                <a:cs typeface="Cambria"/>
                <a:sym typeface="Cambria"/>
              </a:rPr>
              <a:t>Organizace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dirty="0">
                <a:ea typeface="Cambria"/>
                <a:cs typeface="Cambria"/>
                <a:sym typeface="Cambria"/>
              </a:rPr>
              <a:t>Kulturní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dirty="0">
                <a:ea typeface="Cambria"/>
                <a:cs typeface="Cambria"/>
                <a:sym typeface="Cambria"/>
              </a:rPr>
              <a:t>Sociální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dirty="0">
                <a:ea typeface="Cambria"/>
                <a:cs typeface="Cambria"/>
                <a:sym typeface="Cambria"/>
              </a:rPr>
              <a:t>Vzdělávací/ výzkumné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dirty="0">
                <a:ea typeface="Cambria"/>
                <a:cs typeface="Cambria"/>
                <a:sym typeface="Cambria"/>
              </a:rPr>
              <a:t>Zdravotnické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dirty="0">
                <a:ea typeface="Cambria"/>
                <a:cs typeface="Cambria"/>
                <a:sym typeface="Cambria"/>
              </a:rPr>
              <a:t>Duchovní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350" dirty="0">
                <a:ea typeface="Cambria"/>
                <a:cs typeface="Cambria"/>
                <a:sym typeface="Cambria"/>
              </a:rPr>
              <a:t>atd.</a:t>
            </a:r>
          </a:p>
          <a:p>
            <a:pPr lvl="0"/>
            <a:endParaRPr lang="cs-CZ" sz="1350" dirty="0">
              <a:ea typeface="Cambria"/>
              <a:cs typeface="Cambria"/>
              <a:sym typeface="Cambria"/>
            </a:endParaRPr>
          </a:p>
        </p:txBody>
      </p:sp>
      <p:sp>
        <p:nvSpPr>
          <p:cNvPr id="49" name="Obdélník 15"/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5" name="Nadpis 1"/>
          <p:cNvSpPr txBox="1">
            <a:spLocks/>
          </p:cNvSpPr>
          <p:nvPr/>
        </p:nvSpPr>
        <p:spPr>
          <a:xfrm>
            <a:off x="102812" y="195486"/>
            <a:ext cx="8805664" cy="85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rgbClr val="F0374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algn="r"/>
            <a:r>
              <a:rPr lang="cs-CZ" sz="2400" dirty="0"/>
              <a:t>Program ÉTA</a:t>
            </a:r>
            <a:br>
              <a:rPr lang="cs-CZ" sz="2400" dirty="0"/>
            </a:b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0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/>
          <p:cNvSpPr/>
          <p:nvPr/>
        </p:nvSpPr>
        <p:spPr>
          <a:xfrm>
            <a:off x="0" y="1242274"/>
            <a:ext cx="4256965" cy="338554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   zaměření programu ÉTA</a:t>
            </a:r>
          </a:p>
        </p:txBody>
      </p:sp>
      <p:sp>
        <p:nvSpPr>
          <p:cNvPr id="56" name="Obdélník 15"/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3" name="Nadpis 1"/>
          <p:cNvSpPr txBox="1">
            <a:spLocks/>
          </p:cNvSpPr>
          <p:nvPr/>
        </p:nvSpPr>
        <p:spPr>
          <a:xfrm>
            <a:off x="102812" y="195486"/>
            <a:ext cx="8805664" cy="85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rgbClr val="F0374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algn="r"/>
            <a:r>
              <a:rPr lang="cs-CZ" sz="2400" dirty="0"/>
              <a:t>Program ÉTA</a:t>
            </a:r>
            <a:br>
              <a:rPr lang="cs-CZ" sz="2400" dirty="0"/>
            </a:br>
            <a:r>
              <a:rPr lang="cs-CZ" sz="1800" dirty="0"/>
              <a:t>výzvy a příležitosti 21. stol. - ÚSC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9" name="Rectangle 168">
            <a:extLst>
              <a:ext uri="{FF2B5EF4-FFF2-40B4-BE49-F238E27FC236}">
                <a16:creationId xmlns:a16="http://schemas.microsoft.com/office/drawing/2014/main" id="{29E31629-B73E-495B-AA7E-49F656231C3F}"/>
              </a:ext>
            </a:extLst>
          </p:cNvPr>
          <p:cNvSpPr/>
          <p:nvPr/>
        </p:nvSpPr>
        <p:spPr>
          <a:xfrm>
            <a:off x="4752020" y="1242274"/>
            <a:ext cx="4391980" cy="338554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   co ÉTA nabízí krajům a městům?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0769885-49DA-4939-B541-14990FA6843D}"/>
              </a:ext>
            </a:extLst>
          </p:cNvPr>
          <p:cNvSpPr txBox="1"/>
          <p:nvPr/>
        </p:nvSpPr>
        <p:spPr>
          <a:xfrm>
            <a:off x="116505" y="2211710"/>
            <a:ext cx="42569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cs-CZ" sz="1600" b="1" dirty="0">
                <a:solidFill>
                  <a:schemeClr val="dk1"/>
                </a:solidFill>
              </a:rPr>
              <a:t>ČLOVĚK A SPOLEČNOST</a:t>
            </a:r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endParaRPr lang="cs-CZ" sz="1600" b="1" dirty="0">
              <a:solidFill>
                <a:schemeClr val="dk1"/>
              </a:solidFill>
            </a:endParaRPr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cs-CZ" sz="1600" b="1" dirty="0">
                <a:solidFill>
                  <a:schemeClr val="dk1"/>
                </a:solidFill>
              </a:rPr>
              <a:t>ČLOVĚK A PROSTŘEDÍ PRO JEHO ŽIVOT</a:t>
            </a:r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endParaRPr lang="cs-CZ" sz="1600" b="1" dirty="0">
              <a:solidFill>
                <a:schemeClr val="dk1"/>
              </a:solidFill>
            </a:endParaRPr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cs-CZ" sz="1600" b="1" dirty="0">
                <a:solidFill>
                  <a:schemeClr val="dk1"/>
                </a:solidFill>
              </a:rPr>
              <a:t>ČLOVĚK A EKONOMIKA </a:t>
            </a:r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endParaRPr lang="cs-CZ" sz="1600" b="1" dirty="0">
              <a:solidFill>
                <a:schemeClr val="dk1"/>
              </a:solidFill>
            </a:endParaRPr>
          </a:p>
          <a:p>
            <a:pPr marL="342900" indent="-342900">
              <a:spcBef>
                <a:spcPts val="360"/>
              </a:spcBef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cs-CZ" sz="1600" b="1" dirty="0">
                <a:solidFill>
                  <a:schemeClr val="dk1"/>
                </a:solidFill>
              </a:rPr>
              <a:t>ČLOVĚK A SPOLEČENSKÝ SYSTÉM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91F46EC9-8520-414C-A02B-766BFE745382}"/>
              </a:ext>
            </a:extLst>
          </p:cNvPr>
          <p:cNvSpPr/>
          <p:nvPr/>
        </p:nvSpPr>
        <p:spPr>
          <a:xfrm>
            <a:off x="4752020" y="1581640"/>
            <a:ext cx="4293877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Rozvoj sociální práce a služeb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Bydlení a jeho dostupnost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Participativní tvorba lokálních služeb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Využívání nových technologií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400" dirty="0"/>
              <a:t>Smart </a:t>
            </a:r>
            <a:r>
              <a:rPr lang="cs-CZ" sz="1400" dirty="0" err="1"/>
              <a:t>cities</a:t>
            </a:r>
            <a:endParaRPr lang="cs-CZ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400" dirty="0"/>
              <a:t>Autonomní mobilita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400" dirty="0"/>
              <a:t>Bezpečnost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Bezbariérové město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Estetika veřejného prostoru, architektura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Využití lokálních hodnot pro ekonomický rozvoj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Komunální soudržnost, integrace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Kulturní rozvoj, participace na něm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Stárnutí komunity / udržení nové generace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Ukotvení lokálního školství do rozvojových aktivit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Mezinárodní partnerství a synergie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 </a:t>
            </a:r>
            <a:r>
              <a:rPr lang="cs-CZ" sz="1400" dirty="0">
                <a:solidFill>
                  <a:srgbClr val="000000"/>
                </a:solidFill>
              </a:rPr>
              <a:t>atd.</a:t>
            </a:r>
            <a:endParaRPr lang="cs-CZ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400" dirty="0"/>
          </a:p>
        </p:txBody>
      </p:sp>
      <p:sp>
        <p:nvSpPr>
          <p:cNvPr id="4" name="Pravá složená závorka 3">
            <a:extLst>
              <a:ext uri="{FF2B5EF4-FFF2-40B4-BE49-F238E27FC236}">
                <a16:creationId xmlns:a16="http://schemas.microsoft.com/office/drawing/2014/main" id="{F3935D09-4534-47CB-B1F6-2C67B878522B}"/>
              </a:ext>
            </a:extLst>
          </p:cNvPr>
          <p:cNvSpPr/>
          <p:nvPr/>
        </p:nvSpPr>
        <p:spPr>
          <a:xfrm>
            <a:off x="4301970" y="1716655"/>
            <a:ext cx="225025" cy="3231359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793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  <p:bldP spid="29" grpId="0" animBg="1"/>
      <p:bldP spid="2" grpId="0"/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Obdélník 74"/>
          <p:cNvSpPr/>
          <p:nvPr/>
        </p:nvSpPr>
        <p:spPr>
          <a:xfrm>
            <a:off x="250101" y="1671650"/>
            <a:ext cx="8693318" cy="14217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cs-CZ" sz="1100" dirty="0">
              <a:solidFill>
                <a:schemeClr val="tx1"/>
              </a:solidFill>
            </a:endParaRPr>
          </a:p>
          <a:p>
            <a:pPr algn="ctr"/>
            <a:endParaRPr lang="cs-CZ" sz="1100" dirty="0">
              <a:solidFill>
                <a:schemeClr val="tx1"/>
              </a:solidFill>
            </a:endParaRPr>
          </a:p>
          <a:p>
            <a:pPr algn="ctr"/>
            <a:endParaRPr lang="en-GB" sz="900" dirty="0">
              <a:solidFill>
                <a:schemeClr val="accent6"/>
              </a:solidFill>
            </a:endParaRPr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38" name="Obdélník 9"/>
          <p:cNvSpPr/>
          <p:nvPr/>
        </p:nvSpPr>
        <p:spPr>
          <a:xfrm>
            <a:off x="2047680" y="1626645"/>
            <a:ext cx="2026457" cy="3954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145" name="Google Shape;172;p18"/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017805" y="1806665"/>
            <a:ext cx="502340" cy="489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Shape 1511" descr="C:\Users\kraus\Downloads\noun_681882_cc.png"/>
          <p:cNvPicPr preferRelativeResize="0"/>
          <p:nvPr/>
        </p:nvPicPr>
        <p:blipFill rotWithShape="1">
          <a:blip r:embed="rId5">
            <a:alphaModFix/>
          </a:blip>
          <a:srcRect b="12139"/>
          <a:stretch/>
        </p:blipFill>
        <p:spPr>
          <a:xfrm>
            <a:off x="7810723" y="1813625"/>
            <a:ext cx="677544" cy="47512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Obdélník 7"/>
          <p:cNvSpPr/>
          <p:nvPr/>
        </p:nvSpPr>
        <p:spPr>
          <a:xfrm>
            <a:off x="206515" y="3407876"/>
            <a:ext cx="1693105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Univerzity/ VŠ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Výzkumné ústavy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Fakultní nemocnice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Muzea (VO)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Galerie (VO)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Podniky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Města a obce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Regiony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MAS</a:t>
            </a:r>
            <a:endParaRPr lang="en-GB" sz="8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57" name="Obdélník 7"/>
          <p:cNvSpPr/>
          <p:nvPr/>
        </p:nvSpPr>
        <p:spPr>
          <a:xfrm>
            <a:off x="1691680" y="3407876"/>
            <a:ext cx="1581710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Výzkumníci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Docenti/profesoři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Studenti/ (post)doktorandi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Podnikatelé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Umělci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Zaměstnanci </a:t>
            </a:r>
            <a:r>
              <a:rPr lang="en-GB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ex</a:t>
            </a: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t</a:t>
            </a:r>
            <a:r>
              <a:rPr lang="en-GB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. </a:t>
            </a: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AG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Inovátoři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Exp. z praxe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aj.</a:t>
            </a:r>
          </a:p>
        </p:txBody>
      </p:sp>
      <p:sp>
        <p:nvSpPr>
          <p:cNvPr id="158" name="Obdélník 7"/>
          <p:cNvSpPr/>
          <p:nvPr/>
        </p:nvSpPr>
        <p:spPr>
          <a:xfrm>
            <a:off x="3045502" y="3426845"/>
            <a:ext cx="1796528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2563" indent="-182563">
              <a:buFont typeface="+mj-lt"/>
              <a:buAutoNum type="arabicPeriod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Interdisciplinarita</a:t>
            </a:r>
          </a:p>
          <a:p>
            <a:pPr marL="182563" indent="-182563">
              <a:buFont typeface="+mj-lt"/>
              <a:buAutoNum type="arabicPeriod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Propojení </a:t>
            </a:r>
            <a:r>
              <a:rPr lang="cs-CZ" sz="1000" dirty="0" err="1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tech</a:t>
            </a: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.-</a:t>
            </a:r>
            <a:r>
              <a:rPr lang="cs-CZ" sz="1000" dirty="0" err="1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netech</a:t>
            </a: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.</a:t>
            </a:r>
          </a:p>
          <a:p>
            <a:pPr marL="182563" indent="-182563">
              <a:buFont typeface="+mj-lt"/>
              <a:buAutoNum type="arabicPeriod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Využití objevů k aplikaci</a:t>
            </a:r>
            <a:endParaRPr lang="en-GB" sz="1000" dirty="0">
              <a:solidFill>
                <a:schemeClr val="accent6"/>
              </a:solidFill>
              <a:latin typeface="Cambria" charset="0"/>
              <a:ea typeface="Cambria" charset="0"/>
              <a:cs typeface="Cambria" charset="0"/>
            </a:endParaRPr>
          </a:p>
          <a:p>
            <a:pPr algn="ctr"/>
            <a:endParaRPr lang="en-GB" sz="8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59" name="Obdélník 7"/>
          <p:cNvSpPr/>
          <p:nvPr/>
        </p:nvSpPr>
        <p:spPr>
          <a:xfrm>
            <a:off x="4651349" y="3426845"/>
            <a:ext cx="1675846" cy="1916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Výzkumná zpráva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Metodika/mapa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Software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Umělecký výstup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Kniha/učebnice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Didaktická pomůcka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Workshop/konference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Prototyp/ </a:t>
            </a:r>
            <a:r>
              <a:rPr lang="cs-CZ" sz="1000" dirty="0" err="1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prům</a:t>
            </a: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. vzor</a:t>
            </a:r>
          </a:p>
          <a:p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Terapeutická metoda…</a:t>
            </a:r>
            <a:endParaRPr lang="cs-CZ" sz="9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cs-CZ" sz="11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aj.</a:t>
            </a:r>
            <a:endParaRPr lang="cs-CZ" sz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60" name="Obdélník 7"/>
          <p:cNvSpPr/>
          <p:nvPr/>
        </p:nvSpPr>
        <p:spPr>
          <a:xfrm>
            <a:off x="6054989" y="3407876"/>
            <a:ext cx="1603851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28594" indent="-228594">
              <a:buClr>
                <a:schemeClr val="dk1"/>
              </a:buClr>
              <a:buSzPct val="100000"/>
              <a:buAutoNum type="alphaLcParenR"/>
            </a:pPr>
            <a:r>
              <a:rPr lang="cs-CZ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Interní AG = způsobilý uchazeč</a:t>
            </a:r>
          </a:p>
          <a:p>
            <a:pPr marL="228594" indent="-228594">
              <a:buClr>
                <a:schemeClr val="dk1"/>
              </a:buClr>
              <a:buSzPct val="100000"/>
              <a:buAutoNum type="alphaLcParenR"/>
            </a:pPr>
            <a:r>
              <a:rPr lang="cs-CZ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Externí </a:t>
            </a:r>
            <a:r>
              <a:rPr lang="en-GB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AG </a:t>
            </a:r>
            <a:r>
              <a:rPr lang="cs-CZ" sz="1000" dirty="0">
                <a:solidFill>
                  <a:schemeClr val="tx1"/>
                </a:solidFill>
                <a:ea typeface="Cambria"/>
                <a:cs typeface="Cambria"/>
                <a:sym typeface="Cambria"/>
              </a:rPr>
              <a:t>= jakákoliv entita se sídlem v ČR mimo podniku</a:t>
            </a:r>
            <a:endParaRPr lang="en-GB" sz="10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  <a:p>
            <a:pPr algn="ctr"/>
            <a:endParaRPr lang="en-GB" sz="8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61" name="Obdélník 7"/>
          <p:cNvSpPr/>
          <p:nvPr/>
        </p:nvSpPr>
        <p:spPr>
          <a:xfrm>
            <a:off x="7613836" y="3426845"/>
            <a:ext cx="1329583" cy="1954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34935" indent="-134935">
              <a:buFont typeface="Arial" charset="0"/>
              <a:buChar char="•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Tržní charakter</a:t>
            </a:r>
          </a:p>
          <a:p>
            <a:pPr marL="134935" indent="-134935">
              <a:buFont typeface="Arial" charset="0"/>
              <a:buChar char="•"/>
            </a:pPr>
            <a:r>
              <a:rPr lang="cs-CZ" sz="1000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Netržní charakter</a:t>
            </a:r>
            <a:endParaRPr lang="en-GB" sz="8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0" y="1242274"/>
            <a:ext cx="9144000" cy="338554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    Logický model projektu</a:t>
            </a:r>
          </a:p>
        </p:txBody>
      </p:sp>
      <p:pic>
        <p:nvPicPr>
          <p:cNvPr id="2052" name="Picture 4" descr="VÃ½sledek obrÃ¡zku pro Borromean Rings icon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75" y="1808740"/>
            <a:ext cx="504456" cy="4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Obdélník 15"/>
          <p:cNvSpPr/>
          <p:nvPr/>
        </p:nvSpPr>
        <p:spPr>
          <a:xfrm>
            <a:off x="179513" y="18648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3" name="Nadpis 1"/>
          <p:cNvSpPr txBox="1">
            <a:spLocks/>
          </p:cNvSpPr>
          <p:nvPr/>
        </p:nvSpPr>
        <p:spPr>
          <a:xfrm>
            <a:off x="102812" y="195486"/>
            <a:ext cx="8805664" cy="85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rgbClr val="F03741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algn="r"/>
            <a:r>
              <a:rPr lang="cs-CZ" sz="2400" dirty="0"/>
              <a:t>Program ÉTA</a:t>
            </a:r>
            <a:br>
              <a:rPr lang="cs-CZ" sz="2400" dirty="0"/>
            </a:br>
            <a:r>
              <a:rPr lang="cs-CZ" sz="1800" dirty="0"/>
              <a:t>projekt jedním pohledem</a:t>
            </a:r>
            <a:endParaRPr lang="cs-CZ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VÃ½sledek obrÃ¡zku pro building icon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01" y="1824346"/>
            <a:ext cx="403319" cy="40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Shape 740" descr="Výsledek obrázku pro garantee icon"/>
          <p:cNvPicPr preferRelativeResize="0"/>
          <p:nvPr/>
        </p:nvPicPr>
        <p:blipFill rotWithShape="1">
          <a:blip r:embed="rId8">
            <a:alphaModFix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405795" y="1711448"/>
            <a:ext cx="742835" cy="617037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Obdélník 7"/>
          <p:cNvSpPr/>
          <p:nvPr/>
        </p:nvSpPr>
        <p:spPr>
          <a:xfrm>
            <a:off x="413035" y="2420632"/>
            <a:ext cx="8344430" cy="58686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0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8" name="Obdélník 7"/>
          <p:cNvSpPr/>
          <p:nvPr/>
        </p:nvSpPr>
        <p:spPr>
          <a:xfrm>
            <a:off x="522221" y="2428069"/>
            <a:ext cx="3014664" cy="5868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20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SHUV v jádru projektu =</a:t>
            </a:r>
            <a:endParaRPr lang="en-GB" sz="14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9" name="Obdélník 7"/>
          <p:cNvSpPr/>
          <p:nvPr/>
        </p:nvSpPr>
        <p:spPr>
          <a:xfrm>
            <a:off x="3446875" y="2420632"/>
            <a:ext cx="4860539" cy="5868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Instituce</a:t>
            </a:r>
            <a:endParaRPr lang="cs-CZ" sz="12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Expertíza </a:t>
            </a:r>
          </a:p>
          <a:p>
            <a:r>
              <a:rPr lang="cs-CZ" sz="1200" b="1" dirty="0">
                <a:solidFill>
                  <a:schemeClr val="tx1"/>
                </a:solidFill>
                <a:latin typeface="Cambria" charset="0"/>
                <a:ea typeface="Cambria" charset="0"/>
                <a:cs typeface="Cambria" charset="0"/>
              </a:rPr>
              <a:t>Metody/přístupy</a:t>
            </a:r>
            <a:endParaRPr lang="en-GB" sz="1000" dirty="0">
              <a:solidFill>
                <a:schemeClr val="tx1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1032" name="Picture 8" descr="SouvisejÃ­cÃ­ obrÃ¡zek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78061" y="1704888"/>
            <a:ext cx="757131" cy="75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bdélník 21"/>
          <p:cNvSpPr/>
          <p:nvPr/>
        </p:nvSpPr>
        <p:spPr>
          <a:xfrm>
            <a:off x="250100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uchazeči</a:t>
            </a:r>
            <a:endParaRPr lang="en-GB" sz="1200" b="1" dirty="0"/>
          </a:p>
        </p:txBody>
      </p:sp>
      <p:sp>
        <p:nvSpPr>
          <p:cNvPr id="23" name="Obdélník 22"/>
          <p:cNvSpPr/>
          <p:nvPr/>
        </p:nvSpPr>
        <p:spPr>
          <a:xfrm>
            <a:off x="1721177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řešitelský tým</a:t>
            </a:r>
            <a:endParaRPr lang="en-GB" sz="1200" b="1" dirty="0"/>
          </a:p>
        </p:txBody>
      </p:sp>
      <p:sp>
        <p:nvSpPr>
          <p:cNvPr id="24" name="Obdélník 23"/>
          <p:cNvSpPr/>
          <p:nvPr/>
        </p:nvSpPr>
        <p:spPr>
          <a:xfrm>
            <a:off x="3192254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cs-CZ" sz="1200" b="1" dirty="0" err="1"/>
              <a:t>Inov</a:t>
            </a:r>
            <a:r>
              <a:rPr lang="cs-CZ" sz="1200" b="1" dirty="0"/>
              <a:t>. </a:t>
            </a:r>
            <a:r>
              <a:rPr lang="cs-CZ" sz="1200" b="1" dirty="0" err="1"/>
              <a:t>ekos</a:t>
            </a:r>
            <a:r>
              <a:rPr lang="cs-CZ" sz="1200" b="1" dirty="0"/>
              <a:t>. SHUV</a:t>
            </a:r>
            <a:endParaRPr lang="en-GB" sz="1200" b="1" dirty="0"/>
          </a:p>
        </p:txBody>
      </p:sp>
      <p:sp>
        <p:nvSpPr>
          <p:cNvPr id="25" name="Obdélník 24"/>
          <p:cNvSpPr/>
          <p:nvPr/>
        </p:nvSpPr>
        <p:spPr>
          <a:xfrm>
            <a:off x="4663331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výstupy</a:t>
            </a:r>
            <a:endParaRPr lang="en-GB" sz="1200" b="1" dirty="0"/>
          </a:p>
        </p:txBody>
      </p:sp>
      <p:sp>
        <p:nvSpPr>
          <p:cNvPr id="26" name="Obdélník 25"/>
          <p:cNvSpPr/>
          <p:nvPr/>
        </p:nvSpPr>
        <p:spPr>
          <a:xfrm>
            <a:off x="6134408" y="3156815"/>
            <a:ext cx="1332000" cy="225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err="1"/>
              <a:t>aplik</a:t>
            </a:r>
            <a:r>
              <a:rPr lang="cs-CZ" sz="1200" b="1" dirty="0"/>
              <a:t>. garant</a:t>
            </a:r>
            <a:endParaRPr lang="en-GB" sz="1200" b="1" dirty="0"/>
          </a:p>
        </p:txBody>
      </p:sp>
      <p:sp>
        <p:nvSpPr>
          <p:cNvPr id="27" name="Obdélník 26"/>
          <p:cNvSpPr/>
          <p:nvPr/>
        </p:nvSpPr>
        <p:spPr>
          <a:xfrm>
            <a:off x="7605485" y="3156815"/>
            <a:ext cx="1332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/>
              <a:t>zaměření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14169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56" grpId="0"/>
      <p:bldP spid="157" grpId="0"/>
      <p:bldP spid="158" grpId="0"/>
      <p:bldP spid="159" grpId="0"/>
      <p:bldP spid="161" grpId="0"/>
      <p:bldP spid="37" grpId="0" animBg="1"/>
      <p:bldP spid="38" grpId="0"/>
      <p:bldP spid="39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>
            <a:spLocks noGrp="1"/>
          </p:cNvSpPr>
          <p:nvPr>
            <p:ph type="title"/>
          </p:nvPr>
        </p:nvSpPr>
        <p:spPr>
          <a:xfrm>
            <a:off x="0" y="1716655"/>
            <a:ext cx="9144000" cy="16651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buClr>
                <a:schemeClr val="accent1"/>
              </a:buClr>
              <a:buSzPct val="25000"/>
            </a:pPr>
            <a:r>
              <a:rPr lang="cs-CZ" sz="3600" dirty="0" smtClean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Program </a:t>
            </a:r>
            <a:r>
              <a:rPr lang="cs-CZ" sz="36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ZÉTA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r>
              <a:rPr lang="cs-CZ" sz="2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>aplikovaný výzkum mladé nastupující generace</a:t>
            </a:r>
            <a: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  <a:t/>
            </a:r>
            <a:br>
              <a:rPr lang="cs-CZ" sz="4000" dirty="0">
                <a:solidFill>
                  <a:schemeClr val="accent6"/>
                </a:solidFill>
                <a:ea typeface="Cambria"/>
                <a:cs typeface="Cambria"/>
                <a:sym typeface="Cambria"/>
              </a:rPr>
            </a:br>
            <a:endParaRPr lang="cs-CZ" sz="4000" dirty="0">
              <a:solidFill>
                <a:schemeClr val="accent6"/>
              </a:solidFill>
              <a:ea typeface="Cambria"/>
              <a:cs typeface="Cambria"/>
              <a:sym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80163760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Obdélník 15"/>
          <p:cNvSpPr/>
          <p:nvPr/>
        </p:nvSpPr>
        <p:spPr>
          <a:xfrm>
            <a:off x="179513" y="218145"/>
            <a:ext cx="1008112" cy="1008112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80" name="TextovéPole 34"/>
          <p:cNvSpPr txBox="1"/>
          <p:nvPr/>
        </p:nvSpPr>
        <p:spPr>
          <a:xfrm>
            <a:off x="2701460" y="1262718"/>
            <a:ext cx="265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Aplikační kultura</a:t>
            </a:r>
            <a:endParaRPr lang="en-GB" b="1" dirty="0"/>
          </a:p>
        </p:txBody>
      </p:sp>
      <p:sp>
        <p:nvSpPr>
          <p:cNvPr id="83" name="TextovéPole 42"/>
          <p:cNvSpPr txBox="1"/>
          <p:nvPr/>
        </p:nvSpPr>
        <p:spPr>
          <a:xfrm>
            <a:off x="405975" y="1336803"/>
            <a:ext cx="22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Studující na středních školách</a:t>
            </a:r>
            <a:endParaRPr lang="en-GB" sz="1400" b="1" dirty="0"/>
          </a:p>
        </p:txBody>
      </p:sp>
      <p:sp>
        <p:nvSpPr>
          <p:cNvPr id="90" name="TextovéPole 60"/>
          <p:cNvSpPr txBox="1"/>
          <p:nvPr/>
        </p:nvSpPr>
        <p:spPr>
          <a:xfrm>
            <a:off x="4707015" y="358779"/>
            <a:ext cx="5956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Spolupráce akademické sféry a podniků</a:t>
            </a:r>
            <a:endParaRPr lang="en-GB" sz="1600" b="1" dirty="0"/>
          </a:p>
        </p:txBody>
      </p:sp>
      <p:sp>
        <p:nvSpPr>
          <p:cNvPr id="95" name="TextovéPole 78"/>
          <p:cNvSpPr txBox="1"/>
          <p:nvPr/>
        </p:nvSpPr>
        <p:spPr>
          <a:xfrm>
            <a:off x="516924" y="3792698"/>
            <a:ext cx="2983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Studující bakaláře</a:t>
            </a:r>
            <a:endParaRPr lang="en-GB" sz="1400" b="1" dirty="0"/>
          </a:p>
        </p:txBody>
      </p:sp>
      <p:sp>
        <p:nvSpPr>
          <p:cNvPr id="96" name="TextovéPole 81"/>
          <p:cNvSpPr txBox="1"/>
          <p:nvPr/>
        </p:nvSpPr>
        <p:spPr>
          <a:xfrm>
            <a:off x="6009900" y="839700"/>
            <a:ext cx="2067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/>
              <a:t>Inovační kultura</a:t>
            </a:r>
            <a:endParaRPr lang="en-GB" sz="1200" b="1" dirty="0"/>
          </a:p>
        </p:txBody>
      </p:sp>
      <p:sp>
        <p:nvSpPr>
          <p:cNvPr id="97" name="TextovéPole 84"/>
          <p:cNvSpPr txBox="1"/>
          <p:nvPr/>
        </p:nvSpPr>
        <p:spPr>
          <a:xfrm>
            <a:off x="1456060" y="1864382"/>
            <a:ext cx="2320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Doktorandky a doktorandi</a:t>
            </a:r>
            <a:endParaRPr lang="en-GB" sz="1600" b="1" dirty="0"/>
          </a:p>
        </p:txBody>
      </p:sp>
      <p:sp>
        <p:nvSpPr>
          <p:cNvPr id="99" name="TextovéPole 90"/>
          <p:cNvSpPr txBox="1"/>
          <p:nvPr/>
        </p:nvSpPr>
        <p:spPr>
          <a:xfrm>
            <a:off x="588722" y="2606681"/>
            <a:ext cx="2655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Studující magistra</a:t>
            </a:r>
            <a:endParaRPr lang="en-GB" sz="1600" b="1" dirty="0"/>
          </a:p>
        </p:txBody>
      </p:sp>
      <p:sp>
        <p:nvSpPr>
          <p:cNvPr id="101" name="TextovéPole 93"/>
          <p:cNvSpPr txBox="1"/>
          <p:nvPr/>
        </p:nvSpPr>
        <p:spPr>
          <a:xfrm>
            <a:off x="1067023" y="973965"/>
            <a:ext cx="2115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Podnikavost</a:t>
            </a:r>
            <a:endParaRPr lang="en-GB" sz="1400" b="1" dirty="0"/>
          </a:p>
        </p:txBody>
      </p:sp>
      <p:sp>
        <p:nvSpPr>
          <p:cNvPr id="104" name="TextovéPole 102"/>
          <p:cNvSpPr txBox="1"/>
          <p:nvPr/>
        </p:nvSpPr>
        <p:spPr>
          <a:xfrm>
            <a:off x="4140392" y="1605292"/>
            <a:ext cx="2454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Mentoři </a:t>
            </a:r>
            <a:endParaRPr lang="en-GB" b="1" dirty="0"/>
          </a:p>
        </p:txBody>
      </p:sp>
      <p:sp>
        <p:nvSpPr>
          <p:cNvPr id="105" name="TextovéPole 105"/>
          <p:cNvSpPr txBox="1"/>
          <p:nvPr/>
        </p:nvSpPr>
        <p:spPr>
          <a:xfrm>
            <a:off x="923612" y="4347575"/>
            <a:ext cx="2576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Absolventi </a:t>
            </a:r>
            <a:endParaRPr lang="en-GB" sz="1400" b="1" dirty="0"/>
          </a:p>
        </p:txBody>
      </p:sp>
      <p:sp>
        <p:nvSpPr>
          <p:cNvPr id="47" name="TextovéPole 66"/>
          <p:cNvSpPr txBox="1"/>
          <p:nvPr/>
        </p:nvSpPr>
        <p:spPr>
          <a:xfrm>
            <a:off x="5233102" y="1195341"/>
            <a:ext cx="4015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Rovné příležitosti mužů a žen</a:t>
            </a:r>
            <a:endParaRPr lang="en-GB" sz="2000" b="1" dirty="0"/>
          </a:p>
        </p:txBody>
      </p:sp>
      <p:pic>
        <p:nvPicPr>
          <p:cNvPr id="1026" name="Picture 2" descr="SouvisejÃ­cÃ­ obrÃ¡zek">
            <a:extLst>
              <a:ext uri="{FF2B5EF4-FFF2-40B4-BE49-F238E27FC236}">
                <a16:creationId xmlns:a16="http://schemas.microsoft.com/office/drawing/2014/main" id="{217232BF-6EE6-4ED3-A167-CBFF9576A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94" y="2704953"/>
            <a:ext cx="3537211" cy="201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ovéPole 60">
            <a:extLst>
              <a:ext uri="{FF2B5EF4-FFF2-40B4-BE49-F238E27FC236}">
                <a16:creationId xmlns:a16="http://schemas.microsoft.com/office/drawing/2014/main" id="{ACD96EB2-617D-4F99-A912-D2EA04D68DB6}"/>
              </a:ext>
            </a:extLst>
          </p:cNvPr>
          <p:cNvSpPr txBox="1"/>
          <p:nvPr/>
        </p:nvSpPr>
        <p:spPr>
          <a:xfrm>
            <a:off x="504203" y="429131"/>
            <a:ext cx="3726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Začínající vědkyně a vědci</a:t>
            </a:r>
            <a:endParaRPr lang="en-GB" sz="2000" b="1" dirty="0"/>
          </a:p>
        </p:txBody>
      </p:sp>
      <p:sp>
        <p:nvSpPr>
          <p:cNvPr id="32" name="TextovéPole 84">
            <a:extLst>
              <a:ext uri="{FF2B5EF4-FFF2-40B4-BE49-F238E27FC236}">
                <a16:creationId xmlns:a16="http://schemas.microsoft.com/office/drawing/2014/main" id="{7EF16D36-92D4-4FC2-9A3C-A3A98DFF064E}"/>
              </a:ext>
            </a:extLst>
          </p:cNvPr>
          <p:cNvSpPr txBox="1"/>
          <p:nvPr/>
        </p:nvSpPr>
        <p:spPr>
          <a:xfrm>
            <a:off x="756272" y="3207044"/>
            <a:ext cx="2320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err="1"/>
              <a:t>Postdoci</a:t>
            </a:r>
            <a:r>
              <a:rPr lang="cs-CZ" sz="1600" b="1" dirty="0"/>
              <a:t> </a:t>
            </a:r>
            <a:endParaRPr lang="en-GB" sz="1600" b="1" dirty="0"/>
          </a:p>
        </p:txBody>
      </p:sp>
      <p:sp>
        <p:nvSpPr>
          <p:cNvPr id="34" name="TextovéPole 90">
            <a:extLst>
              <a:ext uri="{FF2B5EF4-FFF2-40B4-BE49-F238E27FC236}">
                <a16:creationId xmlns:a16="http://schemas.microsoft.com/office/drawing/2014/main" id="{892EAF61-25C4-4045-8C92-8BDF2EF2B7B9}"/>
              </a:ext>
            </a:extLst>
          </p:cNvPr>
          <p:cNvSpPr txBox="1"/>
          <p:nvPr/>
        </p:nvSpPr>
        <p:spPr>
          <a:xfrm>
            <a:off x="5913332" y="2226087"/>
            <a:ext cx="2655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Rozvoj lidských zdrojů</a:t>
            </a:r>
            <a:endParaRPr lang="en-GB" sz="1600" b="1" dirty="0"/>
          </a:p>
        </p:txBody>
      </p:sp>
      <p:sp>
        <p:nvSpPr>
          <p:cNvPr id="35" name="TextovéPole 105">
            <a:extLst>
              <a:ext uri="{FF2B5EF4-FFF2-40B4-BE49-F238E27FC236}">
                <a16:creationId xmlns:a16="http://schemas.microsoft.com/office/drawing/2014/main" id="{CB75DFD7-6016-4337-A8A8-CD40C1275ED8}"/>
              </a:ext>
            </a:extLst>
          </p:cNvPr>
          <p:cNvSpPr txBox="1"/>
          <p:nvPr/>
        </p:nvSpPr>
        <p:spPr>
          <a:xfrm>
            <a:off x="6619085" y="2810199"/>
            <a:ext cx="2007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Podpora talentu všech – mužů i žen</a:t>
            </a:r>
            <a:endParaRPr lang="en-GB" sz="1400" b="1" dirty="0"/>
          </a:p>
        </p:txBody>
      </p:sp>
      <p:sp>
        <p:nvSpPr>
          <p:cNvPr id="36" name="TextovéPole 90">
            <a:extLst>
              <a:ext uri="{FF2B5EF4-FFF2-40B4-BE49-F238E27FC236}">
                <a16:creationId xmlns:a16="http://schemas.microsoft.com/office/drawing/2014/main" id="{7C820CEF-F048-4C77-972E-0B7A93C2A3CE}"/>
              </a:ext>
            </a:extLst>
          </p:cNvPr>
          <p:cNvSpPr txBox="1"/>
          <p:nvPr/>
        </p:nvSpPr>
        <p:spPr>
          <a:xfrm>
            <a:off x="2906536" y="862608"/>
            <a:ext cx="26555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Kariéra v aplikovaném výzkumu</a:t>
            </a:r>
            <a:endParaRPr lang="en-GB" sz="1100" b="1" dirty="0"/>
          </a:p>
        </p:txBody>
      </p:sp>
      <p:sp>
        <p:nvSpPr>
          <p:cNvPr id="38" name="TextovéPole 34">
            <a:extLst>
              <a:ext uri="{FF2B5EF4-FFF2-40B4-BE49-F238E27FC236}">
                <a16:creationId xmlns:a16="http://schemas.microsoft.com/office/drawing/2014/main" id="{19B023D7-6F01-40F6-BCED-F9DC63A67CAB}"/>
              </a:ext>
            </a:extLst>
          </p:cNvPr>
          <p:cNvSpPr txBox="1"/>
          <p:nvPr/>
        </p:nvSpPr>
        <p:spPr>
          <a:xfrm>
            <a:off x="5627695" y="1708681"/>
            <a:ext cx="34168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Integraci poznatků o genderu/pohlaví do obsahu výzkumu a inovací </a:t>
            </a:r>
          </a:p>
        </p:txBody>
      </p:sp>
      <p:sp>
        <p:nvSpPr>
          <p:cNvPr id="39" name="TextovéPole 42">
            <a:extLst>
              <a:ext uri="{FF2B5EF4-FFF2-40B4-BE49-F238E27FC236}">
                <a16:creationId xmlns:a16="http://schemas.microsoft.com/office/drawing/2014/main" id="{0656ED32-DEE1-442C-8E50-AFD28145F22F}"/>
              </a:ext>
            </a:extLst>
          </p:cNvPr>
          <p:cNvSpPr txBox="1"/>
          <p:nvPr/>
        </p:nvSpPr>
        <p:spPr>
          <a:xfrm>
            <a:off x="6941321" y="4273548"/>
            <a:ext cx="18183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Odpovědný výzkum a inovace</a:t>
            </a:r>
            <a:endParaRPr lang="en-GB" sz="1100" b="1" dirty="0"/>
          </a:p>
        </p:txBody>
      </p:sp>
      <p:sp>
        <p:nvSpPr>
          <p:cNvPr id="40" name="TextovéPole 42">
            <a:extLst>
              <a:ext uri="{FF2B5EF4-FFF2-40B4-BE49-F238E27FC236}">
                <a16:creationId xmlns:a16="http://schemas.microsoft.com/office/drawing/2014/main" id="{DCDD5647-06DC-4300-80CA-CB696BEF14B8}"/>
              </a:ext>
            </a:extLst>
          </p:cNvPr>
          <p:cNvSpPr txBox="1"/>
          <p:nvPr/>
        </p:nvSpPr>
        <p:spPr>
          <a:xfrm>
            <a:off x="6930994" y="3541873"/>
            <a:ext cx="2210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Už ani jeden talent nazmar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83871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2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7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2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7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7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2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7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3" grpId="0"/>
      <p:bldP spid="90" grpId="0"/>
      <p:bldP spid="95" grpId="0"/>
      <p:bldP spid="96" grpId="0"/>
      <p:bldP spid="97" grpId="0"/>
      <p:bldP spid="99" grpId="0"/>
      <p:bldP spid="101" grpId="0"/>
      <p:bldP spid="104" grpId="0"/>
      <p:bldP spid="105" grpId="0"/>
      <p:bldP spid="47" grpId="0"/>
      <p:bldP spid="31" grpId="0"/>
      <p:bldP spid="32" grpId="0"/>
      <p:bldP spid="34" grpId="0"/>
      <p:bldP spid="35" grpId="0"/>
      <p:bldP spid="36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Šablona prezentace_16-9 (1)">
  <a:themeElements>
    <a:clrScheme name="Tačr šedé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000000"/>
      </a:accent1>
      <a:accent2>
        <a:srgbClr val="3F3F3F"/>
      </a:accent2>
      <a:accent3>
        <a:srgbClr val="7F7F7F"/>
      </a:accent3>
      <a:accent4>
        <a:srgbClr val="BFBFBF"/>
      </a:accent4>
      <a:accent5>
        <a:srgbClr val="FFFFFF"/>
      </a:accent5>
      <a:accent6>
        <a:srgbClr val="F03741"/>
      </a:accent6>
      <a:hlink>
        <a:srgbClr val="7F7F7F"/>
      </a:hlink>
      <a:folHlink>
        <a:srgbClr val="7F7F7F"/>
      </a:folHlink>
    </a:clrScheme>
    <a:fontScheme name="TAČR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prezentace_16-9 (1)</Template>
  <TotalTime>22211</TotalTime>
  <Words>1654</Words>
  <Application>Microsoft Office PowerPoint</Application>
  <PresentationFormat>Předvádění na obrazovce (16:9)</PresentationFormat>
  <Paragraphs>388</Paragraphs>
  <Slides>20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</vt:lpstr>
      <vt:lpstr>Century Gothic</vt:lpstr>
      <vt:lpstr>Mangal</vt:lpstr>
      <vt:lpstr>Šablona prezentace_16-9 (1)</vt:lpstr>
      <vt:lpstr>Prezentace aplikace PowerPoint</vt:lpstr>
      <vt:lpstr>Program ÉTA &amp; ZÉTA a příležitosti pro rozvoj územních samosprávných celků  </vt:lpstr>
      <vt:lpstr>Program ÉTA aplikovaný společensko-humanitní a umělecký výzkum </vt:lpstr>
      <vt:lpstr>Prezentace aplikace PowerPoint</vt:lpstr>
      <vt:lpstr>Prezentace aplikace PowerPoint</vt:lpstr>
      <vt:lpstr>Prezentace aplikace PowerPoint</vt:lpstr>
      <vt:lpstr>Prezentace aplikace PowerPoint</vt:lpstr>
      <vt:lpstr>Program ZÉTA aplikovaný výzkum mladé nastupující generace </vt:lpstr>
      <vt:lpstr>Prezentace aplikace PowerPoint</vt:lpstr>
      <vt:lpstr>Prezentace aplikace PowerPoint</vt:lpstr>
      <vt:lpstr>Prezentace aplikace PowerPoint</vt:lpstr>
      <vt:lpstr>Prezentace aplikace PowerPoint</vt:lpstr>
      <vt:lpstr>Program ÉTA &amp; ZÉTA možnosti zapojení krajů, měst a místních akčních skupin</vt:lpstr>
      <vt:lpstr> Aplikační garant kraj, město a MAS</vt:lpstr>
      <vt:lpstr>Prezentace aplikace PowerPoint</vt:lpstr>
      <vt:lpstr>Příklady projektů s vazbou na ÚSC</vt:lpstr>
      <vt:lpstr>Závěrem </vt:lpstr>
      <vt:lpstr>Program ÉTA a ZÉTA základní ukazatele příští veřejné soutěže</vt:lpstr>
      <vt:lpstr>Program ÉTA a ZÉTA fundamentální podmínky soutěží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Marcel Kraus</dc:creator>
  <cp:lastModifiedBy>uzivatel</cp:lastModifiedBy>
  <cp:revision>530</cp:revision>
  <cp:lastPrinted>2015-02-05T09:21:47Z</cp:lastPrinted>
  <dcterms:created xsi:type="dcterms:W3CDTF">2018-02-20T11:30:14Z</dcterms:created>
  <dcterms:modified xsi:type="dcterms:W3CDTF">2019-04-09T11:28:38Z</dcterms:modified>
</cp:coreProperties>
</file>