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1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6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7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0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2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69" r:id="rId6"/>
    <p:sldMasterId id="2147483685" r:id="rId7"/>
    <p:sldMasterId id="2147483728" r:id="rId8"/>
    <p:sldMasterId id="2147483750" r:id="rId9"/>
    <p:sldMasterId id="2147483834" r:id="rId10"/>
    <p:sldMasterId id="2147483856" r:id="rId11"/>
    <p:sldMasterId id="2147483972" r:id="rId12"/>
    <p:sldMasterId id="2147483979" r:id="rId13"/>
    <p:sldMasterId id="2147483984" r:id="rId14"/>
    <p:sldMasterId id="2147484078" r:id="rId15"/>
    <p:sldMasterId id="2147484088" r:id="rId16"/>
    <p:sldMasterId id="2147484163" r:id="rId17"/>
    <p:sldMasterId id="2147484194" r:id="rId18"/>
    <p:sldMasterId id="2147484199" r:id="rId19"/>
    <p:sldMasterId id="2147484278" r:id="rId20"/>
    <p:sldMasterId id="2147484292" r:id="rId21"/>
    <p:sldMasterId id="2147484319" r:id="rId22"/>
    <p:sldMasterId id="2147484333" r:id="rId23"/>
    <p:sldMasterId id="2147484345" r:id="rId24"/>
    <p:sldMasterId id="2147484395" r:id="rId25"/>
    <p:sldMasterId id="2147484417" r:id="rId26"/>
  </p:sldMasterIdLst>
  <p:notesMasterIdLst>
    <p:notesMasterId r:id="rId38"/>
  </p:notesMasterIdLst>
  <p:handoutMasterIdLst>
    <p:handoutMasterId r:id="rId39"/>
  </p:handoutMasterIdLst>
  <p:sldIdLst>
    <p:sldId id="256" r:id="rId27"/>
    <p:sldId id="1468" r:id="rId28"/>
    <p:sldId id="1474" r:id="rId29"/>
    <p:sldId id="1458" r:id="rId30"/>
    <p:sldId id="1465" r:id="rId31"/>
    <p:sldId id="1476" r:id="rId32"/>
    <p:sldId id="1477" r:id="rId33"/>
    <p:sldId id="1478" r:id="rId34"/>
    <p:sldId id="1475" r:id="rId35"/>
    <p:sldId id="1479" r:id="rId36"/>
    <p:sldId id="1472" r:id="rId37"/>
  </p:sldIdLst>
  <p:sldSz cx="12190413" cy="7021513"/>
  <p:notesSz cx="6797675" cy="9926638"/>
  <p:defaultTextStyle>
    <a:defPPr>
      <a:defRPr lang="cs-CZ"/>
    </a:defPPr>
    <a:lvl1pPr marL="0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122950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9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2620" userDrawn="1">
          <p15:clr>
            <a:srgbClr val="A4A3A4"/>
          </p15:clr>
        </p15:guide>
        <p15:guide id="4" orient="horz" pos="2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dřej Pergl" initials="OP" lastIdx="2" clrIdx="0"/>
  <p:cmAuthor id="1" name="Šumperský Venkov" initials="ŠV" lastIdx="1" clrIdx="1"/>
  <p:cmAuthor id="2" name="Barcalová Jitka" initials="BJ" lastIdx="1" clrIdx="2"/>
  <p:cmAuthor id="3" name="Neveselá Kateřina" initials="NK" lastIdx="13" clrIdx="3"/>
  <p:cmAuthor id="4" name="uzivatel" initials="u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B9B9B9"/>
    <a:srgbClr val="005FA1"/>
    <a:srgbClr val="CDCE00"/>
    <a:srgbClr val="804900"/>
    <a:srgbClr val="FB8005"/>
    <a:srgbClr val="E66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8367" autoAdjust="0"/>
  </p:normalViewPr>
  <p:slideViewPr>
    <p:cSldViewPr snapToGrid="0">
      <p:cViewPr varScale="1">
        <p:scale>
          <a:sx n="110" d="100"/>
          <a:sy n="110" d="100"/>
        </p:scale>
        <p:origin x="522" y="102"/>
      </p:cViewPr>
      <p:guideLst>
        <p:guide orient="horz" pos="1849"/>
        <p:guide pos="347"/>
        <p:guide orient="horz" pos="2620"/>
        <p:guide orient="horz" pos="2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9" cy="3734225"/>
          </a:xfrm>
          <a:prstGeom prst="rect">
            <a:avLst/>
          </a:prstGeom>
        </p:spPr>
        <p:txBody>
          <a:bodyPr vert="horz" lIns="186887" tIns="93441" rIns="186887" bIns="93441" rtlCol="0"/>
          <a:lstStyle>
            <a:lvl1pPr algn="l">
              <a:defRPr sz="25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6576" y="0"/>
            <a:ext cx="2919749" cy="3734225"/>
          </a:xfrm>
          <a:prstGeom prst="rect">
            <a:avLst/>
          </a:prstGeom>
        </p:spPr>
        <p:txBody>
          <a:bodyPr vert="horz" lIns="186887" tIns="93441" rIns="186887" bIns="93441" rtlCol="0"/>
          <a:lstStyle>
            <a:lvl1pPr algn="r">
              <a:defRPr sz="2500"/>
            </a:lvl1pPr>
          </a:lstStyle>
          <a:p>
            <a:fld id="{8D45ECD3-898F-4938-8F91-316EBF799E1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70691785"/>
            <a:ext cx="2919749" cy="3734218"/>
          </a:xfrm>
          <a:prstGeom prst="rect">
            <a:avLst/>
          </a:prstGeom>
        </p:spPr>
        <p:txBody>
          <a:bodyPr vert="horz" lIns="186887" tIns="93441" rIns="186887" bIns="93441" rtlCol="0" anchor="b"/>
          <a:lstStyle>
            <a:lvl1pPr algn="l">
              <a:defRPr sz="25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6576" y="70691785"/>
            <a:ext cx="2919749" cy="3734218"/>
          </a:xfrm>
          <a:prstGeom prst="rect">
            <a:avLst/>
          </a:prstGeom>
        </p:spPr>
        <p:txBody>
          <a:bodyPr vert="horz" lIns="186887" tIns="93441" rIns="186887" bIns="93441" rtlCol="0" anchor="b"/>
          <a:lstStyle>
            <a:lvl1pPr algn="r">
              <a:defRPr sz="2500"/>
            </a:lvl1pPr>
          </a:lstStyle>
          <a:p>
            <a:fld id="{66A3EE80-65DB-4D20-8862-FEC13CF54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4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749" cy="3734225"/>
          </a:xfrm>
          <a:prstGeom prst="rect">
            <a:avLst/>
          </a:prstGeom>
        </p:spPr>
        <p:txBody>
          <a:bodyPr vert="horz" lIns="186887" tIns="93441" rIns="186887" bIns="93441" rtlCol="0"/>
          <a:lstStyle>
            <a:lvl1pPr algn="l">
              <a:defRPr sz="25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6576" y="0"/>
            <a:ext cx="2919749" cy="3734225"/>
          </a:xfrm>
          <a:prstGeom prst="rect">
            <a:avLst/>
          </a:prstGeom>
        </p:spPr>
        <p:txBody>
          <a:bodyPr vert="horz" lIns="186887" tIns="93441" rIns="186887" bIns="93441" rtlCol="0"/>
          <a:lstStyle>
            <a:lvl1pPr algn="r">
              <a:defRPr sz="2500"/>
            </a:lvl1pPr>
          </a:lstStyle>
          <a:p>
            <a:fld id="{57605558-CA49-4C57-A7DA-C61CC902B740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18429288" y="9309100"/>
            <a:ext cx="43599101" cy="2511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6887" tIns="93441" rIns="186887" bIns="9344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791" y="35817501"/>
            <a:ext cx="5390304" cy="29305233"/>
          </a:xfrm>
          <a:prstGeom prst="rect">
            <a:avLst/>
          </a:prstGeom>
        </p:spPr>
        <p:txBody>
          <a:bodyPr vert="horz" lIns="186887" tIns="93441" rIns="186887" bIns="93441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70691785"/>
            <a:ext cx="2919749" cy="3734218"/>
          </a:xfrm>
          <a:prstGeom prst="rect">
            <a:avLst/>
          </a:prstGeom>
        </p:spPr>
        <p:txBody>
          <a:bodyPr vert="horz" lIns="186887" tIns="93441" rIns="186887" bIns="93441" rtlCol="0" anchor="b"/>
          <a:lstStyle>
            <a:lvl1pPr algn="l">
              <a:defRPr sz="25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6576" y="70691785"/>
            <a:ext cx="2919749" cy="3734218"/>
          </a:xfrm>
          <a:prstGeom prst="rect">
            <a:avLst/>
          </a:prstGeom>
        </p:spPr>
        <p:txBody>
          <a:bodyPr vert="horz" lIns="186887" tIns="93441" rIns="186887" bIns="93441" rtlCol="0" anchor="b"/>
          <a:lstStyle>
            <a:lvl1pPr algn="r">
              <a:defRPr sz="2500"/>
            </a:lvl1pPr>
          </a:lstStyle>
          <a:p>
            <a:fld id="{3499E54A-1AF1-4500-BC1C-579C8999CF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79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94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800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20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188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19.emf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5.png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00000" y="4734893"/>
            <a:ext cx="8533289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900000" y="90000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/>
              <a:t>MINISTERSTVO PRO MÍSTNÍ ROZVOJ </a:t>
            </a:r>
            <a:endParaRPr lang="cs-CZ" sz="2000" b="1"/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900000" y="2160000"/>
            <a:ext cx="10971372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40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0000" y="5454650"/>
            <a:ext cx="4608512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2000">
                <a:solidFill>
                  <a:srgbClr val="034EA2"/>
                </a:solidFill>
              </a:defRPr>
            </a:lvl1pPr>
          </a:lstStyle>
          <a:p>
            <a:pPr lvl="0"/>
            <a:r>
              <a:rPr lang="cs-CZ"/>
              <a:t>Datum a místo</a:t>
            </a:r>
          </a:p>
        </p:txBody>
      </p:sp>
      <p:pic>
        <p:nvPicPr>
          <p:cNvPr id="10" name="Obrázek 9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3" name="Obrázek 12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20667708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94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305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1"/>
            <a:ext cx="9610994" cy="5897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361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62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2"/>
            <a:ext cx="3419555" cy="57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65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398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5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5"/>
            <a:ext cx="10971372" cy="4497217"/>
          </a:xfrm>
          <a:prstGeom prst="rect">
            <a:avLst/>
          </a:prstGeom>
        </p:spPr>
        <p:txBody>
          <a:bodyPr/>
          <a:lstStyle>
            <a:lvl1pPr marL="351061" indent="-351061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60632" indent="-292551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70203" indent="-23404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38285" indent="-23404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106366" indent="-23404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4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662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71287" y="4690355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None/>
              <a:defRPr sz="245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6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5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4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0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0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2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93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871287" y="2036260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871287" y="3879382"/>
            <a:ext cx="9610994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1234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3194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31314" y="709214"/>
            <a:ext cx="335609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4608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2109984"/>
            <a:ext cx="1105358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53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27313" y="1520185"/>
            <a:ext cx="1105358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229"/>
              </a:spcBef>
              <a:spcAft>
                <a:spcPts val="1229"/>
              </a:spcAft>
              <a:buFontTx/>
              <a:buNone/>
              <a:defRPr sz="344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949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2211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8081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527313" y="1446461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932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23311" y="2109986"/>
            <a:ext cx="10971372" cy="4408746"/>
          </a:xfrm>
          <a:prstGeom prst="rect">
            <a:avLst/>
          </a:prstGeom>
        </p:spPr>
        <p:txBody>
          <a:bodyPr/>
          <a:lstStyle>
            <a:lvl1pPr marL="421287" indent="-421287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912788" indent="-351072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404290" indent="-280858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966006" indent="-280858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527722" indent="-280858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pic>
        <p:nvPicPr>
          <p:cNvPr id="6" name="Obrázek 5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3311" y="635487"/>
            <a:ext cx="2687949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8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122592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005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5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52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5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91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2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07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3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10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10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67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58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97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10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71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10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874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10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71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10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30" y="5973625"/>
            <a:ext cx="4721553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581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446601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6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3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310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30"/>
            <a:ext cx="9694738" cy="1253183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4803" y="4187107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5738" y="5001676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7853" y="4187107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7853" y="500167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721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317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1194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3481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4128134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709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2469508"/>
            <a:ext cx="107506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9776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04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29"/>
            <a:ext cx="9694738" cy="3317250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366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6981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1194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889129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19907" y="4128134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51337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92571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2469508"/>
            <a:ext cx="10750600" cy="3833267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116054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7" y="6059310"/>
            <a:ext cx="1214100" cy="5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439266" y="6057900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086916"/>
            <a:ext cx="4944030" cy="39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28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3" y="3150716"/>
            <a:ext cx="4195415" cy="19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292693" y="5649069"/>
            <a:ext cx="3041694" cy="7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609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spcBef>
                <a:spcPts val="307"/>
              </a:spcBef>
              <a:spcAft>
                <a:spcPts val="614"/>
              </a:spcAft>
              <a:defRPr/>
            </a:lvl1pPr>
            <a:lvl2pPr algn="just">
              <a:spcBef>
                <a:spcPts val="307"/>
              </a:spcBef>
              <a:spcAft>
                <a:spcPts val="614"/>
              </a:spcAft>
              <a:defRPr/>
            </a:lvl2pPr>
            <a:lvl3pPr algn="just">
              <a:spcBef>
                <a:spcPts val="307"/>
              </a:spcBef>
              <a:spcAft>
                <a:spcPts val="614"/>
              </a:spcAft>
              <a:defRPr/>
            </a:lvl3pPr>
            <a:lvl4pPr algn="just">
              <a:spcBef>
                <a:spcPts val="307"/>
              </a:spcBef>
              <a:spcAft>
                <a:spcPts val="614"/>
              </a:spcAft>
              <a:defRPr/>
            </a:lvl4pPr>
            <a:lvl5pPr algn="just">
              <a:spcBef>
                <a:spcPts val="307"/>
              </a:spcBef>
              <a:spcAft>
                <a:spcPts val="614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812708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0780466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9347308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29348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342622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867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1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43" baseline="0" smtClean="0">
                <a:solidFill>
                  <a:schemeClr val="bg1"/>
                </a:solidFill>
              </a:rPr>
              <a:pPr/>
              <a:t>‹#›</a:t>
            </a:fld>
            <a:endParaRPr lang="cs-CZ" sz="1843" baseline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6165841"/>
            <a:ext cx="2009620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3045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29"/>
          </a:p>
        </p:txBody>
      </p:sp>
    </p:spTree>
    <p:extLst>
      <p:ext uri="{BB962C8B-B14F-4D97-AF65-F5344CB8AC3E}">
        <p14:creationId xmlns:p14="http://schemas.microsoft.com/office/powerpoint/2010/main" val="198573835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2589" y="456725"/>
            <a:ext cx="10988303" cy="630229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589" y="1086952"/>
            <a:ext cx="10988303" cy="1842917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67">
                <a:solidFill>
                  <a:schemeClr val="bg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4917"/>
            <a:ext cx="2265305" cy="8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2370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999599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5055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609087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743004"/>
            <a:ext cx="2265305" cy="101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078708"/>
            <a:ext cx="5404096" cy="394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345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30"/>
            <a:ext cx="9694738" cy="1253183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4803" y="4187107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5738" y="5001676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7853" y="4187107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7853" y="500167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15" y="207233"/>
            <a:ext cx="4343755" cy="811863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1844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5716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1194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86610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4128134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431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2469508"/>
            <a:ext cx="107506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52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42817300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04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29"/>
            <a:ext cx="9694738" cy="3317250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14" y="207233"/>
            <a:ext cx="5269483" cy="81186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144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8018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1194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456938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19907" y="4128134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30794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2469508"/>
            <a:ext cx="10750600" cy="3833267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8186649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433" y="3150716"/>
            <a:ext cx="5404096" cy="387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4" y="6057900"/>
            <a:ext cx="1618589" cy="73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85612" y="6057901"/>
            <a:ext cx="3333317" cy="7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97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03" y="3471555"/>
            <a:ext cx="4597649" cy="196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061399" y="5842001"/>
            <a:ext cx="3333317" cy="77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044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spcBef>
                <a:spcPts val="307"/>
              </a:spcBef>
              <a:spcAft>
                <a:spcPts val="614"/>
              </a:spcAft>
              <a:defRPr/>
            </a:lvl1pPr>
            <a:lvl2pPr algn="just">
              <a:spcBef>
                <a:spcPts val="307"/>
              </a:spcBef>
              <a:spcAft>
                <a:spcPts val="614"/>
              </a:spcAft>
              <a:defRPr/>
            </a:lvl2pPr>
            <a:lvl3pPr algn="just">
              <a:spcBef>
                <a:spcPts val="307"/>
              </a:spcBef>
              <a:spcAft>
                <a:spcPts val="614"/>
              </a:spcAft>
              <a:defRPr/>
            </a:lvl3pPr>
            <a:lvl4pPr algn="just">
              <a:spcBef>
                <a:spcPts val="307"/>
              </a:spcBef>
              <a:spcAft>
                <a:spcPts val="614"/>
              </a:spcAft>
              <a:defRPr/>
            </a:lvl4pPr>
            <a:lvl5pPr algn="just">
              <a:spcBef>
                <a:spcPts val="307"/>
              </a:spcBef>
              <a:spcAft>
                <a:spcPts val="614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07134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120933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291206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30"/>
            <a:ext cx="9694738" cy="1253183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014803" y="4187107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15738" y="5001676"/>
            <a:ext cx="9694738" cy="552875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76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1127853" y="4187107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1127853" y="500167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cxnSp>
        <p:nvCxnSpPr>
          <p:cNvPr id="18" name="Přímá spojnice 17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820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855841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913323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294732"/>
            <a:ext cx="5404096" cy="372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8522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1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43" baseline="0" smtClean="0">
                <a:solidFill>
                  <a:schemeClr val="bg1"/>
                </a:solidFill>
              </a:rPr>
              <a:pPr/>
              <a:t>‹#›</a:t>
            </a:fld>
            <a:endParaRPr lang="cs-CZ" sz="1843" baseline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6103044"/>
            <a:ext cx="2009620" cy="80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247060"/>
            <a:ext cx="3894160" cy="6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741292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9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5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25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5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91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616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5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3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10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10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878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870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44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10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71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10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7" b="20022"/>
          <a:stretch/>
        </p:blipFill>
        <p:spPr>
          <a:xfrm>
            <a:off x="3718942" y="6319068"/>
            <a:ext cx="4802192" cy="6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34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10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71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10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108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71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6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3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444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6191194" y="1842917"/>
            <a:ext cx="5279313" cy="4423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05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4128134"/>
            <a:ext cx="10750600" cy="213778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41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719907" y="2469508"/>
            <a:ext cx="10750600" cy="38332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427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0413" cy="6892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2015738" y="2672229"/>
            <a:ext cx="9694738" cy="3317250"/>
          </a:xfrm>
        </p:spPr>
        <p:txBody>
          <a:bodyPr anchor="t" anchorCtr="0"/>
          <a:lstStyle>
            <a:lvl1pPr>
              <a:defRPr sz="4095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1127853" y="2699706"/>
            <a:ext cx="719906" cy="552875"/>
          </a:xfrm>
        </p:spPr>
        <p:txBody>
          <a:bodyPr wrap="none" anchor="ctr" anchorCtr="1"/>
          <a:lstStyle>
            <a:lvl1pPr marL="0" indent="0">
              <a:buFontTx/>
              <a:buNone/>
              <a:defRPr sz="614"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12190413" cy="13674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14" y="207233"/>
            <a:ext cx="5269483" cy="811863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527313" y="1164723"/>
            <a:ext cx="111357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6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590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6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6191194" y="1842917"/>
            <a:ext cx="5279313" cy="4423000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5691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1842917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719907" y="4128134"/>
            <a:ext cx="10750600" cy="2137783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25494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07" y="2469508"/>
            <a:ext cx="10750600" cy="3833267"/>
          </a:xfrm>
        </p:spPr>
        <p:txBody>
          <a:bodyPr/>
          <a:lstStyle>
            <a:lvl1pPr marL="442282" indent="-442282">
              <a:buFont typeface="Wingdings 3" panose="05040102010807070707" pitchFamily="18" charset="2"/>
              <a:buChar char=""/>
              <a:defRPr/>
            </a:lvl1pPr>
            <a:lvl2pPr marL="681851" indent="-257998">
              <a:buFont typeface="Wingdings 3" panose="05040102010807070707" pitchFamily="18" charset="2"/>
              <a:buChar char=""/>
              <a:defRPr/>
            </a:lvl2pPr>
            <a:lvl3pPr marL="939848" indent="-257998">
              <a:buFont typeface="Wingdings 3" panose="05040102010807070707" pitchFamily="18" charset="2"/>
              <a:buChar char=""/>
              <a:defRPr/>
            </a:lvl3pPr>
            <a:lvl4pPr marL="1197846" indent="-257998">
              <a:buFont typeface="Wingdings 3" panose="05040102010807070707" pitchFamily="18" charset="2"/>
              <a:buChar char=""/>
              <a:defRPr/>
            </a:lvl4pPr>
            <a:lvl5pPr marL="1455844" indent="-257998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07" y="1474334"/>
            <a:ext cx="10750600" cy="36858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719907" y="1879775"/>
            <a:ext cx="10750600" cy="442300"/>
          </a:xfrm>
        </p:spPr>
        <p:txBody>
          <a:bodyPr/>
          <a:lstStyle>
            <a:lvl1pPr marL="0" indent="0">
              <a:lnSpc>
                <a:spcPts val="1638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33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58102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517" y="6059310"/>
            <a:ext cx="1214100" cy="5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439266" y="6057900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086916"/>
            <a:ext cx="4944030" cy="393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405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93" y="3150716"/>
            <a:ext cx="4195415" cy="19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292693" y="5649069"/>
            <a:ext cx="3041694" cy="70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70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5"/>
            <a:ext cx="10988301" cy="504184"/>
          </a:xfrm>
        </p:spPr>
        <p:txBody>
          <a:bodyPr anchor="t" anchorCtr="0"/>
          <a:lstStyle>
            <a:lvl1pPr>
              <a:defRPr sz="3276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>
            <a:lvl1pPr algn="just">
              <a:spcBef>
                <a:spcPts val="307"/>
              </a:spcBef>
              <a:spcAft>
                <a:spcPts val="614"/>
              </a:spcAft>
              <a:defRPr/>
            </a:lvl1pPr>
            <a:lvl2pPr algn="just">
              <a:spcBef>
                <a:spcPts val="307"/>
              </a:spcBef>
              <a:spcAft>
                <a:spcPts val="614"/>
              </a:spcAft>
              <a:defRPr/>
            </a:lvl2pPr>
            <a:lvl3pPr algn="just">
              <a:spcBef>
                <a:spcPts val="307"/>
              </a:spcBef>
              <a:spcAft>
                <a:spcPts val="614"/>
              </a:spcAft>
              <a:defRPr/>
            </a:lvl3pPr>
            <a:lvl4pPr algn="just">
              <a:spcBef>
                <a:spcPts val="307"/>
              </a:spcBef>
              <a:spcAft>
                <a:spcPts val="614"/>
              </a:spcAft>
              <a:defRPr/>
            </a:lvl4pPr>
            <a:lvl5pPr algn="just">
              <a:spcBef>
                <a:spcPts val="307"/>
              </a:spcBef>
              <a:spcAft>
                <a:spcPts val="614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99695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73735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50590" y="2204112"/>
            <a:ext cx="10971372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58" y="3582764"/>
            <a:ext cx="8092440" cy="68580"/>
          </a:xfrm>
          <a:prstGeom prst="rect">
            <a:avLst/>
          </a:prstGeom>
        </p:spPr>
      </p:pic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1322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56829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39485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8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82">
                <a:solidFill>
                  <a:prstClr val="white"/>
                </a:solidFill>
                <a:latin typeface="Calibri" pitchFamily="34" charset="0"/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1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43" baseline="0" smtClean="0">
                <a:solidFill>
                  <a:schemeClr val="bg1"/>
                </a:solidFill>
              </a:rPr>
              <a:pPr/>
              <a:t>‹#›</a:t>
            </a:fld>
            <a:endParaRPr lang="cs-CZ" sz="1843" baseline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0" y="6165841"/>
            <a:ext cx="2009620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0136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PTP_CZ_RO_B_C-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0971372" cy="463387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buFont typeface="Arial" pitchFamily="34" charset="0"/>
              <a:buChar char="»"/>
              <a:defRPr sz="3600"/>
            </a:lvl2pPr>
            <a:lvl4pPr>
              <a:buFont typeface="Arial" pitchFamily="34" charset="0"/>
              <a:buChar char="»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69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1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315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64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622300" y="1566863"/>
            <a:ext cx="10945813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1" name="Obrázek 10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2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90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6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99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75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78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702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3023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-1"/>
            <a:ext cx="12190412" cy="7021512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744" y="6203780"/>
            <a:ext cx="1618589" cy="58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85613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1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22">
          <p15:clr>
            <a:srgbClr val="FBAE40"/>
          </p15:clr>
        </p15:guide>
        <p15:guide id="3" pos="292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2" y="5789499"/>
            <a:ext cx="475200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08" y="4035744"/>
            <a:ext cx="4597649" cy="16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7040047" y="6056866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074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spcBef>
                <a:spcPts val="300"/>
              </a:spcBef>
              <a:spcAft>
                <a:spcPts val="600"/>
              </a:spcAft>
              <a:defRPr/>
            </a:lvl1pPr>
            <a:lvl2pPr algn="just">
              <a:spcBef>
                <a:spcPts val="300"/>
              </a:spcBef>
              <a:spcAft>
                <a:spcPts val="600"/>
              </a:spcAft>
              <a:defRPr/>
            </a:lvl2pPr>
            <a:lvl3pPr algn="just">
              <a:spcBef>
                <a:spcPts val="300"/>
              </a:spcBef>
              <a:spcAft>
                <a:spcPts val="600"/>
              </a:spcAft>
              <a:defRPr/>
            </a:lvl3pPr>
            <a:lvl4pPr algn="just">
              <a:spcBef>
                <a:spcPts val="300"/>
              </a:spcBef>
              <a:spcAft>
                <a:spcPts val="600"/>
              </a:spcAft>
              <a:defRPr/>
            </a:lvl4pPr>
            <a:lvl5pPr algn="just">
              <a:spcBef>
                <a:spcPts val="3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342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521" y="281187"/>
            <a:ext cx="10971372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69"/>
            <a:ext cx="12208532" cy="103353"/>
          </a:xfrm>
          <a:prstGeom prst="rect">
            <a:avLst/>
          </a:prstGeom>
        </p:spPr>
      </p:pic>
      <p:sp>
        <p:nvSpPr>
          <p:cNvPr id="15" name="Zástupný symbol pro tabulku 14"/>
          <p:cNvSpPr>
            <a:spLocks noGrp="1"/>
          </p:cNvSpPr>
          <p:nvPr>
            <p:ph type="tbl" sz="quarter" idx="13"/>
          </p:nvPr>
        </p:nvSpPr>
        <p:spPr>
          <a:xfrm>
            <a:off x="622300" y="1638300"/>
            <a:ext cx="11017250" cy="43211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2" name="Obrázek 11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8542" y="6313229"/>
            <a:ext cx="3985914" cy="687828"/>
          </a:xfrm>
          <a:prstGeom prst="rect">
            <a:avLst/>
          </a:prstGeom>
        </p:spPr>
      </p:pic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/>
          <a:stretch>
            <a:fillRect/>
          </a:stretch>
        </p:blipFill>
        <p:spPr>
          <a:xfrm>
            <a:off x="4150990" y="6320409"/>
            <a:ext cx="8039423" cy="701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92590" y="456726"/>
            <a:ext cx="10988301" cy="504184"/>
          </a:xfrm>
        </p:spPr>
        <p:txBody>
          <a:bodyPr anchor="t" anchorCtr="0"/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91" y="1023932"/>
            <a:ext cx="10988302" cy="4765567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1515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0" y="0"/>
            <a:ext cx="12190413" cy="702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817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6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91" y="456725"/>
            <a:ext cx="5604203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38194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1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04300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790713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9"/>
            <a:ext cx="5723672" cy="4108884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9"/>
            <a:ext cx="3094164" cy="1232015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solidFill>
                <a:srgbClr val="FFFFFF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9"/>
            <a:ext cx="10988301" cy="630229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75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 userDrawn="1"/>
        </p:nvGrpSpPr>
        <p:grpSpPr>
          <a:xfrm>
            <a:off x="0" y="0"/>
            <a:ext cx="12190413" cy="7021513"/>
            <a:chOff x="0" y="-73024"/>
            <a:chExt cx="9144000" cy="6931024"/>
          </a:xfrm>
        </p:grpSpPr>
        <p:sp>
          <p:nvSpPr>
            <p:cNvPr id="6" name="Rectangle 7"/>
            <p:cNvSpPr/>
            <p:nvPr userDrawn="1"/>
          </p:nvSpPr>
          <p:spPr>
            <a:xfrm>
              <a:off x="0" y="5884881"/>
              <a:ext cx="9144000" cy="973119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  <p:sp>
          <p:nvSpPr>
            <p:cNvPr id="10" name="Obdélník 11"/>
            <p:cNvSpPr/>
            <p:nvPr userDrawn="1"/>
          </p:nvSpPr>
          <p:spPr>
            <a:xfrm>
              <a:off x="0" y="-73024"/>
              <a:ext cx="9144000" cy="5950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prstClr val="white"/>
                </a:solidFill>
              </a:endParaRPr>
            </a:p>
          </p:txBody>
        </p:sp>
      </p:grpSp>
      <p:sp>
        <p:nvSpPr>
          <p:cNvPr id="12" name="Zástupný symbol pro číslo snímku 4"/>
          <p:cNvSpPr>
            <a:spLocks noGrp="1"/>
          </p:cNvSpPr>
          <p:nvPr userDrawn="1"/>
        </p:nvSpPr>
        <p:spPr>
          <a:xfrm>
            <a:off x="10853517" y="6486932"/>
            <a:ext cx="614444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800" smtClean="0">
                <a:solidFill>
                  <a:srgbClr val="FFFFFF"/>
                </a:solidFill>
              </a:rPr>
              <a:pPr/>
              <a:t>‹#›</a:t>
            </a:fld>
            <a:endParaRPr lang="cs-CZ" sz="1800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72" y="6165842"/>
            <a:ext cx="2009619" cy="72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:\3 Projekty\MPO\prezentace OPPI\podklady\EU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27" y="6363122"/>
            <a:ext cx="3894160" cy="5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524742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>
            <a:normAutofit/>
          </a:bodyPr>
          <a:lstStyle>
            <a:lvl1pPr algn="l">
              <a:defRPr sz="4505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>
            <a:normAutofit/>
          </a:bodyPr>
          <a:lstStyle>
            <a:lvl1pPr marL="0" indent="0" algn="l">
              <a:buNone/>
              <a:defRPr sz="717">
                <a:solidFill>
                  <a:schemeClr val="tx1"/>
                </a:solidFill>
                <a:latin typeface="+mj-lt"/>
              </a:defRPr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5B9B-FFF1-412D-872D-3B83CEB62C1F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9008-F47C-4CF9-BAFB-8272125A8A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984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67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091" y="1869153"/>
            <a:ext cx="10514231" cy="4099133"/>
          </a:xfrm>
        </p:spPr>
        <p:txBody>
          <a:bodyPr>
            <a:normAutofit/>
          </a:bodyPr>
          <a:lstStyle>
            <a:lvl1pPr marL="0" indent="0">
              <a:buNone/>
              <a:defRPr sz="2048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282205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AB31-5AAA-4772-B1B4-78B2F31E0F69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C3C9-7561-45D5-81EE-D20C1639F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209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>
            <a:lvl2pPr>
              <a:defRPr sz="2048" b="1">
                <a:latin typeface="+mn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04599-B071-4118-BE50-DFDB9B874EE1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18EA9-CE57-4EB4-A435-E511634B0E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90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846735" y="4806900"/>
            <a:ext cx="8496944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800" baseline="0">
                <a:solidFill>
                  <a:srgbClr val="034EA2"/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1054100" y="2789238"/>
            <a:ext cx="10081666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5400" b="0" baseline="0">
                <a:solidFill>
                  <a:srgbClr val="034EA2"/>
                </a:solidFill>
              </a:defRPr>
            </a:lvl1pPr>
          </a:lstStyle>
          <a:p>
            <a:r>
              <a:rPr lang="cs-CZ"/>
              <a:t>Rozloučení</a:t>
            </a:r>
          </a:p>
        </p:txBody>
      </p:sp>
      <p:pic>
        <p:nvPicPr>
          <p:cNvPr id="9" name="Obrázek 8" descr="roh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9538" y="0"/>
            <a:ext cx="4590876" cy="4590876"/>
          </a:xfrm>
          <a:prstGeom prst="rect">
            <a:avLst/>
          </a:prstGeom>
        </p:spPr>
      </p:pic>
      <p:pic>
        <p:nvPicPr>
          <p:cNvPr id="10" name="Obrázek 9" descr="OPTP_CZ_RO_B_C-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62958" y="5959028"/>
            <a:ext cx="4464496" cy="7704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>
            <a:normAutofit/>
          </a:bodyPr>
          <a:lstStyle>
            <a:lvl1pPr marL="0" indent="0">
              <a:buNone/>
              <a:defRPr sz="2048" b="1">
                <a:latin typeface="+mn-lt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48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>
            <a:normAutofit/>
          </a:bodyPr>
          <a:lstStyle>
            <a:lvl1pPr marL="234041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02122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70203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38285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106366" indent="-234041" algn="l" defTabSz="936163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48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1F601-E375-4C0C-9410-56D49040AE45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7BE2-683F-47CD-A2BC-E881F7C806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532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F12F-816F-4079-81CF-C510234AB3B2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8E04F-8525-4AD0-84F9-3A3C1579E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209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018F-C100-41C6-9599-2ED70525B769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8270-F709-406F-9923-B39031B13C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0077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FDD9-8B92-452A-8EED-E8E0F60668DD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38BFB-D8E2-4437-9539-8887162E5A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23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>
            <a:normAutofit/>
          </a:bodyPr>
          <a:lstStyle>
            <a:lvl1pPr>
              <a:defRPr sz="286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 rtlCol="0">
            <a:normAutofit/>
          </a:bodyPr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>
            <a:normAutofit/>
          </a:bodyPr>
          <a:lstStyle>
            <a:lvl1pPr marL="0" indent="0">
              <a:buNone/>
              <a:defRPr sz="204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AFB51-E0CE-4803-9B95-E9709CC1D4DD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B36A6-701A-4486-B9E8-27562DEDC0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61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1577-E2BD-432E-BABE-A30566F334E0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3F24-D3FA-4629-ABCB-C8DB6EA646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524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3765" y="373830"/>
            <a:ext cx="2628558" cy="595040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091" y="373830"/>
            <a:ext cx="7682500" cy="5950408"/>
          </a:xfrm>
        </p:spPr>
        <p:txBody>
          <a:bodyPr vert="eaVert">
            <a:normAutofit/>
          </a:bodyPr>
          <a:lstStyle>
            <a:lvl1pPr>
              <a:defRPr sz="2048">
                <a:latin typeface="+mj-lt"/>
              </a:defRPr>
            </a:lvl1pPr>
            <a:lvl2pPr>
              <a:defRPr sz="2048">
                <a:latin typeface="+mj-lt"/>
              </a:defRPr>
            </a:lvl2pPr>
            <a:lvl3pPr>
              <a:defRPr sz="2048">
                <a:latin typeface="+mj-lt"/>
              </a:defRPr>
            </a:lvl3pPr>
            <a:lvl4pPr>
              <a:defRPr sz="2048">
                <a:latin typeface="+mj-lt"/>
              </a:defRPr>
            </a:lvl4pPr>
            <a:lvl5pPr>
              <a:defRPr sz="2048">
                <a:latin typeface="+mj-lt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B136-8731-4490-9265-07E2F61BDFA7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0819-CD15-44D9-934A-E10965D48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813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078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93" y="3"/>
            <a:ext cx="6950229" cy="294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986239" y="3218193"/>
            <a:ext cx="10192540" cy="2615189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sz="4095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24"/>
              </a:spcBef>
              <a:buNone/>
              <a:defRPr sz="2048" b="1">
                <a:latin typeface="+mn-lt"/>
              </a:defRPr>
            </a:lvl2pPr>
          </a:lstStyle>
          <a:p>
            <a:pPr lvl="0"/>
            <a:r>
              <a:rPr lang="cs-CZ"/>
              <a:t>X. zasedání Monitorovacího výboru Operačního programu Výzkum, vývoj a vzdělávání</a:t>
            </a:r>
          </a:p>
          <a:p>
            <a:pPr lvl="1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10751899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54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66135" y="1576314"/>
            <a:ext cx="10658146" cy="1570088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24"/>
              </a:spcBef>
              <a:buNone/>
              <a:defRPr lang="cs-CZ" sz="2867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24"/>
              </a:spcBef>
              <a:buNone/>
              <a:defRPr sz="1433" i="1">
                <a:latin typeface="+mn-lt"/>
              </a:defRPr>
            </a:lvl2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68116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73063"/>
            <a:ext cx="10514013" cy="13573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4006974" y="6426743"/>
            <a:ext cx="2844430" cy="373831"/>
          </a:xfrm>
        </p:spPr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74" y="6175052"/>
            <a:ext cx="3555537" cy="65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908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8" y="5968286"/>
            <a:ext cx="6150233" cy="104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091" y="570920"/>
            <a:ext cx="10514231" cy="918089"/>
          </a:xfrm>
        </p:spPr>
        <p:txBody>
          <a:bodyPr lIns="54000" tIns="54000" rIns="54000" bIns="54000">
            <a:noAutofit/>
          </a:bodyPr>
          <a:lstStyle>
            <a:lvl1pPr>
              <a:defRPr lang="cs-CZ" sz="2867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podle dělicího snímku (příp. zkratka)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667332"/>
            <a:ext cx="10514231" cy="4235198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24"/>
              </a:spcBef>
              <a:buFont typeface="Arial" panose="020B0604020202020204" pitchFamily="34" charset="0"/>
              <a:buNone/>
              <a:defRPr sz="2048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73047" marR="0" indent="-273047" algn="l" defTabSz="936163" rtl="0" eaLnBrk="1" fontAlgn="base" latinLnBrk="0" hangingPunct="1">
              <a:lnSpc>
                <a:spcPct val="100000"/>
              </a:lnSpc>
              <a:spcBef>
                <a:spcPts val="1024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48" b="0">
                <a:latin typeface="+mj-lt"/>
                <a:cs typeface="Arial" panose="020B0604020202020204" pitchFamily="34" charset="0"/>
              </a:defRPr>
            </a:lvl2pPr>
            <a:lvl3pPr marL="554222" indent="-281174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27269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lang="cs-CZ" sz="2048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100317" indent="-273047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09479" y="6507905"/>
            <a:ext cx="2742843" cy="37383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35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091" y="570917"/>
            <a:ext cx="10514231" cy="92700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091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6196793" y="1667332"/>
            <a:ext cx="5155529" cy="4305832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24"/>
              </a:spcBef>
              <a:buNone/>
              <a:defRPr b="1">
                <a:latin typeface="+mn-lt"/>
              </a:defRPr>
            </a:lvl1pPr>
            <a:lvl2pPr marL="276298" indent="-276298">
              <a:lnSpc>
                <a:spcPct val="100000"/>
              </a:lnSpc>
              <a:spcBef>
                <a:spcPts val="1024"/>
              </a:spcBef>
              <a:defRPr sz="2048" b="0">
                <a:latin typeface="+mj-lt"/>
              </a:defRPr>
            </a:lvl2pPr>
            <a:lvl3pPr marL="552596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»"/>
              <a:defRPr sz="2048">
                <a:latin typeface="+mj-lt"/>
              </a:defRPr>
            </a:lvl3pPr>
            <a:lvl4pPr marL="828894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-"/>
              <a:defRPr sz="2048">
                <a:latin typeface="+mj-lt"/>
              </a:defRPr>
            </a:lvl4pPr>
            <a:lvl5pPr marL="1105192" indent="-276298">
              <a:lnSpc>
                <a:spcPct val="100000"/>
              </a:lnSpc>
              <a:spcBef>
                <a:spcPts val="1024"/>
              </a:spcBef>
              <a:buFont typeface="Calibri Light" panose="020F0302020204030204" pitchFamily="34" charset="0"/>
              <a:buChar char="▫"/>
              <a:defRPr sz="2048">
                <a:latin typeface="+mj-lt"/>
              </a:defRPr>
            </a:lvl5pPr>
          </a:lstStyle>
          <a:p>
            <a:pPr lvl="0"/>
            <a:r>
              <a:rPr lang="cs-CZ"/>
              <a:t>První úroveň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44826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2484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753244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algn="ctr">
              <a:defRPr/>
            </a:pPr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>
                <a:defRPr/>
              </a:pPr>
              <a:t>‹#›</a:t>
            </a:fld>
            <a:endParaRPr lang="cs-CZ" sz="1229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97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2063283" y="193138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27313" y="1520185"/>
            <a:ext cx="11039789" cy="4202317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1694187" y="5427603"/>
            <a:ext cx="496226" cy="2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lang="cs-CZ" sz="1229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cs-CZ" sz="1229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360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340587"/>
            <a:ext cx="7775852" cy="737249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615216" y="1299011"/>
            <a:ext cx="6143883" cy="258037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55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 a příjmení</a:t>
            </a:r>
          </a:p>
          <a:p>
            <a:r>
              <a:rPr lang="cs-CZ"/>
              <a:t>funkce</a:t>
            </a:r>
          </a:p>
          <a:p>
            <a:r>
              <a:rPr lang="cs-CZ"/>
              <a:t>organizace</a:t>
            </a:r>
          </a:p>
          <a:p>
            <a:r>
              <a:rPr lang="cs-CZ"/>
              <a:t>e-mail:</a:t>
            </a:r>
          </a:p>
          <a:p>
            <a:r>
              <a:rPr lang="cs-CZ"/>
              <a:t>tel.: </a:t>
            </a:r>
          </a:p>
          <a:p>
            <a:r>
              <a:rPr lang="cs-CZ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15307" y="1299011"/>
            <a:ext cx="4412444" cy="4202317"/>
          </a:xfrm>
          <a:prstGeom prst="rect">
            <a:avLst/>
          </a:prstGeom>
        </p:spPr>
        <p:txBody>
          <a:bodyPr/>
          <a:lstStyle>
            <a:lvl1pPr>
              <a:buNone/>
              <a:defRPr sz="2457" baseline="0"/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Fotografie autora</a:t>
            </a:r>
          </a:p>
        </p:txBody>
      </p:sp>
    </p:spTree>
    <p:extLst>
      <p:ext uri="{BB962C8B-B14F-4D97-AF65-F5344CB8AC3E}">
        <p14:creationId xmlns:p14="http://schemas.microsoft.com/office/powerpoint/2010/main" val="24819519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 userDrawn="1"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6" name="Obdélník 5"/>
          <p:cNvSpPr/>
          <p:nvPr userDrawn="1"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7" name="Obrázek 11" descr="mmr_cr_rgb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6" descr="optp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7" descr="eu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dnadpis 2"/>
          <p:cNvSpPr txBox="1">
            <a:spLocks/>
          </p:cNvSpPr>
          <p:nvPr userDrawn="1"/>
        </p:nvSpPr>
        <p:spPr>
          <a:xfrm>
            <a:off x="1870890" y="3216569"/>
            <a:ext cx="9610533" cy="1178378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cs-CZ" sz="2662"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71287" y="4542904"/>
            <a:ext cx="9407821" cy="13270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105873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36886104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1593910"/>
            <a:ext cx="11053580" cy="47183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Obdélník 4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709212"/>
            <a:ext cx="11053580" cy="516074"/>
          </a:xfrm>
          <a:prstGeom prst="rect">
            <a:avLst/>
          </a:prstGeom>
        </p:spPr>
        <p:txBody>
          <a:bodyPr anchor="t"/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672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B42A2E06-F1E5-4833-A1CA-24FEAF78DDAF}"/>
              </a:ext>
            </a:extLst>
          </p:cNvPr>
          <p:cNvSpPr txBox="1">
            <a:spLocks/>
          </p:cNvSpPr>
          <p:nvPr userDrawn="1"/>
        </p:nvSpPr>
        <p:spPr>
          <a:xfrm>
            <a:off x="1870890" y="3879711"/>
            <a:ext cx="9610533" cy="59000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662"/>
              <a:t>MINISTERSTVO PRO MÍSTNÍ ROZVOJ ČR</a:t>
            </a:r>
          </a:p>
        </p:txBody>
      </p:sp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871287" y="4690354"/>
            <a:ext cx="9407821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None/>
              <a:defRPr sz="2048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871287" y="2036259"/>
            <a:ext cx="9709605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4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967285" y="1372735"/>
            <a:ext cx="8255843" cy="737249"/>
          </a:xfrm>
          <a:prstGeom prst="rect">
            <a:avLst/>
          </a:prstGeom>
        </p:spPr>
        <p:txBody>
          <a:bodyPr/>
          <a:lstStyle>
            <a:lvl1pPr algn="ctr">
              <a:defRPr sz="4505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5711214" y="6164852"/>
            <a:ext cx="6143883" cy="442349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719309" y="6164852"/>
            <a:ext cx="4412444" cy="442349"/>
          </a:xfrm>
          <a:prstGeom prst="rect">
            <a:avLst/>
          </a:prstGeom>
        </p:spPr>
        <p:txBody>
          <a:bodyPr/>
          <a:lstStyle>
            <a:lvl1pPr>
              <a:buNone/>
              <a:defRPr sz="1229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48"/>
            </a:lvl2pPr>
            <a:lvl3pPr>
              <a:defRPr sz="1843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cs-CZ"/>
              <a:t>Místo, datum</a:t>
            </a:r>
          </a:p>
        </p:txBody>
      </p:sp>
    </p:spTree>
    <p:extLst>
      <p:ext uri="{BB962C8B-B14F-4D97-AF65-F5344CB8AC3E}">
        <p14:creationId xmlns:p14="http://schemas.microsoft.com/office/powerpoint/2010/main" val="26914410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5" descr="mmr_cr_rgb.emf">
            <a:extLst>
              <a:ext uri="{FF2B5EF4-FFF2-40B4-BE49-F238E27FC236}">
                <a16:creationId xmlns:a16="http://schemas.microsoft.com/office/drawing/2014/main" id="{2A4857C1-FFB3-46C7-9F27-C90801F67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4" y="708653"/>
            <a:ext cx="3420088" cy="5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527313" y="1446460"/>
            <a:ext cx="6815870" cy="2138021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682037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2109984"/>
            <a:ext cx="11053580" cy="44972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896032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>
            <a:extLst>
              <a:ext uri="{FF2B5EF4-FFF2-40B4-BE49-F238E27FC236}">
                <a16:creationId xmlns:a16="http://schemas.microsoft.com/office/drawing/2014/main" id="{9236852B-1E75-425D-862B-40DDE0016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7313" y="3142132"/>
            <a:ext cx="11053580" cy="34650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24"/>
              </a:spcBef>
              <a:spcAft>
                <a:spcPts val="1024"/>
              </a:spcAft>
              <a:buFontTx/>
              <a:buNone/>
              <a:defRPr sz="2048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27313" y="1446460"/>
            <a:ext cx="11053580" cy="103214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" name="Nadpis 9">
            <a:extLst>
              <a:ext uri="{FF2B5EF4-FFF2-40B4-BE49-F238E27FC236}">
                <a16:creationId xmlns:a16="http://schemas.microsoft.com/office/drawing/2014/main" id="{A40CA578-DB87-457E-8398-898FFF496C4B}"/>
              </a:ext>
            </a:extLst>
          </p:cNvPr>
          <p:cNvSpPr txBox="1">
            <a:spLocks/>
          </p:cNvSpPr>
          <p:nvPr userDrawn="1"/>
        </p:nvSpPr>
        <p:spPr>
          <a:xfrm>
            <a:off x="527313" y="2478608"/>
            <a:ext cx="11053580" cy="66352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2048">
                <a:solidFill>
                  <a:schemeClr val="accent1"/>
                </a:solidFill>
              </a:rPr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470532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>
            <a:extLst>
              <a:ext uri="{FF2B5EF4-FFF2-40B4-BE49-F238E27FC236}">
                <a16:creationId xmlns:a16="http://schemas.microsoft.com/office/drawing/2014/main" id="{CD0D8852-358E-4301-B2CD-3AD03D2B5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27313" y="1520185"/>
            <a:ext cx="11053580" cy="5087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24"/>
              </a:spcBef>
              <a:spcAft>
                <a:spcPts val="1024"/>
              </a:spcAft>
              <a:buFontTx/>
              <a:buNone/>
              <a:defRPr sz="2867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57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48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43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5285214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mmr_cr_rgb.emf">
            <a:extLst>
              <a:ext uri="{FF2B5EF4-FFF2-40B4-BE49-F238E27FC236}">
                <a16:creationId xmlns:a16="http://schemas.microsoft.com/office/drawing/2014/main" id="{752F7945-D924-4C38-A8A5-FC9A797ED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7" y="635513"/>
            <a:ext cx="2687817" cy="4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35317" y="1299011"/>
            <a:ext cx="1151978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76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7767173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2589" y="1086952"/>
            <a:ext cx="10988303" cy="1842917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67">
                <a:solidFill>
                  <a:srgbClr val="004B8D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960379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304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592589" y="1023931"/>
            <a:ext cx="10988303" cy="476556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10991113" y="6498750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38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z="1638" smtClean="0"/>
              <a:pPr/>
              <a:t>‹#›</a:t>
            </a:fld>
            <a:endParaRPr lang="cs-CZ" sz="1638"/>
          </a:p>
        </p:txBody>
      </p:sp>
    </p:spTree>
    <p:extLst>
      <p:ext uri="{BB962C8B-B14F-4D97-AF65-F5344CB8AC3E}">
        <p14:creationId xmlns:p14="http://schemas.microsoft.com/office/powerpoint/2010/main" val="1226422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7267" y="456725"/>
            <a:ext cx="4812673" cy="441160"/>
          </a:xfrm>
        </p:spPr>
        <p:txBody>
          <a:bodyPr lIns="0" tIns="0" rIns="0" bIns="0" anchor="t" anchorCtr="0">
            <a:spAutoFit/>
          </a:bodyPr>
          <a:lstStyle>
            <a:lvl1pPr algn="l">
              <a:defRPr sz="2867">
                <a:solidFill>
                  <a:srgbClr val="B9E0F7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592589" y="456724"/>
            <a:ext cx="5604204" cy="5332774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787268" y="897884"/>
            <a:ext cx="4812673" cy="4891613"/>
          </a:xfrm>
        </p:spPr>
        <p:txBody>
          <a:bodyPr>
            <a:normAutofit/>
          </a:bodyPr>
          <a:lstStyle>
            <a:lvl1pPr>
              <a:defRPr sz="2048"/>
            </a:lvl1pPr>
            <a:lvl2pPr>
              <a:defRPr sz="2048"/>
            </a:lvl2pPr>
            <a:lvl3pPr>
              <a:defRPr sz="2048"/>
            </a:lvl3pPr>
            <a:lvl4pPr>
              <a:defRPr sz="2048"/>
            </a:lvl4pPr>
            <a:lvl5pPr>
              <a:defRPr sz="2048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5646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592590" y="1023930"/>
            <a:ext cx="11007351" cy="47655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44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15307" y="193139"/>
            <a:ext cx="9503819" cy="1105873"/>
          </a:xfrm>
          <a:prstGeom prst="rect">
            <a:avLst/>
          </a:prstGeom>
        </p:spPr>
        <p:txBody>
          <a:bodyPr/>
          <a:lstStyle>
            <a:lvl1pPr algn="l">
              <a:defRPr sz="3481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15307" y="1520185"/>
            <a:ext cx="10943791" cy="4276042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64" baseline="0">
                <a:solidFill>
                  <a:schemeClr val="tx1"/>
                </a:solidFill>
              </a:defRPr>
            </a:lvl1pPr>
            <a:lvl2pPr marL="46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6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0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8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4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353878"/>
            <a:ext cx="815307" cy="373831"/>
          </a:xfrm>
          <a:prstGeom prst="rect">
            <a:avLst/>
          </a:prstGeom>
        </p:spPr>
        <p:txBody>
          <a:bodyPr vert="horz" lIns="93620" tIns="46810" rIns="93620" bIns="46810" rtlCol="0" anchor="ctr"/>
          <a:lstStyle/>
          <a:p>
            <a:pPr marL="0" marR="0" lvl="0" indent="0" algn="ctr" defTabSz="93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29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36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29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472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952" y="0"/>
            <a:ext cx="12190412" cy="6353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8" name="Obdélník 7"/>
          <p:cNvSpPr/>
          <p:nvPr userDrawn="1"/>
        </p:nvSpPr>
        <p:spPr>
          <a:xfrm>
            <a:off x="6467692" y="2912628"/>
            <a:ext cx="5723672" cy="4108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9" name="Obdélník 8"/>
          <p:cNvSpPr/>
          <p:nvPr userDrawn="1"/>
        </p:nvSpPr>
        <p:spPr>
          <a:xfrm>
            <a:off x="1" y="5789498"/>
            <a:ext cx="3094164" cy="123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0" y="5945195"/>
            <a:ext cx="2264539" cy="81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67" y="372354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92590" y="1842918"/>
            <a:ext cx="10988301" cy="630229"/>
          </a:xfrm>
        </p:spPr>
        <p:txBody>
          <a:bodyPr anchor="t" anchorCtr="0"/>
          <a:lstStyle>
            <a:lvl1pPr>
              <a:defRPr sz="4095">
                <a:solidFill>
                  <a:srgbClr val="004B8D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5871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802" y="1149123"/>
            <a:ext cx="9142810" cy="2444527"/>
          </a:xfrm>
        </p:spPr>
        <p:txBody>
          <a:bodyPr anchor="b"/>
          <a:lstStyle>
            <a:lvl1pPr algn="ctr"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802" y="3687920"/>
            <a:ext cx="9142810" cy="1695240"/>
          </a:xfrm>
        </p:spPr>
        <p:txBody>
          <a:bodyPr/>
          <a:lstStyle>
            <a:lvl1pPr marL="0" indent="0" algn="ctr">
              <a:buNone/>
              <a:defRPr sz="2457"/>
            </a:lvl1pPr>
            <a:lvl2pPr marL="468081" indent="0" algn="ctr">
              <a:buNone/>
              <a:defRPr sz="2048"/>
            </a:lvl2pPr>
            <a:lvl3pPr marL="936163" indent="0" algn="ctr">
              <a:buNone/>
              <a:defRPr sz="1843"/>
            </a:lvl3pPr>
            <a:lvl4pPr marL="1404244" indent="0" algn="ctr">
              <a:buNone/>
              <a:defRPr sz="1638"/>
            </a:lvl4pPr>
            <a:lvl5pPr marL="1872325" indent="0" algn="ctr">
              <a:buNone/>
              <a:defRPr sz="1638"/>
            </a:lvl5pPr>
            <a:lvl6pPr marL="2340407" indent="0" algn="ctr">
              <a:buNone/>
              <a:defRPr sz="1638"/>
            </a:lvl6pPr>
            <a:lvl7pPr marL="2808488" indent="0" algn="ctr">
              <a:buNone/>
              <a:defRPr sz="1638"/>
            </a:lvl7pPr>
            <a:lvl8pPr marL="3276570" indent="0" algn="ctr">
              <a:buNone/>
              <a:defRPr sz="1638"/>
            </a:lvl8pPr>
            <a:lvl9pPr marL="3744651" indent="0" algn="ctr">
              <a:buNone/>
              <a:defRPr sz="1638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09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505"/>
            </a:lvl1pPr>
          </a:lstStyle>
          <a:p>
            <a:r>
              <a:rPr lang="cs-CZ" sz="3686" b="1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091" y="1869153"/>
            <a:ext cx="10514231" cy="40991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170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742" y="1750503"/>
            <a:ext cx="10514231" cy="2920754"/>
          </a:xfrm>
        </p:spPr>
        <p:txBody>
          <a:bodyPr anchor="b"/>
          <a:lstStyle>
            <a:lvl1pPr>
              <a:defRPr sz="614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742" y="4698889"/>
            <a:ext cx="10514231" cy="1535955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808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2pPr>
            <a:lvl3pPr marL="936163" indent="0">
              <a:buNone/>
              <a:defRPr sz="1843">
                <a:solidFill>
                  <a:schemeClr val="tx1">
                    <a:tint val="75000"/>
                  </a:schemeClr>
                </a:solidFill>
              </a:defRPr>
            </a:lvl3pPr>
            <a:lvl4pPr marL="1404244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2325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40407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8488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65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4651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305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091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6793" y="1869153"/>
            <a:ext cx="5155529" cy="44550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1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373831"/>
            <a:ext cx="10514231" cy="13571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208" y="1721247"/>
            <a:ext cx="5157645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208" y="2564803"/>
            <a:ext cx="5157645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1396" y="1721247"/>
            <a:ext cx="5183043" cy="843556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8081" indent="0">
              <a:buNone/>
              <a:defRPr sz="2048" b="1"/>
            </a:lvl2pPr>
            <a:lvl3pPr marL="936163" indent="0">
              <a:buNone/>
              <a:defRPr sz="1843" b="1"/>
            </a:lvl3pPr>
            <a:lvl4pPr marL="1404244" indent="0">
              <a:buNone/>
              <a:defRPr sz="1638" b="1"/>
            </a:lvl4pPr>
            <a:lvl5pPr marL="1872325" indent="0">
              <a:buNone/>
              <a:defRPr sz="1638" b="1"/>
            </a:lvl5pPr>
            <a:lvl6pPr marL="2340407" indent="0">
              <a:buNone/>
              <a:defRPr sz="1638" b="1"/>
            </a:lvl6pPr>
            <a:lvl7pPr marL="2808488" indent="0">
              <a:buNone/>
              <a:defRPr sz="1638" b="1"/>
            </a:lvl7pPr>
            <a:lvl8pPr marL="3276570" indent="0">
              <a:buNone/>
              <a:defRPr sz="1638" b="1"/>
            </a:lvl8pPr>
            <a:lvl9pPr marL="3744651" indent="0">
              <a:buNone/>
              <a:defRPr sz="1638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1396" y="2564803"/>
            <a:ext cx="5183043" cy="37724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3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7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99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>
              <a:defRPr sz="3276"/>
            </a:lvl1pPr>
            <a:lvl2pPr>
              <a:defRPr sz="2867"/>
            </a:lvl2pPr>
            <a:lvl3pPr>
              <a:defRPr sz="2457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14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208" y="468101"/>
            <a:ext cx="3932255" cy="163835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042" y="1010968"/>
            <a:ext cx="6171397" cy="4989825"/>
          </a:xfrm>
        </p:spPr>
        <p:txBody>
          <a:bodyPr/>
          <a:lstStyle>
            <a:lvl1pPr marL="0" indent="0">
              <a:buNone/>
              <a:defRPr sz="3276"/>
            </a:lvl1pPr>
            <a:lvl2pPr marL="468081" indent="0">
              <a:buNone/>
              <a:defRPr sz="2867"/>
            </a:lvl2pPr>
            <a:lvl3pPr marL="936163" indent="0">
              <a:buNone/>
              <a:defRPr sz="2457"/>
            </a:lvl3pPr>
            <a:lvl4pPr marL="1404244" indent="0">
              <a:buNone/>
              <a:defRPr sz="2048"/>
            </a:lvl4pPr>
            <a:lvl5pPr marL="1872325" indent="0">
              <a:buNone/>
              <a:defRPr sz="2048"/>
            </a:lvl5pPr>
            <a:lvl6pPr marL="2340407" indent="0">
              <a:buNone/>
              <a:defRPr sz="2048"/>
            </a:lvl6pPr>
            <a:lvl7pPr marL="2808488" indent="0">
              <a:buNone/>
              <a:defRPr sz="2048"/>
            </a:lvl7pPr>
            <a:lvl8pPr marL="3276570" indent="0">
              <a:buNone/>
              <a:defRPr sz="2048"/>
            </a:lvl8pPr>
            <a:lvl9pPr marL="3744651" indent="0">
              <a:buNone/>
              <a:defRPr sz="2048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208" y="2106454"/>
            <a:ext cx="3932255" cy="3902466"/>
          </a:xfrm>
        </p:spPr>
        <p:txBody>
          <a:bodyPr/>
          <a:lstStyle>
            <a:lvl1pPr marL="0" indent="0">
              <a:buNone/>
              <a:defRPr sz="1638"/>
            </a:lvl1pPr>
            <a:lvl2pPr marL="468081" indent="0">
              <a:buNone/>
              <a:defRPr sz="1433"/>
            </a:lvl2pPr>
            <a:lvl3pPr marL="936163" indent="0">
              <a:buNone/>
              <a:defRPr sz="1229"/>
            </a:lvl3pPr>
            <a:lvl4pPr marL="1404244" indent="0">
              <a:buNone/>
              <a:defRPr sz="1024"/>
            </a:lvl4pPr>
            <a:lvl5pPr marL="1872325" indent="0">
              <a:buNone/>
              <a:defRPr sz="1024"/>
            </a:lvl5pPr>
            <a:lvl6pPr marL="2340407" indent="0">
              <a:buNone/>
              <a:defRPr sz="1024"/>
            </a:lvl6pPr>
            <a:lvl7pPr marL="2808488" indent="0">
              <a:buNone/>
              <a:defRPr sz="1024"/>
            </a:lvl7pPr>
            <a:lvl8pPr marL="3276570" indent="0">
              <a:buNone/>
              <a:defRPr sz="1024"/>
            </a:lvl8pPr>
            <a:lvl9pPr marL="3744651" indent="0">
              <a:buNone/>
              <a:defRPr sz="102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2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theme" Target="../theme/theme11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35.wmf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34.w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2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2.emf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0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32.emf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22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8.wmf"/><Relationship Id="rId10" Type="http://schemas.openxmlformats.org/officeDocument/2006/relationships/theme" Target="../theme/theme1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image" Target="../media/image17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14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heme" Target="../theme/theme20.xml"/><Relationship Id="rId5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43.xml"/><Relationship Id="rId9" Type="http://schemas.openxmlformats.org/officeDocument/2006/relationships/image" Target="../media/image18.wmf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8.wmf"/><Relationship Id="rId10" Type="http://schemas.openxmlformats.org/officeDocument/2006/relationships/theme" Target="../theme/theme22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7.wmf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image" Target="../media/image2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8.wmf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7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6.emf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image" Target="../media/image14.emf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18.wmf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7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9502" y="5887020"/>
            <a:ext cx="2844430" cy="373831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0" r:id="rId3"/>
    <p:sldLayoutId id="2147483662" r:id="rId4"/>
    <p:sldLayoutId id="2147483663" r:id="rId5"/>
    <p:sldLayoutId id="2147483649" r:id="rId6"/>
    <p:sldLayoutId id="2147484344" r:id="rId7"/>
  </p:sldLayoutIdLst>
  <p:txStyles>
    <p:titleStyle>
      <a:lvl1pPr algn="ctr" defTabSz="1229502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1229502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1229502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1229502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1229502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122950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12295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1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153" y="1888657"/>
            <a:ext cx="7487792" cy="5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pic>
        <p:nvPicPr>
          <p:cNvPr id="2053" name="Obrázek 6" descr="opt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2663" y="6312860"/>
            <a:ext cx="1113222" cy="4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Obrázek 7" descr="eu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9162" y="6312860"/>
            <a:ext cx="3039138" cy="45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Obrázek 11" descr="mmr_cr_rgb.em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391" y="708653"/>
            <a:ext cx="1919567" cy="3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 userDrawn="1"/>
        </p:nvSpPr>
        <p:spPr>
          <a:xfrm>
            <a:off x="239318" y="635487"/>
            <a:ext cx="2303956" cy="516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92" y="6303994"/>
            <a:ext cx="4611724" cy="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Calibri" pitchFamily="34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9" descr="podtisk_modry.emf">
            <a:extLst>
              <a:ext uri="{FF2B5EF4-FFF2-40B4-BE49-F238E27FC236}">
                <a16:creationId xmlns:a16="http://schemas.microsoft.com/office/drawing/2014/main" id="{7FB28F2C-5391-494E-AD18-F00FCD7A75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b="8623"/>
          <a:stretch>
            <a:fillRect/>
          </a:stretch>
        </p:blipFill>
        <p:spPr bwMode="auto">
          <a:xfrm>
            <a:off x="1" y="2036564"/>
            <a:ext cx="10543861" cy="498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665083AB-9C16-4B79-A7C4-75CF8F62E6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0413" cy="26655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0CC28AD-7589-4AC9-9AD3-2911A8973744}"/>
              </a:ext>
            </a:extLst>
          </p:cNvPr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75949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5pPr>
      <a:lvl6pPr marL="468081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6pPr>
      <a:lvl7pPr marL="936163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7pPr>
      <a:lvl8pPr marL="1404244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8pPr>
      <a:lvl9pPr marL="1872325" algn="ctr" rtl="0" fontAlgn="base">
        <a:spcBef>
          <a:spcPct val="0"/>
        </a:spcBef>
        <a:spcAft>
          <a:spcPct val="0"/>
        </a:spcAft>
        <a:defRPr sz="4505">
          <a:solidFill>
            <a:schemeClr val="tx1"/>
          </a:solidFill>
          <a:latin typeface="Arial" charset="0"/>
        </a:defRPr>
      </a:lvl9pPr>
    </p:titleStyle>
    <p:bodyStyle>
      <a:lvl1pPr marL="351061" indent="-35106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7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" y="1"/>
            <a:ext cx="12190412" cy="6246221"/>
          </a:xfrm>
          <a:prstGeom prst="rect">
            <a:avLst/>
          </a:prstGeom>
          <a:solidFill>
            <a:srgbClr val="004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83" rIns="0" bIns="0"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363247" y="6246222"/>
            <a:ext cx="2731959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Mgr.</a:t>
            </a:r>
            <a:r>
              <a:rPr lang="cs-CZ" sz="921" baseline="0">
                <a:solidFill>
                  <a:srgbClr val="004B8D"/>
                </a:solidFill>
              </a:rPr>
              <a:t> Klára Slanařová</a:t>
            </a:r>
          </a:p>
          <a:p>
            <a:r>
              <a:rPr lang="cs-CZ" sz="921" baseline="0">
                <a:solidFill>
                  <a:srgbClr val="004B8D"/>
                </a:solidFill>
              </a:rPr>
              <a:t>Národní RIS3 manažerka</a:t>
            </a:r>
          </a:p>
          <a:p>
            <a:r>
              <a:rPr lang="cs-CZ" sz="921" baseline="0" err="1">
                <a:solidFill>
                  <a:srgbClr val="004B8D"/>
                </a:solidFill>
              </a:rPr>
              <a:t>slanarova</a:t>
            </a:r>
            <a:r>
              <a:rPr lang="en-US" sz="921" baseline="0">
                <a:solidFill>
                  <a:srgbClr val="004B8D"/>
                </a:solidFill>
              </a:rPr>
              <a:t>@mpo.cz</a:t>
            </a:r>
            <a:endParaRPr lang="cs-CZ" sz="921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92590" y="6246222"/>
            <a:ext cx="2501574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rgbClr val="004B8D"/>
                </a:solidFill>
              </a:rPr>
              <a:t>Národní stálá konference</a:t>
            </a:r>
            <a:r>
              <a:rPr lang="cs-CZ" sz="921" baseline="0">
                <a:solidFill>
                  <a:srgbClr val="004B8D"/>
                </a:solidFill>
              </a:rPr>
              <a:t> – RIS3</a:t>
            </a:r>
            <a:r>
              <a:rPr lang="cs-CZ" sz="921">
                <a:solidFill>
                  <a:srgbClr val="004B8D"/>
                </a:solidFill>
              </a:rPr>
              <a:t> – 28.2.2019</a:t>
            </a: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10991113" y="6507903"/>
            <a:ext cx="589779" cy="373831"/>
          </a:xfrm>
          <a:prstGeom prst="rect">
            <a:avLst/>
          </a:prstGeom>
        </p:spPr>
        <p:txBody>
          <a:bodyPr/>
          <a:lstStyle>
            <a:lvl1pPr>
              <a:defRPr sz="1638"/>
            </a:lvl1pPr>
          </a:lstStyle>
          <a:p>
            <a:fld id="{E8840746-E84D-450F-9CEF-85632363BC3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2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0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bg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3" y="2036260"/>
            <a:ext cx="10543354" cy="4985254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6863"/>
            <a:ext cx="12190413" cy="14745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176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6" cstate="print"/>
          <a:srcRect l="17008" b="8622"/>
          <a:stretch>
            <a:fillRect/>
          </a:stretch>
        </p:blipFill>
        <p:spPr>
          <a:xfrm>
            <a:off x="7" y="2036263"/>
            <a:ext cx="9839131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3"/>
            <a:ext cx="12190413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6"/>
            <a:ext cx="12190413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949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1974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</p:sldLayoutIdLst>
  <p:txStyles>
    <p:titleStyle>
      <a:lvl1pPr algn="ctr" defTabSz="1123432" rtl="0" eaLnBrk="1" latinLnBrk="0" hangingPunct="1">
        <a:spcBef>
          <a:spcPct val="0"/>
        </a:spcBef>
        <a:buNone/>
        <a:defRPr sz="54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1287" indent="-421287" algn="l" defTabSz="1123432" rtl="0" eaLnBrk="1" latinLnBrk="0" hangingPunct="1">
        <a:spcBef>
          <a:spcPct val="20000"/>
        </a:spcBef>
        <a:buFont typeface="Arial" pitchFamily="34" charset="0"/>
        <a:buChar char="•"/>
        <a:defRPr sz="3932" kern="1200">
          <a:solidFill>
            <a:schemeClr val="tx1"/>
          </a:solidFill>
          <a:latin typeface="+mn-lt"/>
          <a:ea typeface="+mn-ea"/>
          <a:cs typeface="+mn-cs"/>
        </a:defRPr>
      </a:lvl1pPr>
      <a:lvl2pPr marL="912788" indent="-351072" algn="l" defTabSz="1123432" rtl="0" eaLnBrk="1" latinLnBrk="0" hangingPunct="1">
        <a:spcBef>
          <a:spcPct val="20000"/>
        </a:spcBef>
        <a:buFont typeface="Arial" pitchFamily="34" charset="0"/>
        <a:buChar char="–"/>
        <a:defRPr sz="3440" kern="1200">
          <a:solidFill>
            <a:schemeClr val="tx1"/>
          </a:solidFill>
          <a:latin typeface="+mn-lt"/>
          <a:ea typeface="+mn-ea"/>
          <a:cs typeface="+mn-cs"/>
        </a:defRPr>
      </a:lvl2pPr>
      <a:lvl3pPr marL="1404290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949" kern="1200">
          <a:solidFill>
            <a:schemeClr val="tx1"/>
          </a:solidFill>
          <a:latin typeface="+mn-lt"/>
          <a:ea typeface="+mn-ea"/>
          <a:cs typeface="+mn-cs"/>
        </a:defRPr>
      </a:lvl3pPr>
      <a:lvl4pPr marL="1966006" indent="-280858" algn="l" defTabSz="1123432" rtl="0" eaLnBrk="1" latinLnBrk="0" hangingPunct="1">
        <a:spcBef>
          <a:spcPct val="20000"/>
        </a:spcBef>
        <a:buFont typeface="Arial" pitchFamily="34" charset="0"/>
        <a:buChar char="–"/>
        <a:defRPr sz="2457" kern="1200">
          <a:solidFill>
            <a:schemeClr val="tx1"/>
          </a:solidFill>
          <a:latin typeface="+mn-lt"/>
          <a:ea typeface="+mn-ea"/>
          <a:cs typeface="+mn-cs"/>
        </a:defRPr>
      </a:lvl4pPr>
      <a:lvl5pPr marL="2527722" indent="-280858" algn="l" defTabSz="1123432" rtl="0" eaLnBrk="1" latinLnBrk="0" hangingPunct="1">
        <a:spcBef>
          <a:spcPct val="20000"/>
        </a:spcBef>
        <a:buFont typeface="Arial" pitchFamily="34" charset="0"/>
        <a:buChar char="»"/>
        <a:defRPr sz="2457" kern="1200">
          <a:solidFill>
            <a:schemeClr val="tx1"/>
          </a:solidFill>
          <a:latin typeface="+mn-lt"/>
          <a:ea typeface="+mn-ea"/>
          <a:cs typeface="+mn-cs"/>
        </a:defRPr>
      </a:lvl5pPr>
      <a:lvl6pPr marL="3089438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6pPr>
      <a:lvl7pPr marL="3651153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7pPr>
      <a:lvl8pPr marL="4212869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8pPr>
      <a:lvl9pPr marL="4774585" indent="-280858" algn="l" defTabSz="1123432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1pPr>
      <a:lvl2pPr marL="56171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2pPr>
      <a:lvl3pPr marL="1123432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3pPr>
      <a:lvl4pPr marL="1685148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4pPr>
      <a:lvl5pPr marL="2246864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5pPr>
      <a:lvl6pPr marL="2808580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370296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932011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493727" algn="l" defTabSz="1123432" rtl="0" eaLnBrk="1" latinLnBrk="0" hangingPunct="1"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8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5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05750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04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9938" y="0"/>
            <a:ext cx="112305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907" y="1842917"/>
            <a:ext cx="107506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9906" y="6671359"/>
            <a:ext cx="1487806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707" y="6671359"/>
            <a:ext cx="92148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18500" y="6671359"/>
            <a:ext cx="623919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75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892509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405578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</p:sldLayoutIdLst>
  <p:hf hdr="0" ftr="0" dt="0"/>
  <p:txStyles>
    <p:titleStyle>
      <a:lvl1pPr algn="l" defTabSz="936163" rtl="0" eaLnBrk="1" latinLnBrk="0" hangingPunct="1">
        <a:lnSpc>
          <a:spcPct val="100000"/>
        </a:lnSpc>
        <a:spcBef>
          <a:spcPct val="0"/>
        </a:spcBef>
        <a:buNone/>
        <a:defRPr sz="3276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2282" indent="-442282" algn="l" defTabSz="936163" rtl="0" eaLnBrk="1" latinLnBrk="0" hangingPunct="1">
        <a:lnSpc>
          <a:spcPts val="2949"/>
        </a:lnSpc>
        <a:spcBef>
          <a:spcPts val="614"/>
        </a:spcBef>
        <a:spcAft>
          <a:spcPts val="614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5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1851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39848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197846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48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55844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57"/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2457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0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92589" y="6199073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4" y="6209301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81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6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1" y="1"/>
            <a:ext cx="12190412" cy="6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8583" rIns="0" bIns="0"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695220" y="6246222"/>
            <a:ext cx="2399986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chemeClr val="bg1"/>
                </a:solidFill>
              </a:rPr>
              <a:t>Ministerstvo průmyslu a obchodu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590" y="6246222"/>
            <a:ext cx="2501574" cy="77529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21">
                <a:solidFill>
                  <a:schemeClr val="bg1"/>
                </a:solidFill>
              </a:rPr>
              <a:t>Teze Hospodářské strategie </a:t>
            </a:r>
            <a:br>
              <a:rPr lang="cs-CZ" sz="921">
                <a:solidFill>
                  <a:schemeClr val="bg1"/>
                </a:solidFill>
              </a:rPr>
            </a:br>
            <a:r>
              <a:rPr lang="cs-CZ" sz="921">
                <a:solidFill>
                  <a:schemeClr val="bg1"/>
                </a:solidFill>
              </a:rPr>
              <a:t>České republiky 2020-2030</a:t>
            </a:r>
          </a:p>
        </p:txBody>
      </p:sp>
    </p:spTree>
    <p:extLst>
      <p:ext uri="{BB962C8B-B14F-4D97-AF65-F5344CB8AC3E}">
        <p14:creationId xmlns:p14="http://schemas.microsoft.com/office/powerpoint/2010/main" val="252425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8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8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9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8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05750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04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9938" y="0"/>
            <a:ext cx="112305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907" y="1842917"/>
            <a:ext cx="107506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9906" y="6671359"/>
            <a:ext cx="1487806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707" y="6671359"/>
            <a:ext cx="92148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18500" y="6671359"/>
            <a:ext cx="623919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75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892509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244753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</p:sldLayoutIdLst>
  <p:hf hdr="0" ftr="0" dt="0"/>
  <p:txStyles>
    <p:titleStyle>
      <a:lvl1pPr algn="l" defTabSz="936163" rtl="0" eaLnBrk="1" latinLnBrk="0" hangingPunct="1">
        <a:lnSpc>
          <a:spcPct val="100000"/>
        </a:lnSpc>
        <a:spcBef>
          <a:spcPct val="0"/>
        </a:spcBef>
        <a:buNone/>
        <a:defRPr sz="3276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2282" indent="-442282" algn="l" defTabSz="936163" rtl="0" eaLnBrk="1" latinLnBrk="0" hangingPunct="1">
        <a:lnSpc>
          <a:spcPts val="2949"/>
        </a:lnSpc>
        <a:spcBef>
          <a:spcPts val="614"/>
        </a:spcBef>
        <a:spcAft>
          <a:spcPts val="614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5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1851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39848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197846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48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55844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87430" y="6139858"/>
            <a:ext cx="3333317" cy="7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57"/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2457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10" y="6145822"/>
            <a:ext cx="1657135" cy="7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8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5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8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  <p:sldLayoutId id="2147484420" r:id="rId3"/>
    <p:sldLayoutId id="2147484421" r:id="rId4"/>
    <p:sldLayoutId id="2147484422" r:id="rId5"/>
    <p:sldLayoutId id="2147484423" r:id="rId6"/>
    <p:sldLayoutId id="2147484424" r:id="rId7"/>
    <p:sldLayoutId id="2147484425" r:id="rId8"/>
    <p:sldLayoutId id="2147484426" r:id="rId9"/>
    <p:sldLayoutId id="2147484427" r:id="rId10"/>
    <p:sldLayoutId id="2147484428" r:id="rId11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871287" y="1520185"/>
            <a:ext cx="8351841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05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3311" y="6386026"/>
            <a:ext cx="3860297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31223" y="6386026"/>
            <a:ext cx="6396362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74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p:txStyles>
    <p:titleStyle>
      <a:lvl1pPr algn="ctr" defTabSz="936163" rtl="0" eaLnBrk="1" latinLnBrk="0" hangingPunct="1">
        <a:spcBef>
          <a:spcPct val="0"/>
        </a:spcBef>
        <a:buNone/>
        <a:defRPr sz="45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1061" indent="-351061" algn="l" defTabSz="936163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632" indent="-292551" algn="l" defTabSz="936163" rtl="0" eaLnBrk="1" latinLnBrk="0" hangingPunct="1">
        <a:spcBef>
          <a:spcPct val="20000"/>
        </a:spcBef>
        <a:buFont typeface="Arial" pitchFamily="34" charset="0"/>
        <a:buChar char="–"/>
        <a:defRPr sz="2867" kern="1200">
          <a:solidFill>
            <a:schemeClr val="tx1"/>
          </a:solidFill>
          <a:latin typeface="+mn-lt"/>
          <a:ea typeface="+mn-ea"/>
          <a:cs typeface="+mn-cs"/>
        </a:defRPr>
      </a:lvl2pPr>
      <a:lvl3pPr marL="1170203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8285" indent="-234041" algn="l" defTabSz="936163" rtl="0" eaLnBrk="1" latinLnBrk="0" hangingPunct="1">
        <a:spcBef>
          <a:spcPct val="20000"/>
        </a:spcBef>
        <a:buFont typeface="Arial" pitchFamily="34" charset="0"/>
        <a:buChar char="–"/>
        <a:defRPr sz="2048" kern="1200">
          <a:solidFill>
            <a:schemeClr val="tx1"/>
          </a:solidFill>
          <a:latin typeface="+mn-lt"/>
          <a:ea typeface="+mn-ea"/>
          <a:cs typeface="+mn-cs"/>
        </a:defRPr>
      </a:lvl4pPr>
      <a:lvl5pPr marL="2106366" indent="-234041" algn="l" defTabSz="936163" rtl="0" eaLnBrk="1" latinLnBrk="0" hangingPunct="1">
        <a:spcBef>
          <a:spcPct val="20000"/>
        </a:spcBef>
        <a:buFont typeface="Arial" pitchFamily="34" charset="0"/>
        <a:buChar char="»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105750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12190413" cy="110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9938" y="0"/>
            <a:ext cx="11230538" cy="110575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19907" y="1842917"/>
            <a:ext cx="10750600" cy="442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19906" y="6671359"/>
            <a:ext cx="1487806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255707" y="6671359"/>
            <a:ext cx="9214800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75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518500" y="6671359"/>
            <a:ext cx="623919" cy="1842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75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6892509"/>
            <a:ext cx="12190413" cy="1290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57"/>
          </a:p>
        </p:txBody>
      </p:sp>
    </p:spTree>
    <p:extLst>
      <p:ext uri="{BB962C8B-B14F-4D97-AF65-F5344CB8AC3E}">
        <p14:creationId xmlns:p14="http://schemas.microsoft.com/office/powerpoint/2010/main" val="422250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hdr="0" ftr="0" dt="0"/>
  <p:txStyles>
    <p:titleStyle>
      <a:lvl1pPr algn="l" defTabSz="936163" rtl="0" eaLnBrk="1" latinLnBrk="0" hangingPunct="1">
        <a:lnSpc>
          <a:spcPct val="100000"/>
        </a:lnSpc>
        <a:spcBef>
          <a:spcPct val="0"/>
        </a:spcBef>
        <a:buNone/>
        <a:defRPr sz="3276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42282" indent="-442282" algn="l" defTabSz="936163" rtl="0" eaLnBrk="1" latinLnBrk="0" hangingPunct="1">
        <a:lnSpc>
          <a:spcPts val="2949"/>
        </a:lnSpc>
        <a:spcBef>
          <a:spcPts val="614"/>
        </a:spcBef>
        <a:spcAft>
          <a:spcPts val="614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5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1851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2pPr>
      <a:lvl3pPr marL="939848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3pPr>
      <a:lvl4pPr marL="1197846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48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55844" indent="-257998" algn="l" defTabSz="936163" rtl="0" eaLnBrk="1" latinLnBrk="0" hangingPunct="1">
        <a:lnSpc>
          <a:spcPts val="2457"/>
        </a:lnSpc>
        <a:spcBef>
          <a:spcPts val="307"/>
        </a:spcBef>
        <a:spcAft>
          <a:spcPts val="307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48" kern="1200">
          <a:solidFill>
            <a:schemeClr val="tx1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5" y="3718631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57"/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2457"/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89" y="1023931"/>
            <a:ext cx="10988303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13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92589" y="6199073"/>
            <a:ext cx="2500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284" y="6209301"/>
            <a:ext cx="1243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24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4204" r:id="rId9"/>
  </p:sldLayoutIdLst>
  <p:txStyles>
    <p:titleStyle>
      <a:lvl1pPr algn="l" defTabSz="936163" rtl="0" eaLnBrk="1" latinLnBrk="0" hangingPunct="1">
        <a:spcBef>
          <a:spcPct val="0"/>
        </a:spcBef>
        <a:buNone/>
        <a:defRPr sz="3686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8940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1pPr>
      <a:lvl2pPr marL="737878" indent="-368940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2pPr>
      <a:lvl3pPr marL="1098691" indent="-360813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3pPr>
      <a:lvl4pPr marL="1469255" indent="-370564" algn="l" defTabSz="936163" rtl="0" eaLnBrk="1" latinLnBrk="0" hangingPunct="1">
        <a:spcBef>
          <a:spcPct val="20000"/>
        </a:spcBef>
        <a:buFontTx/>
        <a:buBlip>
          <a:blip r:embed="rId15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4pPr>
      <a:lvl5pPr marL="1838195" indent="-368940" algn="l" defTabSz="936163" rtl="0" eaLnBrk="1" latinLnBrk="0" hangingPunct="1">
        <a:spcBef>
          <a:spcPct val="20000"/>
        </a:spcBef>
        <a:buFontTx/>
        <a:buBlip>
          <a:blip r:embed="rId14"/>
        </a:buBlip>
        <a:defRPr sz="2457" kern="1200">
          <a:solidFill>
            <a:schemeClr val="tx2"/>
          </a:solidFill>
          <a:latin typeface="+mn-lt"/>
          <a:ea typeface="+mn-ea"/>
          <a:cs typeface="+mn-cs"/>
        </a:defRPr>
      </a:lvl5pPr>
      <a:lvl6pPr marL="2574447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spcBef>
          <a:spcPct val="20000"/>
        </a:spcBef>
        <a:buFont typeface="Arial" pitchFamily="34" charset="0"/>
        <a:buChar char="•"/>
        <a:defRPr sz="20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091" y="811346"/>
            <a:ext cx="10514231" cy="919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091" y="1869153"/>
            <a:ext cx="10514231" cy="4234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Arial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4556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07" y="5973626"/>
            <a:ext cx="6148000" cy="10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36163" rtl="0" eaLnBrk="1" latinLnBrk="0" hangingPunct="1">
        <a:lnSpc>
          <a:spcPct val="90000"/>
        </a:lnSpc>
        <a:spcBef>
          <a:spcPct val="0"/>
        </a:spcBef>
        <a:buNone/>
        <a:defRPr sz="3686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4041" indent="-234041" algn="l" defTabSz="936163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0212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16" y="3718632"/>
            <a:ext cx="5404096" cy="330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17235" r="6248" b="17262"/>
          <a:stretch>
            <a:fillRect/>
          </a:stretch>
        </p:blipFill>
        <p:spPr bwMode="auto">
          <a:xfrm>
            <a:off x="558729" y="6202337"/>
            <a:ext cx="3333317" cy="59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 userDrawn="1"/>
        </p:nvGrpSpPr>
        <p:grpSpPr>
          <a:xfrm>
            <a:off x="0" y="0"/>
            <a:ext cx="12190413" cy="7021513"/>
            <a:chOff x="0" y="0"/>
            <a:chExt cx="9144000" cy="6858000"/>
          </a:xfrm>
        </p:grpSpPr>
        <p:sp>
          <p:nvSpPr>
            <p:cNvPr id="4" name="Obdélník 3"/>
            <p:cNvSpPr/>
            <p:nvPr userDrawn="1"/>
          </p:nvSpPr>
          <p:spPr>
            <a:xfrm>
              <a:off x="4851400" y="2158980"/>
              <a:ext cx="4292600" cy="4699020"/>
            </a:xfrm>
            <a:prstGeom prst="rect">
              <a:avLst/>
            </a:prstGeom>
            <a:solidFill>
              <a:srgbClr val="004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  <p:sp>
          <p:nvSpPr>
            <p:cNvPr id="7" name="Obdélník 6"/>
            <p:cNvSpPr/>
            <p:nvPr userDrawn="1"/>
          </p:nvSpPr>
          <p:spPr>
            <a:xfrm>
              <a:off x="0" y="0"/>
              <a:ext cx="9143999" cy="584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0" rIns="0" bIns="0" rtlCol="0" anchor="ctr"/>
            <a:lstStyle/>
            <a:p>
              <a:pPr algn="ctr"/>
              <a:endParaRPr lang="cs-CZ" sz="1800">
                <a:solidFill>
                  <a:srgbClr val="FFFFFF"/>
                </a:solidFill>
              </a:endParaRPr>
            </a:p>
          </p:txBody>
        </p:sp>
      </p:grp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92590" y="456724"/>
            <a:ext cx="10988301" cy="56720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591" y="1023932"/>
            <a:ext cx="10988302" cy="4765567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10" y="6192584"/>
            <a:ext cx="1657135" cy="59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7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xStyles>
    <p:titleStyle>
      <a:lvl1pPr algn="l" defTabSz="914309" rtl="0" eaLnBrk="1" latinLnBrk="0" hangingPunct="1"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327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20653" indent="-360327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73043" indent="-352390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434956" indent="-361914" algn="l" defTabSz="914309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95283" indent="-360327" algn="l" defTabSz="914309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0">
          <p15:clr>
            <a:srgbClr val="F26B43"/>
          </p15:clr>
        </p15:guide>
        <p15:guide id="2" pos="272">
          <p15:clr>
            <a:srgbClr val="F26B43"/>
          </p15:clr>
        </p15:guide>
        <p15:guide id="3" pos="5488">
          <p15:clr>
            <a:srgbClr val="F26B43"/>
          </p15:clr>
        </p15:guide>
        <p15:guide id="4" orient="horz" pos="3816">
          <p15:clr>
            <a:srgbClr val="F26B43"/>
          </p15:clr>
        </p15:guide>
        <p15:guide id="5" orient="horz" pos="417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811051"/>
            <a:ext cx="10514231" cy="91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869153"/>
            <a:ext cx="10514231" cy="42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091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B11DE-D270-4AD4-B251-6BAA8F709F4A}" type="datetimeFigureOut">
              <a:rPr lang="cs-CZ"/>
              <a:pPr>
                <a:defRPr/>
              </a:pPr>
              <a:t>28.06.2021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3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3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0EB474-331A-4384-A71C-E00CE84667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3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9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34041" indent="-234041" algn="l" rtl="0" eaLnBrk="1" fontAlgn="base" hangingPunct="1">
        <a:lnSpc>
          <a:spcPct val="9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091" y="570920"/>
            <a:ext cx="10514231" cy="9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091" y="1712332"/>
            <a:ext cx="10514231" cy="41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Předepsané písmo </a:t>
            </a:r>
            <a:r>
              <a:rPr lang="cs-CZ" err="1"/>
              <a:t>Calibri</a:t>
            </a:r>
            <a:r>
              <a:rPr lang="cs-CZ"/>
              <a:t> / </a:t>
            </a:r>
            <a:r>
              <a:rPr lang="cs-CZ" err="1"/>
              <a:t>Calibri</a:t>
            </a:r>
            <a:r>
              <a:rPr lang="cs-CZ"/>
              <a:t> </a:t>
            </a:r>
            <a:r>
              <a:rPr lang="cs-CZ" err="1"/>
              <a:t>Light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075" y="6507905"/>
            <a:ext cx="4114264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29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09479" y="6507905"/>
            <a:ext cx="2742843" cy="3738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29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07" y="5973165"/>
            <a:ext cx="6146000" cy="10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0413" cy="3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</p:sldLayoutIdLst>
  <p:hf hdr="0" ftr="0" dt="0"/>
  <p:txStyles>
    <p:titleStyle>
      <a:lvl1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67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85102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53183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521264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89346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57427" indent="-58510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67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6908" indent="-186908" algn="l" rtl="0" eaLnBrk="1" fontAlgn="base" hangingPunct="1">
        <a:lnSpc>
          <a:spcPct val="100000"/>
        </a:lnSpc>
        <a:spcBef>
          <a:spcPts val="1024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02122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70203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sz="204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38285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06366" indent="-234041" algn="l" rtl="0" eaLnBrk="1" fontAlgn="base" hangingPunct="1">
        <a:lnSpc>
          <a:spcPct val="90000"/>
        </a:lnSpc>
        <a:spcBef>
          <a:spcPts val="512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74447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3042529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510610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978692" indent="-234041" algn="l" defTabSz="936163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1pPr>
      <a:lvl2pPr marL="46808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2pPr>
      <a:lvl3pPr marL="936163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3pPr>
      <a:lvl4pPr marL="1404244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4pPr>
      <a:lvl5pPr marL="1872325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5pPr>
      <a:lvl6pPr marL="2340407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6pPr>
      <a:lvl7pPr marL="2808488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7pPr>
      <a:lvl8pPr marL="3276570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8pPr>
      <a:lvl9pPr marL="3744651" algn="l" defTabSz="936163" rtl="0" eaLnBrk="1" latinLnBrk="0" hangingPunct="1">
        <a:defRPr sz="18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" TargetMode="External"/><Relationship Id="rId2" Type="http://schemas.openxmlformats.org/officeDocument/2006/relationships/hyperlink" Target="mailto:daniela.grabmullerova@mmr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otaceeu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7"/>
          </p:nvPr>
        </p:nvSpPr>
        <p:spPr>
          <a:xfrm>
            <a:off x="899999" y="5268219"/>
            <a:ext cx="5783433" cy="380885"/>
          </a:xfrm>
        </p:spPr>
        <p:txBody>
          <a:bodyPr/>
          <a:lstStyle/>
          <a:p>
            <a:r>
              <a:rPr lang="cs-CZ" dirty="0" smtClean="0"/>
              <a:t>Praha, 30. </a:t>
            </a:r>
            <a:r>
              <a:rPr lang="cs-CZ" dirty="0"/>
              <a:t>června </a:t>
            </a:r>
            <a:r>
              <a:rPr lang="cs-CZ" dirty="0" smtClean="0"/>
              <a:t>2021</a:t>
            </a:r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900000" y="2160000"/>
            <a:ext cx="10971372" cy="1566780"/>
          </a:xfrm>
        </p:spPr>
        <p:txBody>
          <a:bodyPr>
            <a:normAutofit/>
          </a:bodyPr>
          <a:lstStyle/>
          <a:p>
            <a:r>
              <a:rPr lang="cs-CZ" dirty="0" smtClean="0"/>
              <a:t>Fondy EU pro ČR v letech 2021-2027</a:t>
            </a:r>
            <a:r>
              <a:rPr lang="cs-CZ" dirty="0"/>
              <a:t/>
            </a:r>
            <a:br>
              <a:rPr lang="cs-CZ" dirty="0"/>
            </a:br>
            <a:endParaRPr lang="cs-CZ" sz="5400" dirty="0"/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>
          <a:xfrm>
            <a:off x="899999" y="4094506"/>
            <a:ext cx="9620040" cy="1000008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 marL="461063" indent="-461063" algn="l" defTabSz="1229502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034EA2"/>
                </a:solidFill>
                <a:latin typeface="+mn-lt"/>
                <a:ea typeface="+mn-ea"/>
                <a:cs typeface="+mn-cs"/>
              </a:defRPr>
            </a:lvl1pPr>
            <a:lvl2pPr marL="998971" indent="-384219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878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1629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66380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81131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5882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10633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5385" indent="-307376" algn="l" defTabSz="122950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/>
              <a:t>Daniela Grabmüllerová</a:t>
            </a:r>
          </a:p>
          <a:p>
            <a:r>
              <a:rPr lang="cs-CZ" sz="2400" b="1" dirty="0" smtClean="0"/>
              <a:t>Ministerstvo pro místní rozvoj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167976"/>
            <a:ext cx="11652148" cy="9253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Operační program Spravedlivá transformace – 43 mld. Kč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Investice do zakládání nových podniků s tvorbou nových pracovních míst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Inteligentní a udržitelná místní mobilita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Dekarbonizace místní dopravy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Rekonstrukce a modernizace sítí </a:t>
            </a:r>
            <a:br>
              <a:rPr lang="cs-CZ" sz="2800" dirty="0" smtClean="0">
                <a:solidFill>
                  <a:srgbClr val="034EA2"/>
                </a:solidFill>
              </a:rPr>
            </a:br>
            <a:r>
              <a:rPr lang="cs-CZ" sz="2800" dirty="0" smtClean="0">
                <a:solidFill>
                  <a:srgbClr val="034EA2"/>
                </a:solidFill>
              </a:rPr>
              <a:t>dálkového vytápění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Regenerace a dekontaminace </a:t>
            </a:r>
            <a:r>
              <a:rPr lang="cs-CZ" sz="2800" dirty="0" err="1" smtClean="0">
                <a:solidFill>
                  <a:srgbClr val="034EA2"/>
                </a:solidFill>
              </a:rPr>
              <a:t>brownfieldů</a:t>
            </a:r>
            <a:endParaRPr lang="cs-CZ" sz="2800" dirty="0" smtClean="0">
              <a:solidFill>
                <a:srgbClr val="034EA2"/>
              </a:solidFill>
            </a:endParaRP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Infrastruktura pro účely školicích středisek </a:t>
            </a:r>
            <a:br>
              <a:rPr lang="cs-CZ" sz="2800" dirty="0" smtClean="0">
                <a:solidFill>
                  <a:srgbClr val="034EA2"/>
                </a:solidFill>
              </a:rPr>
            </a:br>
            <a:r>
              <a:rPr lang="cs-CZ" sz="2800" dirty="0" smtClean="0">
                <a:solidFill>
                  <a:srgbClr val="034EA2"/>
                </a:solidFill>
              </a:rPr>
              <a:t>a zařízení péče o děti a seniory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675" y="3137116"/>
            <a:ext cx="4798738" cy="31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Děkuji za pozornost.</a:t>
            </a:r>
          </a:p>
          <a:p>
            <a:pPr marL="0" indent="0" algn="ctr">
              <a:buNone/>
            </a:pPr>
            <a:endParaRPr lang="cs-CZ" sz="4400" b="1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2800" dirty="0">
                <a:solidFill>
                  <a:srgbClr val="00B050"/>
                </a:solidFill>
                <a:latin typeface="+mj-lt"/>
                <a:hlinkClick r:id="rId2"/>
              </a:rPr>
              <a:t>daniela.grabmullerova@mmr.cz</a:t>
            </a:r>
            <a:endParaRPr lang="cs-CZ" sz="2800" dirty="0">
              <a:solidFill>
                <a:srgbClr val="00B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3200" b="1" dirty="0" smtClean="0">
                <a:solidFill>
                  <a:srgbClr val="00B050"/>
                </a:solidFill>
                <a:latin typeface="+mj-lt"/>
                <a:hlinkClick r:id="rId3"/>
              </a:rPr>
              <a:t>www.mmr.cz</a:t>
            </a:r>
            <a:endParaRPr lang="cs-CZ" sz="3200" b="1" dirty="0" smtClean="0">
              <a:solidFill>
                <a:srgbClr val="00B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cs-CZ" sz="3200" b="1" dirty="0" smtClean="0">
                <a:solidFill>
                  <a:srgbClr val="00B050"/>
                </a:solidFill>
                <a:latin typeface="+mj-lt"/>
                <a:hlinkClick r:id="rId4"/>
              </a:rPr>
              <a:t>www.dotaceeu.cz</a:t>
            </a:r>
            <a:endParaRPr lang="cs-CZ" sz="3200" b="1" dirty="0" smtClean="0">
              <a:solidFill>
                <a:srgbClr val="00B050"/>
              </a:solidFill>
              <a:latin typeface="+mj-lt"/>
            </a:endParaRPr>
          </a:p>
          <a:p>
            <a:pPr marL="0" indent="0" algn="ctr">
              <a:buNone/>
            </a:pPr>
            <a:endParaRPr lang="cs-CZ" sz="32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1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zdroje EU pro období 2021–2027 (2030)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964468"/>
            <a:ext cx="10546080" cy="5982480"/>
          </a:xfrm>
        </p:spPr>
      </p:pic>
    </p:spTree>
    <p:extLst>
      <p:ext uri="{BB962C8B-B14F-4D97-AF65-F5344CB8AC3E}">
        <p14:creationId xmlns:p14="http://schemas.microsoft.com/office/powerpoint/2010/main" val="31719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1306708" cy="9253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Cíle politiky soudržnosti podle nařízení EU 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3000" b="1" dirty="0" smtClean="0">
                <a:solidFill>
                  <a:srgbClr val="034EA2"/>
                </a:solidFill>
                <a:latin typeface="+mn-lt"/>
              </a:rPr>
              <a:t>Inteligentnější </a:t>
            </a:r>
            <a:r>
              <a:rPr lang="cs-CZ" sz="3000" b="1" dirty="0">
                <a:solidFill>
                  <a:srgbClr val="034EA2"/>
                </a:solidFill>
                <a:latin typeface="+mn-lt"/>
              </a:rPr>
              <a:t>Evropa </a:t>
            </a:r>
            <a:r>
              <a:rPr lang="cs-CZ" sz="3000" dirty="0">
                <a:solidFill>
                  <a:srgbClr val="034EA2"/>
                </a:solidFill>
                <a:latin typeface="+mn-lt"/>
              </a:rPr>
              <a:t>(inovativní a inteligentní ekonomická transformace).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3000" b="1" dirty="0" smtClean="0">
                <a:solidFill>
                  <a:srgbClr val="034EA2"/>
                </a:solidFill>
                <a:latin typeface="+mn-lt"/>
              </a:rPr>
              <a:t>Zelenější </a:t>
            </a:r>
            <a:r>
              <a:rPr lang="cs-CZ" sz="3000" b="1" dirty="0">
                <a:solidFill>
                  <a:srgbClr val="034EA2"/>
                </a:solidFill>
                <a:latin typeface="+mn-lt"/>
              </a:rPr>
              <a:t>a nízkouhlíková Evropa </a:t>
            </a:r>
            <a:r>
              <a:rPr lang="cs-CZ" sz="3000" dirty="0">
                <a:solidFill>
                  <a:srgbClr val="034EA2"/>
                </a:solidFill>
                <a:latin typeface="+mn-lt"/>
              </a:rPr>
              <a:t>(přechod na čistou a spravedlivou energii; zelené a modré investice; naplnění klimatických cílů).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3000" b="1" dirty="0" smtClean="0">
                <a:solidFill>
                  <a:srgbClr val="034EA2"/>
                </a:solidFill>
                <a:latin typeface="+mn-lt"/>
              </a:rPr>
              <a:t>Propojenější </a:t>
            </a:r>
            <a:r>
              <a:rPr lang="cs-CZ" sz="3000" b="1" dirty="0">
                <a:solidFill>
                  <a:srgbClr val="034EA2"/>
                </a:solidFill>
                <a:latin typeface="+mn-lt"/>
              </a:rPr>
              <a:t>Evropa </a:t>
            </a:r>
            <a:r>
              <a:rPr lang="cs-CZ" sz="3000" dirty="0">
                <a:solidFill>
                  <a:srgbClr val="034EA2"/>
                </a:solidFill>
                <a:latin typeface="+mn-lt"/>
              </a:rPr>
              <a:t>(dopravní sítě).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3000" b="1" dirty="0" smtClean="0">
                <a:solidFill>
                  <a:srgbClr val="034EA2"/>
                </a:solidFill>
                <a:latin typeface="+mn-lt"/>
              </a:rPr>
              <a:t>Sociálnější </a:t>
            </a:r>
            <a:r>
              <a:rPr lang="cs-CZ" sz="3000" b="1" dirty="0">
                <a:solidFill>
                  <a:srgbClr val="034EA2"/>
                </a:solidFill>
                <a:latin typeface="+mn-lt"/>
              </a:rPr>
              <a:t>Evropa </a:t>
            </a:r>
            <a:r>
              <a:rPr lang="cs-CZ" sz="3000" dirty="0">
                <a:solidFill>
                  <a:srgbClr val="034EA2"/>
                </a:solidFill>
                <a:latin typeface="+mn-lt"/>
              </a:rPr>
              <a:t>(provádění Evropského pilíře sociálních práv).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3000" b="1" dirty="0" smtClean="0">
                <a:solidFill>
                  <a:srgbClr val="034EA2"/>
                </a:solidFill>
                <a:latin typeface="+mn-lt"/>
              </a:rPr>
              <a:t>Evropa </a:t>
            </a:r>
            <a:r>
              <a:rPr lang="cs-CZ" sz="3000" b="1" dirty="0">
                <a:solidFill>
                  <a:srgbClr val="034EA2"/>
                </a:solidFill>
                <a:latin typeface="+mn-lt"/>
              </a:rPr>
              <a:t>bližší občanům </a:t>
            </a:r>
            <a:r>
              <a:rPr lang="cs-CZ" sz="3000" dirty="0">
                <a:solidFill>
                  <a:srgbClr val="034EA2"/>
                </a:solidFill>
                <a:latin typeface="+mn-lt"/>
              </a:rPr>
              <a:t>(trvale udržitelný a integrovaný rozvoj městských, venkovských a pobřežních oblastí a místních iniciativ).</a:t>
            </a:r>
          </a:p>
          <a:p>
            <a:pPr>
              <a:buClr>
                <a:srgbClr val="FF0000"/>
              </a:buClr>
            </a:pPr>
            <a:endParaRPr lang="cs-CZ" sz="28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64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859" y="312640"/>
            <a:ext cx="10971372" cy="645304"/>
          </a:xfrm>
        </p:spPr>
        <p:txBody>
          <a:bodyPr>
            <a:normAutofit/>
          </a:bodyPr>
          <a:lstStyle/>
          <a:p>
            <a:r>
              <a:rPr lang="cs-CZ" dirty="0" smtClean="0"/>
              <a:t>Alokace pro ČR na cíle politiky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70" y="1341888"/>
            <a:ext cx="6713950" cy="4971229"/>
          </a:xfrm>
        </p:spPr>
      </p:pic>
    </p:spTree>
    <p:extLst>
      <p:ext uri="{BB962C8B-B14F-4D97-AF65-F5344CB8AC3E}">
        <p14:creationId xmlns:p14="http://schemas.microsoft.com/office/powerpoint/2010/main" val="32625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7" y="323526"/>
            <a:ext cx="11606784" cy="670221"/>
          </a:xfrm>
        </p:spPr>
        <p:txBody>
          <a:bodyPr>
            <a:noAutofit/>
          </a:bodyPr>
          <a:lstStyle/>
          <a:p>
            <a:r>
              <a:rPr lang="cs-CZ" dirty="0"/>
              <a:t>Alokace </a:t>
            </a:r>
            <a:r>
              <a:rPr lang="cs-CZ" dirty="0" smtClean="0"/>
              <a:t>v operačních programech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458244"/>
            <a:ext cx="10971372" cy="4633874"/>
          </a:xfrm>
        </p:spPr>
        <p:txBody>
          <a:bodyPr/>
          <a:lstStyle/>
          <a:p>
            <a:pPr marL="0" indent="0">
              <a:buNone/>
            </a:pPr>
            <a:endParaRPr lang="cs-CZ" sz="2600" b="1" dirty="0">
              <a:solidFill>
                <a:srgbClr val="034E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800" dirty="0">
              <a:solidFill>
                <a:srgbClr val="034EA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2800" dirty="0">
              <a:solidFill>
                <a:srgbClr val="034EA2"/>
              </a:solidFill>
            </a:endParaRPr>
          </a:p>
          <a:p>
            <a:endParaRPr lang="cs-CZ" sz="2800" dirty="0">
              <a:solidFill>
                <a:srgbClr val="034EA2"/>
              </a:solidFill>
            </a:endParaRPr>
          </a:p>
          <a:p>
            <a:pPr marL="0" indent="0">
              <a:buNone/>
            </a:pPr>
            <a:r>
              <a:rPr lang="cs-CZ" sz="2800" dirty="0">
                <a:solidFill>
                  <a:srgbClr val="034EA2"/>
                </a:solidFill>
              </a:rPr>
              <a:t>  </a:t>
            </a:r>
          </a:p>
          <a:p>
            <a:endParaRPr lang="cs-CZ" sz="2800" dirty="0">
              <a:solidFill>
                <a:srgbClr val="034EA2"/>
              </a:solidFill>
            </a:endParaRPr>
          </a:p>
          <a:p>
            <a:endParaRPr lang="cs-CZ" sz="2800" b="1" dirty="0">
              <a:solidFill>
                <a:srgbClr val="034EA2"/>
              </a:solidFill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942008"/>
              </p:ext>
            </p:extLst>
          </p:nvPr>
        </p:nvGraphicFramePr>
        <p:xfrm>
          <a:off x="402337" y="1381120"/>
          <a:ext cx="4309514" cy="4788122"/>
        </p:xfrm>
        <a:graphic>
          <a:graphicData uri="http://schemas.openxmlformats.org/drawingml/2006/table">
            <a:tbl>
              <a:tblPr/>
              <a:tblGrid>
                <a:gridCol w="2846474">
                  <a:extLst>
                    <a:ext uri="{9D8B030D-6E8A-4147-A177-3AD203B41FA5}">
                      <a16:colId xmlns:a16="http://schemas.microsoft.com/office/drawing/2014/main" val="355406613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651608462"/>
                    </a:ext>
                  </a:extLst>
                </a:gridCol>
              </a:tblGrid>
              <a:tr h="4742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28139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Technologie a aplikace pro konkurenceschopnost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381004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Jan</a:t>
                      </a:r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Amos Komenský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MŠMT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421159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Rybářství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MZe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907960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Životní</a:t>
                      </a:r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prostředí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MŽP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623631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Doprava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42093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Zaměstnanost+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MPSV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42385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Integrovaný</a:t>
                      </a:r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regionální operační program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867217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Technická</a:t>
                      </a:r>
                      <a:r>
                        <a:rPr lang="cs-CZ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pomoc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MMR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54864"/>
                  </a:ext>
                </a:extLst>
              </a:tr>
              <a:tr h="47421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 Spravedlivá transformace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MŽP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703610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7445" r="6570"/>
          <a:stretch/>
        </p:blipFill>
        <p:spPr>
          <a:xfrm>
            <a:off x="5319978" y="1328805"/>
            <a:ext cx="6687545" cy="501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1306708" cy="9253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Operační program Doprava – 125 mld. Kč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Dálnice v rámci dálniční sítě </a:t>
            </a:r>
            <a:r>
              <a:rPr lang="cs-CZ" sz="2800" dirty="0" smtClean="0">
                <a:solidFill>
                  <a:srgbClr val="034EA2"/>
                </a:solidFill>
              </a:rPr>
              <a:t>TEN-T </a:t>
            </a:r>
            <a:endParaRPr lang="cs-CZ" sz="2800" dirty="0" smtClean="0">
              <a:solidFill>
                <a:srgbClr val="034EA2"/>
              </a:solidFill>
            </a:endParaRP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Výstavba a modernizace silnic </a:t>
            </a:r>
            <a:r>
              <a:rPr lang="cs-CZ" sz="2800" dirty="0">
                <a:solidFill>
                  <a:srgbClr val="034EA2"/>
                </a:solidFill>
                <a:latin typeface="+mj-lt"/>
              </a:rPr>
              <a:t>celostátního </a:t>
            </a: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významu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Digitalizace silniční infrastruktury, inteligentní dopravní systémy 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Železnice, železniční tunely a přeložky tratí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Tramvajové a trolejbusové tratě, metro v Praze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Modernizace a rekonstrukce existujících </a:t>
            </a:r>
            <a:br>
              <a:rPr lang="cs-CZ" sz="2800" dirty="0" smtClean="0">
                <a:solidFill>
                  <a:srgbClr val="034EA2"/>
                </a:solidFill>
                <a:latin typeface="+mj-lt"/>
              </a:rPr>
            </a:b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městských tratí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Rozvoj infrastruktury pro </a:t>
            </a:r>
            <a:r>
              <a:rPr lang="cs-CZ" sz="2800" dirty="0" err="1" smtClean="0">
                <a:solidFill>
                  <a:srgbClr val="034EA2"/>
                </a:solidFill>
                <a:latin typeface="+mj-lt"/>
              </a:rPr>
              <a:t>elektromobilitu</a:t>
            </a: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 </a:t>
            </a:r>
            <a:br>
              <a:rPr lang="cs-CZ" sz="2800" dirty="0" smtClean="0">
                <a:solidFill>
                  <a:srgbClr val="034EA2"/>
                </a:solidFill>
                <a:latin typeface="+mj-lt"/>
              </a:rPr>
            </a:br>
            <a:r>
              <a:rPr lang="cs-CZ" sz="2800" dirty="0" smtClean="0">
                <a:solidFill>
                  <a:srgbClr val="034EA2"/>
                </a:solidFill>
                <a:latin typeface="+mj-lt"/>
              </a:rPr>
              <a:t>a jiná alternativní paliva</a:t>
            </a:r>
            <a:endParaRPr lang="cs-CZ" sz="2800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185" y="3415575"/>
            <a:ext cx="4210228" cy="23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281187"/>
            <a:ext cx="11306708" cy="9253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Integrovaný regionální operační program – 123 mld. Kč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Silnice II. tř., mosty, obchvaty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Přestupní terminály pro veřejnou dopravu, parkovací systémy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Komunikace pro pěší a cyklisty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Revitalizace veřejných prostranství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Revitalizace kulturních památek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Vzdělávací, sociální </a:t>
            </a:r>
            <a:br>
              <a:rPr lang="cs-CZ" sz="2800" dirty="0" smtClean="0">
                <a:solidFill>
                  <a:srgbClr val="034EA2"/>
                </a:solidFill>
              </a:rPr>
            </a:br>
            <a:r>
              <a:rPr lang="cs-CZ" sz="2800" dirty="0" smtClean="0">
                <a:solidFill>
                  <a:srgbClr val="034EA2"/>
                </a:solidFill>
              </a:rPr>
              <a:t>a zdravotnická </a:t>
            </a:r>
            <a:r>
              <a:rPr lang="cs-CZ" sz="2800" dirty="0" smtClean="0">
                <a:solidFill>
                  <a:srgbClr val="034EA2"/>
                </a:solidFill>
              </a:rPr>
              <a:t>zařízení</a:t>
            </a:r>
            <a:endParaRPr lang="cs-CZ" sz="2800" dirty="0">
              <a:solidFill>
                <a:srgbClr val="034EA2"/>
              </a:solidFill>
            </a:endParaRP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Integrovaný záchranný systém</a:t>
            </a:r>
            <a:endParaRPr lang="cs-CZ" sz="2800" dirty="0" smtClean="0">
              <a:solidFill>
                <a:srgbClr val="034EA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755" y="2783120"/>
            <a:ext cx="5397727" cy="35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167976"/>
            <a:ext cx="11652148" cy="92531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j-lt"/>
              </a:rPr>
              <a:t>Operační program Technologie a aplikace pro konkurenceschopnost – 79 mld. Kč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Podpora podniků při revitalizaci </a:t>
            </a:r>
            <a:r>
              <a:rPr lang="cs-CZ" sz="2800" dirty="0" err="1" smtClean="0">
                <a:solidFill>
                  <a:srgbClr val="034EA2"/>
                </a:solidFill>
              </a:rPr>
              <a:t>brownfieldů</a:t>
            </a:r>
            <a:r>
              <a:rPr lang="cs-CZ" sz="2800" dirty="0" smtClean="0">
                <a:solidFill>
                  <a:srgbClr val="034EA2"/>
                </a:solidFill>
              </a:rPr>
              <a:t>, přeměna a rekonstrukce nemovitostí pro podnikání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Sítě pro vysokorychlostní přístup </a:t>
            </a:r>
            <a:br>
              <a:rPr lang="cs-CZ" sz="2800" dirty="0" smtClean="0">
                <a:solidFill>
                  <a:srgbClr val="034EA2"/>
                </a:solidFill>
              </a:rPr>
            </a:br>
            <a:r>
              <a:rPr lang="cs-CZ" sz="2800" dirty="0" smtClean="0">
                <a:solidFill>
                  <a:srgbClr val="034EA2"/>
                </a:solidFill>
              </a:rPr>
              <a:t>k internetu, </a:t>
            </a:r>
            <a:r>
              <a:rPr lang="cs-CZ" sz="2800" dirty="0" err="1" smtClean="0">
                <a:solidFill>
                  <a:srgbClr val="034EA2"/>
                </a:solidFill>
              </a:rPr>
              <a:t>backhaulové</a:t>
            </a:r>
            <a:r>
              <a:rPr lang="cs-CZ" sz="2800" dirty="0" smtClean="0">
                <a:solidFill>
                  <a:srgbClr val="034EA2"/>
                </a:solidFill>
              </a:rPr>
              <a:t> sítě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Předávací body pro pokrytí odlehlých oblastí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Přenosové a distribuční soustavy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Dobíjecí a plnicí neveřejné stanice v podnicích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140" y="2604251"/>
            <a:ext cx="3650273" cy="273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167976"/>
            <a:ext cx="11652148" cy="92531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Operační program Životní prostředí – 61 mld. Kč</a:t>
            </a:r>
            <a:endParaRPr lang="cs-CZ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21" y="1638353"/>
            <a:ext cx="11306708" cy="4633874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Snižování energetické náročnosti veřejných budov</a:t>
            </a:r>
            <a:br>
              <a:rPr lang="cs-CZ" sz="2800" dirty="0" smtClean="0">
                <a:solidFill>
                  <a:srgbClr val="034EA2"/>
                </a:solidFill>
              </a:rPr>
            </a:br>
            <a:r>
              <a:rPr lang="cs-CZ" sz="2800" dirty="0" smtClean="0">
                <a:solidFill>
                  <a:srgbClr val="034EA2"/>
                </a:solidFill>
              </a:rPr>
              <a:t>a veřejné infrastruktury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Veřejné budovy v pasivním standardu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Obnovitelné zdroje pro veřejné budovy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Čistírny odpadních vod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Kanalizace</a:t>
            </a:r>
          </a:p>
          <a:p>
            <a:pPr>
              <a:buClr>
                <a:srgbClr val="FF0000"/>
              </a:buClr>
            </a:pPr>
            <a:r>
              <a:rPr lang="cs-CZ" sz="2800" dirty="0" smtClean="0">
                <a:solidFill>
                  <a:srgbClr val="034EA2"/>
                </a:solidFill>
              </a:rPr>
              <a:t>Vodovodní přivaděče a vodovodní řady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65" y="2444724"/>
            <a:ext cx="4534848" cy="30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 final">
  <a:themeElements>
    <a:clrScheme name="NOK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17365D"/>
      </a:accent1>
      <a:accent2>
        <a:srgbClr val="548DD4"/>
      </a:accent2>
      <a:accent3>
        <a:srgbClr val="8DB3E2"/>
      </a:accent3>
      <a:accent4>
        <a:srgbClr val="C6D9F0"/>
      </a:accent4>
      <a:accent5>
        <a:srgbClr val="C6D9F0"/>
      </a:accent5>
      <a:accent6>
        <a:srgbClr val="C6D9F0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4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chemeClr val="bg1"/>
        </a:solidFill>
        <a:ln w="9525">
          <a:noFill/>
          <a:miter lim="800000"/>
          <a:headEnd/>
          <a:tailEnd/>
        </a:ln>
      </a:spPr>
      <a:bodyPr wrap="square">
        <a:spAutoFit/>
      </a:bodyPr>
      <a:lstStyle>
        <a:defPPr>
          <a:defRPr sz="1100" dirty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Prezentace bílá A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0.xml><?xml version="1.0" encoding="utf-8"?>
<a:theme xmlns:a="http://schemas.openxmlformats.org/drawingml/2006/main" name="3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Předloha V1">
  <a:themeElements>
    <a:clrScheme name="MPO-B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B9E0F7"/>
      </a:accent1>
      <a:accent2>
        <a:srgbClr val="13B5F4"/>
      </a:accent2>
      <a:accent3>
        <a:srgbClr val="0096D6"/>
      </a:accent3>
      <a:accent4>
        <a:srgbClr val="004B8D"/>
      </a:accent4>
      <a:accent5>
        <a:srgbClr val="E31B23"/>
      </a:accent5>
      <a:accent6>
        <a:srgbClr val="B5121B"/>
      </a:accent6>
      <a:hlink>
        <a:srgbClr val="13B5F4"/>
      </a:hlink>
      <a:folHlink>
        <a:srgbClr val="E31B2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9B56CEAE-D729-40CB-803A-1CD0CA6B854A}" vid="{F399D1D5-3202-4638-B0C1-5A0D3BEA7457}"/>
    </a:ext>
  </a:extLst>
</a:theme>
</file>

<file path=ppt/theme/theme9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60E23A6042254D9AC27A8652D978CA" ma:contentTypeVersion="14" ma:contentTypeDescription="Vytvoří nový dokument" ma:contentTypeScope="" ma:versionID="5b301585167cc1e0a2aadb367de04ca5">
  <xsd:schema xmlns:xsd="http://www.w3.org/2001/XMLSchema" xmlns:xs="http://www.w3.org/2001/XMLSchema" xmlns:p="http://schemas.microsoft.com/office/2006/metadata/properties" xmlns:ns2="ae529b29-b2bb-4f0f-bf76-47ede62a77b9" xmlns:ns3="a867a263-4c00-4944-a435-72febfd70997" targetNamespace="http://schemas.microsoft.com/office/2006/metadata/properties" ma:root="true" ma:fieldsID="14085b2e47b5c8e6ebd080bd2078f460" ns2:_="" ns3:_="">
    <xsd:import namespace="ae529b29-b2bb-4f0f-bf76-47ede62a77b9"/>
    <xsd:import namespace="a867a263-4c00-4944-a435-72febfd709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29b29-b2bb-4f0f-bf76-47ede62a7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Stav odsouhlasení" ma:internalName="Stav_x0020_odsouhlasen_x00ed_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a263-4c00-4944-a435-72febfd709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e529b29-b2bb-4f0f-bf76-47ede62a77b9" xsi:nil="true"/>
  </documentManagement>
</p:properties>
</file>

<file path=customXml/itemProps1.xml><?xml version="1.0" encoding="utf-8"?>
<ds:datastoreItem xmlns:ds="http://schemas.openxmlformats.org/officeDocument/2006/customXml" ds:itemID="{64DC0217-6660-49B4-A80A-55873A30D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529b29-b2bb-4f0f-bf76-47ede62a77b9"/>
    <ds:schemaRef ds:uri="a867a263-4c00-4944-a435-72febfd709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EF2F55-6D9C-4519-BBE4-27FB2225CF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390EE-2AF7-4CBC-962F-D912E30521F0}">
  <ds:schemaRefs>
    <ds:schemaRef ds:uri="http://schemas.microsoft.com/office/2006/documentManagement/types"/>
    <ds:schemaRef ds:uri="http://schemas.microsoft.com/office/2006/metadata/properties"/>
    <ds:schemaRef ds:uri="ae529b29-b2bb-4f0f-bf76-47ede62a77b9"/>
    <ds:schemaRef ds:uri="http://purl.org/dc/elements/1.1/"/>
    <ds:schemaRef ds:uri="http://purl.org/dc/terms/"/>
    <ds:schemaRef ds:uri="http://schemas.openxmlformats.org/package/2006/metadata/core-properties"/>
    <ds:schemaRef ds:uri="a867a263-4c00-4944-a435-72febfd70997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MMR_NOK_CZ_sir</Template>
  <TotalTime>3345</TotalTime>
  <Words>408</Words>
  <Application>Microsoft Office PowerPoint</Application>
  <PresentationFormat>Vlastní</PresentationFormat>
  <Paragraphs>88</Paragraphs>
  <Slides>11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23</vt:i4>
      </vt:variant>
      <vt:variant>
        <vt:lpstr>Nadpisy snímků</vt:lpstr>
      </vt:variant>
      <vt:variant>
        <vt:i4>11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Wingdings 3</vt:lpstr>
      <vt:lpstr>Šablona final</vt:lpstr>
      <vt:lpstr>SMO_ppt_sablona</vt:lpstr>
      <vt:lpstr>1_SMO_ppt_sablona</vt:lpstr>
      <vt:lpstr>prezentace</vt:lpstr>
      <vt:lpstr>Předloha V1</vt:lpstr>
      <vt:lpstr>Vlastní návrh</vt:lpstr>
      <vt:lpstr>1_Předloha V1</vt:lpstr>
      <vt:lpstr>1_Vlastní návrh</vt:lpstr>
      <vt:lpstr>3_Vlastní návrh</vt:lpstr>
      <vt:lpstr>2_SMO_ppt_sablona</vt:lpstr>
      <vt:lpstr>4_Vlastní návrh</vt:lpstr>
      <vt:lpstr>MMR_klas</vt:lpstr>
      <vt:lpstr>Prezentace bílá A</vt:lpstr>
      <vt:lpstr>2_Vlastní návrh</vt:lpstr>
      <vt:lpstr>1_MMR_klas</vt:lpstr>
      <vt:lpstr>MMR_sir</vt:lpstr>
      <vt:lpstr>5_Vlastní návrh</vt:lpstr>
      <vt:lpstr>1_prezentace</vt:lpstr>
      <vt:lpstr>2_Předloha V1</vt:lpstr>
      <vt:lpstr>3_Předloha V1</vt:lpstr>
      <vt:lpstr>2_prezentace</vt:lpstr>
      <vt:lpstr>4_Předloha V1</vt:lpstr>
      <vt:lpstr>6_Vlastní návrh</vt:lpstr>
      <vt:lpstr>Fondy EU pro ČR v letech 2021-2027 </vt:lpstr>
      <vt:lpstr>Finanční zdroje EU pro období 2021–2027 (2030)</vt:lpstr>
      <vt:lpstr>Cíle politiky soudržnosti podle nařízení EU </vt:lpstr>
      <vt:lpstr>Alokace pro ČR na cíle politiky</vt:lpstr>
      <vt:lpstr>Alokace v operačních programech</vt:lpstr>
      <vt:lpstr>Operační program Doprava – 125 mld. Kč</vt:lpstr>
      <vt:lpstr>Integrovaný regionální operační program – 123 mld. Kč</vt:lpstr>
      <vt:lpstr>Operační program Technologie a aplikace pro konkurenceschopnost – 79 mld. Kč</vt:lpstr>
      <vt:lpstr>Operační program Životní prostředí – 61 mld. Kč</vt:lpstr>
      <vt:lpstr>Operační program Spravedlivá transformace – 43 mld. Kč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stálá konference komora regionální</dc:title>
  <dc:creator>MMR</dc:creator>
  <cp:lastModifiedBy>MMR</cp:lastModifiedBy>
  <cp:revision>384</cp:revision>
  <cp:lastPrinted>2021-06-28T11:22:24Z</cp:lastPrinted>
  <dcterms:created xsi:type="dcterms:W3CDTF">2017-03-17T15:41:45Z</dcterms:created>
  <dcterms:modified xsi:type="dcterms:W3CDTF">2021-06-28T14:49:07Z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0x010100FC60E23A6042254D9AC27A8652D978CA</vt:lpwstr>
  </property>
</Properties>
</file>