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45"/>
  </p:notesMasterIdLst>
  <p:sldIdLst>
    <p:sldId id="256" r:id="rId2"/>
    <p:sldId id="319" r:id="rId3"/>
    <p:sldId id="318" r:id="rId4"/>
    <p:sldId id="454" r:id="rId5"/>
    <p:sldId id="455" r:id="rId6"/>
    <p:sldId id="320" r:id="rId7"/>
    <p:sldId id="432" r:id="rId8"/>
    <p:sldId id="433" r:id="rId9"/>
    <p:sldId id="434" r:id="rId10"/>
    <p:sldId id="435" r:id="rId11"/>
    <p:sldId id="436" r:id="rId12"/>
    <p:sldId id="437" r:id="rId13"/>
    <p:sldId id="442" r:id="rId14"/>
    <p:sldId id="463" r:id="rId15"/>
    <p:sldId id="464" r:id="rId16"/>
    <p:sldId id="465" r:id="rId17"/>
    <p:sldId id="424" r:id="rId18"/>
    <p:sldId id="425" r:id="rId19"/>
    <p:sldId id="426" r:id="rId20"/>
    <p:sldId id="427" r:id="rId21"/>
    <p:sldId id="466" r:id="rId22"/>
    <p:sldId id="439" r:id="rId23"/>
    <p:sldId id="440" r:id="rId24"/>
    <p:sldId id="445" r:id="rId25"/>
    <p:sldId id="446" r:id="rId26"/>
    <p:sldId id="447" r:id="rId27"/>
    <p:sldId id="448" r:id="rId28"/>
    <p:sldId id="449" r:id="rId29"/>
    <p:sldId id="468" r:id="rId30"/>
    <p:sldId id="450" r:id="rId31"/>
    <p:sldId id="451" r:id="rId32"/>
    <p:sldId id="453" r:id="rId33"/>
    <p:sldId id="428" r:id="rId34"/>
    <p:sldId id="469" r:id="rId35"/>
    <p:sldId id="467" r:id="rId36"/>
    <p:sldId id="470" r:id="rId37"/>
    <p:sldId id="457" r:id="rId38"/>
    <p:sldId id="458" r:id="rId39"/>
    <p:sldId id="459" r:id="rId40"/>
    <p:sldId id="460" r:id="rId41"/>
    <p:sldId id="461" r:id="rId42"/>
    <p:sldId id="429" r:id="rId43"/>
    <p:sldId id="430" r:id="rId44"/>
  </p:sldIdLst>
  <p:sldSz cx="9145588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6600CC"/>
    <a:srgbClr val="9900FF"/>
    <a:srgbClr val="CC66FF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7" autoAdjust="0"/>
    <p:restoredTop sz="94660"/>
  </p:normalViewPr>
  <p:slideViewPr>
    <p:cSldViewPr snapToGrid="0">
      <p:cViewPr>
        <p:scale>
          <a:sx n="98" d="100"/>
          <a:sy n="98" d="100"/>
        </p:scale>
        <p:origin x="-1266" y="-324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18.svg"/><Relationship Id="rId1" Type="http://schemas.openxmlformats.org/officeDocument/2006/relationships/image" Target="../media/image48.png"/><Relationship Id="rId6" Type="http://schemas.openxmlformats.org/officeDocument/2006/relationships/image" Target="../media/image22.svg"/><Relationship Id="rId5" Type="http://schemas.openxmlformats.org/officeDocument/2006/relationships/image" Target="../media/image50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18.svg"/><Relationship Id="rId1" Type="http://schemas.openxmlformats.org/officeDocument/2006/relationships/image" Target="../media/image48.png"/><Relationship Id="rId6" Type="http://schemas.openxmlformats.org/officeDocument/2006/relationships/image" Target="../media/image22.svg"/><Relationship Id="rId5" Type="http://schemas.openxmlformats.org/officeDocument/2006/relationships/image" Target="../media/image50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84430A-6229-4555-9D78-3D641DC61DC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0C53CF56-945E-4634-8F14-6B2EB2C8A011}">
      <dgm:prSet/>
      <dgm:spPr/>
      <dgm:t>
        <a:bodyPr/>
        <a:lstStyle/>
        <a:p>
          <a:pPr>
            <a:defRPr b="1"/>
          </a:pPr>
          <a:r>
            <a:rPr lang="cs-CZ" dirty="0">
              <a:latin typeface="Arial" pitchFamily="34" charset="0"/>
              <a:cs typeface="Arial" pitchFamily="34" charset="0"/>
            </a:rPr>
            <a:t>Státní správa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97351323-CF70-44AE-865E-E82805EDB6E2}" type="parTrans" cxnId="{58CC5D04-AF5B-483C-B664-7FA657930A36}">
      <dgm:prSet/>
      <dgm:spPr/>
      <dgm:t>
        <a:bodyPr/>
        <a:lstStyle/>
        <a:p>
          <a:endParaRPr lang="en-US"/>
        </a:p>
      </dgm:t>
    </dgm:pt>
    <dgm:pt modelId="{435D7CA2-D3A2-4E9D-A7F1-7F112E3F3731}" type="sibTrans" cxnId="{58CC5D04-AF5B-483C-B664-7FA657930A36}">
      <dgm:prSet/>
      <dgm:spPr/>
      <dgm:t>
        <a:bodyPr/>
        <a:lstStyle/>
        <a:p>
          <a:endParaRPr lang="en-US"/>
        </a:p>
      </dgm:t>
    </dgm:pt>
    <dgm:pt modelId="{66285AA1-2C2D-4CCF-9287-6DD739BE085D}">
      <dgm:prSet custT="1"/>
      <dgm:spPr/>
      <dgm:t>
        <a:bodyPr/>
        <a:lstStyle/>
        <a:p>
          <a:r>
            <a:rPr lang="cs-CZ" sz="17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Pořizovatel</a:t>
          </a:r>
        </a:p>
        <a:p>
          <a:r>
            <a:rPr lang="cs-CZ" sz="17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ÚPD </a:t>
          </a:r>
          <a:r>
            <a:rPr lang="cs-CZ" sz="17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 ÚPP </a:t>
          </a:r>
          <a:r>
            <a: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při formulaci jejich zadání </a:t>
          </a:r>
          <a:endParaRPr lang="en-US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F7471C4-54C5-44D9-9552-D569DCCB3533}" type="parTrans" cxnId="{81E1671D-8936-47FD-93E5-AB86E6ED78A5}">
      <dgm:prSet/>
      <dgm:spPr/>
      <dgm:t>
        <a:bodyPr/>
        <a:lstStyle/>
        <a:p>
          <a:endParaRPr lang="en-US"/>
        </a:p>
      </dgm:t>
    </dgm:pt>
    <dgm:pt modelId="{5A90D42B-904B-4BC9-AD82-09536FA6208B}" type="sibTrans" cxnId="{81E1671D-8936-47FD-93E5-AB86E6ED78A5}">
      <dgm:prSet/>
      <dgm:spPr/>
      <dgm:t>
        <a:bodyPr/>
        <a:lstStyle/>
        <a:p>
          <a:endParaRPr lang="en-US"/>
        </a:p>
      </dgm:t>
    </dgm:pt>
    <dgm:pt modelId="{EC678C64-C066-4352-A057-B2629BC3F662}">
      <dgm:prSet custT="1"/>
      <dgm:spPr/>
      <dgm:t>
        <a:bodyPr/>
        <a:lstStyle/>
        <a:p>
          <a:r>
            <a:rPr lang="cs-CZ" sz="17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Dotčené </a:t>
          </a:r>
          <a:r>
            <a:rPr lang="cs-CZ" sz="17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orgány</a:t>
          </a:r>
        </a:p>
        <a:p>
          <a:r>
            <a:rPr lang="cs-CZ" sz="1400" dirty="0" smtClean="0">
              <a:latin typeface="Arial" pitchFamily="34" charset="0"/>
              <a:cs typeface="Arial" pitchFamily="34" charset="0"/>
            </a:rPr>
            <a:t>při </a:t>
          </a:r>
          <a:r>
            <a:rPr lang="cs-CZ" sz="1400" dirty="0">
              <a:latin typeface="Arial" pitchFamily="34" charset="0"/>
              <a:cs typeface="Arial" pitchFamily="34" charset="0"/>
            </a:rPr>
            <a:t>vyjadřování mají širší spektrum informací o relevantních částech krajiny</a:t>
          </a:r>
          <a:endParaRPr lang="en-US" sz="1400" dirty="0">
            <a:latin typeface="Arial" pitchFamily="34" charset="0"/>
            <a:cs typeface="Arial" pitchFamily="34" charset="0"/>
          </a:endParaRPr>
        </a:p>
      </dgm:t>
    </dgm:pt>
    <dgm:pt modelId="{1F6AB6A3-97B0-4BF0-A07B-4A20582BD27B}" type="parTrans" cxnId="{66F36B3B-ACE6-4AEF-8E37-8C7782A51AD8}">
      <dgm:prSet/>
      <dgm:spPr/>
      <dgm:t>
        <a:bodyPr/>
        <a:lstStyle/>
        <a:p>
          <a:endParaRPr lang="en-US"/>
        </a:p>
      </dgm:t>
    </dgm:pt>
    <dgm:pt modelId="{64A9C387-11BC-45E5-8FE3-D34853F3A659}" type="sibTrans" cxnId="{66F36B3B-ACE6-4AEF-8E37-8C7782A51AD8}">
      <dgm:prSet/>
      <dgm:spPr/>
      <dgm:t>
        <a:bodyPr/>
        <a:lstStyle/>
        <a:p>
          <a:endParaRPr lang="en-US"/>
        </a:p>
      </dgm:t>
    </dgm:pt>
    <dgm:pt modelId="{8F74D147-E0C2-4FFC-A842-6388E3FA394A}">
      <dgm:prSet custT="1"/>
      <dgm:spPr/>
      <dgm:t>
        <a:bodyPr/>
        <a:lstStyle/>
        <a:p>
          <a:r>
            <a:rPr lang="cs-CZ" sz="17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Stavební úřady </a:t>
          </a:r>
          <a:endParaRPr lang="cs-CZ" sz="1700" b="1" dirty="0" smtClean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r>
            <a:rPr lang="cs-CZ" sz="1400" dirty="0" smtClean="0">
              <a:latin typeface="Arial" pitchFamily="34" charset="0"/>
              <a:cs typeface="Arial" pitchFamily="34" charset="0"/>
            </a:rPr>
            <a:t>při </a:t>
          </a:r>
          <a:r>
            <a:rPr lang="cs-CZ" sz="1400" dirty="0">
              <a:latin typeface="Arial" pitchFamily="34" charset="0"/>
              <a:cs typeface="Arial" pitchFamily="34" charset="0"/>
            </a:rPr>
            <a:t>územních řízeních v krajině (nezastavěném území)</a:t>
          </a:r>
          <a:endParaRPr lang="en-US" sz="1400" dirty="0">
            <a:latin typeface="Arial" pitchFamily="34" charset="0"/>
            <a:cs typeface="Arial" pitchFamily="34" charset="0"/>
          </a:endParaRPr>
        </a:p>
      </dgm:t>
    </dgm:pt>
    <dgm:pt modelId="{3A8DFCAF-4A60-4157-A6C7-910D2C2F808B}" type="parTrans" cxnId="{C42CDD04-EB29-4845-8F5D-C35917AF5CA5}">
      <dgm:prSet/>
      <dgm:spPr/>
      <dgm:t>
        <a:bodyPr/>
        <a:lstStyle/>
        <a:p>
          <a:endParaRPr lang="en-US"/>
        </a:p>
      </dgm:t>
    </dgm:pt>
    <dgm:pt modelId="{D8472C26-055E-4EB0-8451-624E75346C7E}" type="sibTrans" cxnId="{C42CDD04-EB29-4845-8F5D-C35917AF5CA5}">
      <dgm:prSet/>
      <dgm:spPr/>
      <dgm:t>
        <a:bodyPr/>
        <a:lstStyle/>
        <a:p>
          <a:endParaRPr lang="en-US"/>
        </a:p>
      </dgm:t>
    </dgm:pt>
    <dgm:pt modelId="{168C7C21-0084-4EE4-8158-56B0B6DEA1BD}">
      <dgm:prSet/>
      <dgm:spPr/>
      <dgm:t>
        <a:bodyPr/>
        <a:lstStyle/>
        <a:p>
          <a:pPr>
            <a:defRPr b="1"/>
          </a:pPr>
          <a:r>
            <a:rPr lang="cs-CZ" dirty="0">
              <a:latin typeface="Arial" pitchFamily="34" charset="0"/>
              <a:cs typeface="Arial" pitchFamily="34" charset="0"/>
            </a:rPr>
            <a:t>Samospráva 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1C4C16E4-4E52-41C5-845A-B46E16402442}" type="parTrans" cxnId="{EC260632-D6A4-4012-983F-30D992E943EB}">
      <dgm:prSet/>
      <dgm:spPr/>
      <dgm:t>
        <a:bodyPr/>
        <a:lstStyle/>
        <a:p>
          <a:endParaRPr lang="en-US"/>
        </a:p>
      </dgm:t>
    </dgm:pt>
    <dgm:pt modelId="{82C714F3-95A6-4C7E-834F-0E958B327650}" type="sibTrans" cxnId="{EC260632-D6A4-4012-983F-30D992E943EB}">
      <dgm:prSet/>
      <dgm:spPr/>
      <dgm:t>
        <a:bodyPr/>
        <a:lstStyle/>
        <a:p>
          <a:endParaRPr lang="en-US"/>
        </a:p>
      </dgm:t>
    </dgm:pt>
    <dgm:pt modelId="{3A35249A-5F61-471D-B9BB-0EE5D066A0E5}">
      <dgm:prSet custT="1"/>
      <dgm:spPr/>
      <dgm:t>
        <a:bodyPr/>
        <a:lstStyle/>
        <a:p>
          <a:r>
            <a:rPr lang="cs-CZ" sz="17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Obce</a:t>
          </a:r>
        </a:p>
        <a:p>
          <a:r>
            <a:rPr lang="cs-CZ" sz="1700" dirty="0">
              <a:latin typeface="Arial" pitchFamily="34" charset="0"/>
              <a:cs typeface="Arial" pitchFamily="34" charset="0"/>
            </a:rPr>
            <a:t> </a:t>
          </a:r>
          <a:r>
            <a:rPr lang="cs-CZ" sz="1400" dirty="0">
              <a:latin typeface="Arial" pitchFamily="34" charset="0"/>
              <a:cs typeface="Arial" pitchFamily="34" charset="0"/>
            </a:rPr>
            <a:t>při správě krajiny v obvodu jejich  obce</a:t>
          </a:r>
          <a:endParaRPr lang="en-US" sz="1400" dirty="0">
            <a:latin typeface="Arial" pitchFamily="34" charset="0"/>
            <a:cs typeface="Arial" pitchFamily="34" charset="0"/>
          </a:endParaRPr>
        </a:p>
      </dgm:t>
    </dgm:pt>
    <dgm:pt modelId="{80B9A0A9-75D3-4D87-B20C-0E35B5A7BF01}" type="parTrans" cxnId="{3C2B53EE-FB1D-4D99-B051-FB694340FD45}">
      <dgm:prSet/>
      <dgm:spPr/>
      <dgm:t>
        <a:bodyPr/>
        <a:lstStyle/>
        <a:p>
          <a:endParaRPr lang="en-US"/>
        </a:p>
      </dgm:t>
    </dgm:pt>
    <dgm:pt modelId="{14A6F529-6D38-4045-85E5-F68284439B3D}" type="sibTrans" cxnId="{3C2B53EE-FB1D-4D99-B051-FB694340FD45}">
      <dgm:prSet/>
      <dgm:spPr/>
      <dgm:t>
        <a:bodyPr/>
        <a:lstStyle/>
        <a:p>
          <a:endParaRPr lang="en-US"/>
        </a:p>
      </dgm:t>
    </dgm:pt>
    <dgm:pt modelId="{89F016A7-3ADB-4E04-BDCA-B79D247145A2}">
      <dgm:prSet custT="1"/>
      <dgm:spPr/>
      <dgm:t>
        <a:bodyPr/>
        <a:lstStyle/>
        <a:p>
          <a:r>
            <a:rPr lang="cs-CZ" sz="17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Mikroregion </a:t>
          </a:r>
        </a:p>
        <a:p>
          <a:r>
            <a: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Dotační tituly na krajinu</a:t>
          </a:r>
          <a:endParaRPr lang="en-US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9ED6F54-A8B1-427B-9C71-E575A2525CB8}" type="parTrans" cxnId="{5CD25987-51DA-4C99-851B-DE1C63EA5771}">
      <dgm:prSet/>
      <dgm:spPr/>
      <dgm:t>
        <a:bodyPr/>
        <a:lstStyle/>
        <a:p>
          <a:endParaRPr lang="en-US"/>
        </a:p>
      </dgm:t>
    </dgm:pt>
    <dgm:pt modelId="{25E7AD8E-A46F-474F-8465-351F66CAB8FD}" type="sibTrans" cxnId="{5CD25987-51DA-4C99-851B-DE1C63EA5771}">
      <dgm:prSet/>
      <dgm:spPr/>
      <dgm:t>
        <a:bodyPr/>
        <a:lstStyle/>
        <a:p>
          <a:endParaRPr lang="en-US"/>
        </a:p>
      </dgm:t>
    </dgm:pt>
    <dgm:pt modelId="{E65C3F53-26CF-40E6-9156-C03D5383FCBA}">
      <dgm:prSet/>
      <dgm:spPr/>
      <dgm:t>
        <a:bodyPr/>
        <a:lstStyle/>
        <a:p>
          <a:pPr>
            <a:defRPr b="1"/>
          </a:pPr>
          <a:r>
            <a:rPr lang="cs-CZ" dirty="0">
              <a:latin typeface="Arial" pitchFamily="34" charset="0"/>
              <a:cs typeface="Arial" pitchFamily="34" charset="0"/>
            </a:rPr>
            <a:t>Veřejnost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A6DB5035-AB39-43E8-931C-B20310FF41A2}" type="parTrans" cxnId="{1EBF5ED1-BB50-491B-8BEF-94D3BBA78354}">
      <dgm:prSet/>
      <dgm:spPr/>
      <dgm:t>
        <a:bodyPr/>
        <a:lstStyle/>
        <a:p>
          <a:endParaRPr lang="en-US"/>
        </a:p>
      </dgm:t>
    </dgm:pt>
    <dgm:pt modelId="{3FC90D75-7F6C-437F-943F-FC50ED6E4D1B}" type="sibTrans" cxnId="{1EBF5ED1-BB50-491B-8BEF-94D3BBA78354}">
      <dgm:prSet/>
      <dgm:spPr/>
      <dgm:t>
        <a:bodyPr/>
        <a:lstStyle/>
        <a:p>
          <a:endParaRPr lang="en-US"/>
        </a:p>
      </dgm:t>
    </dgm:pt>
    <dgm:pt modelId="{1ABC5D4E-602F-4A30-B157-EF30CE07344A}">
      <dgm:prSet/>
      <dgm:spPr/>
      <dgm:t>
        <a:bodyPr/>
        <a:lstStyle/>
        <a:p>
          <a:r>
            <a:rPr lang="cs-CZ" sz="17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Občanská sdružení</a:t>
          </a:r>
          <a:endParaRPr lang="en-US" sz="1700" b="1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3CB3F90C-8EA8-4433-B47B-5BD0E16A377D}" type="parTrans" cxnId="{09287A8B-3ECE-4863-A75B-20432CA11E8E}">
      <dgm:prSet/>
      <dgm:spPr/>
      <dgm:t>
        <a:bodyPr/>
        <a:lstStyle/>
        <a:p>
          <a:endParaRPr lang="en-US"/>
        </a:p>
      </dgm:t>
    </dgm:pt>
    <dgm:pt modelId="{66A72738-2441-4662-8E4A-E1FB3C8CEA99}" type="sibTrans" cxnId="{09287A8B-3ECE-4863-A75B-20432CA11E8E}">
      <dgm:prSet/>
      <dgm:spPr/>
      <dgm:t>
        <a:bodyPr/>
        <a:lstStyle/>
        <a:p>
          <a:endParaRPr lang="en-US"/>
        </a:p>
      </dgm:t>
    </dgm:pt>
    <dgm:pt modelId="{AB24685E-EB4B-4BFF-8B3D-2928B9985CF2}">
      <dgm:prSet/>
      <dgm:spPr/>
      <dgm:t>
        <a:bodyPr/>
        <a:lstStyle/>
        <a:p>
          <a:r>
            <a:rPr lang="cs-CZ" sz="17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Podnikatelé</a:t>
          </a:r>
          <a:r>
            <a:rPr lang="cs-CZ" sz="1700" dirty="0">
              <a:latin typeface="Arial" pitchFamily="34" charset="0"/>
              <a:cs typeface="Arial" pitchFamily="34" charset="0"/>
            </a:rPr>
            <a:t> v cestovním ruchu</a:t>
          </a:r>
          <a:endParaRPr lang="en-US" sz="1700" dirty="0">
            <a:latin typeface="Arial" pitchFamily="34" charset="0"/>
            <a:cs typeface="Arial" pitchFamily="34" charset="0"/>
          </a:endParaRPr>
        </a:p>
      </dgm:t>
    </dgm:pt>
    <dgm:pt modelId="{217140A1-652F-4A32-9A10-016B71D447CB}" type="parTrans" cxnId="{2DD338C5-7769-4775-95EA-8E041B451EC3}">
      <dgm:prSet/>
      <dgm:spPr/>
      <dgm:t>
        <a:bodyPr/>
        <a:lstStyle/>
        <a:p>
          <a:endParaRPr lang="en-US"/>
        </a:p>
      </dgm:t>
    </dgm:pt>
    <dgm:pt modelId="{06A2C037-C114-4DAD-B4E4-7099EBC82B65}" type="sibTrans" cxnId="{2DD338C5-7769-4775-95EA-8E041B451EC3}">
      <dgm:prSet/>
      <dgm:spPr/>
      <dgm:t>
        <a:bodyPr/>
        <a:lstStyle/>
        <a:p>
          <a:endParaRPr lang="en-US"/>
        </a:p>
      </dgm:t>
    </dgm:pt>
    <dgm:pt modelId="{9D5A8623-E3A9-4C31-906D-1D119D309A77}">
      <dgm:prSet/>
      <dgm:spPr/>
      <dgm:t>
        <a:bodyPr/>
        <a:lstStyle/>
        <a:p>
          <a:pPr>
            <a:defRPr b="1"/>
          </a:pPr>
          <a:r>
            <a:rPr lang="cs-CZ" dirty="0">
              <a:latin typeface="Arial" pitchFamily="34" charset="0"/>
              <a:cs typeface="Arial" pitchFamily="34" charset="0"/>
            </a:rPr>
            <a:t>Projekce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A3436207-3AEC-4AAA-8A77-8A5C98BBD79D}" type="parTrans" cxnId="{73AD7E6D-9051-463B-84E9-6AB7D0D1B25A}">
      <dgm:prSet/>
      <dgm:spPr/>
      <dgm:t>
        <a:bodyPr/>
        <a:lstStyle/>
        <a:p>
          <a:endParaRPr lang="en-US"/>
        </a:p>
      </dgm:t>
    </dgm:pt>
    <dgm:pt modelId="{15108ED0-F3F9-48AE-8A8D-CBE093E2AE8C}" type="sibTrans" cxnId="{73AD7E6D-9051-463B-84E9-6AB7D0D1B25A}">
      <dgm:prSet/>
      <dgm:spPr/>
      <dgm:t>
        <a:bodyPr/>
        <a:lstStyle/>
        <a:p>
          <a:endParaRPr lang="en-US"/>
        </a:p>
      </dgm:t>
    </dgm:pt>
    <dgm:pt modelId="{221743F3-D4E5-40A2-A907-845ACD18B124}">
      <dgm:prSet custT="1"/>
      <dgm:spPr/>
      <dgm:t>
        <a:bodyPr/>
        <a:lstStyle/>
        <a:p>
          <a:r>
            <a: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Odůvodněná doporučení</a:t>
          </a:r>
          <a:endParaRPr lang="en-US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18E405E-B12E-434F-B505-427BFCB63436}" type="parTrans" cxnId="{5103907B-F97C-4A93-BBD4-D0C773558B8C}">
      <dgm:prSet/>
      <dgm:spPr/>
      <dgm:t>
        <a:bodyPr/>
        <a:lstStyle/>
        <a:p>
          <a:endParaRPr lang="en-US"/>
        </a:p>
      </dgm:t>
    </dgm:pt>
    <dgm:pt modelId="{8C53060E-17C3-4AE8-AF49-A82913847802}" type="sibTrans" cxnId="{5103907B-F97C-4A93-BBD4-D0C773558B8C}">
      <dgm:prSet/>
      <dgm:spPr/>
      <dgm:t>
        <a:bodyPr/>
        <a:lstStyle/>
        <a:p>
          <a:endParaRPr lang="en-US"/>
        </a:p>
      </dgm:t>
    </dgm:pt>
    <dgm:pt modelId="{1F652D2B-136B-4E6A-87C3-42C0064AEDA0}">
      <dgm:prSet custT="1"/>
      <dgm:spPr/>
      <dgm:t>
        <a:bodyPr/>
        <a:lstStyle/>
        <a:p>
          <a:r>
            <a: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Podkladová data</a:t>
          </a:r>
          <a:endParaRPr lang="en-US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3442444-A145-499A-BB7C-2FD5D63E3567}" type="parTrans" cxnId="{52932EB6-D6E4-48AE-9C97-1ED4A50BC804}">
      <dgm:prSet/>
      <dgm:spPr/>
      <dgm:t>
        <a:bodyPr/>
        <a:lstStyle/>
        <a:p>
          <a:endParaRPr lang="en-US"/>
        </a:p>
      </dgm:t>
    </dgm:pt>
    <dgm:pt modelId="{C5196955-1A5F-40B5-8FDB-CBC773EC35D0}" type="sibTrans" cxnId="{52932EB6-D6E4-48AE-9C97-1ED4A50BC804}">
      <dgm:prSet/>
      <dgm:spPr/>
      <dgm:t>
        <a:bodyPr/>
        <a:lstStyle/>
        <a:p>
          <a:endParaRPr lang="en-US"/>
        </a:p>
      </dgm:t>
    </dgm:pt>
    <dgm:pt modelId="{0420335A-2B22-4C6A-B66A-45F621F0897A}">
      <dgm:prSet custT="1"/>
      <dgm:spPr/>
      <dgm:t>
        <a:bodyPr/>
        <a:lstStyle/>
        <a:p>
          <a:r>
            <a: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Agroekologické limity</a:t>
          </a:r>
        </a:p>
        <a:p>
          <a:r>
            <a: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Podklady o biotopech</a:t>
          </a:r>
        </a:p>
        <a:p>
          <a:r>
            <a: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Přírodní stanoviště</a:t>
          </a:r>
        </a:p>
        <a:p>
          <a:r>
            <a: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Standardy stavu půdy</a:t>
          </a:r>
        </a:p>
        <a:p>
          <a:r>
            <a: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Metodika mokřadu</a:t>
          </a:r>
        </a:p>
        <a:p>
          <a:r>
            <a: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Metodika optimalizace velikosti pozemků</a:t>
          </a:r>
        </a:p>
        <a:p>
          <a:r>
            <a: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Revitalizace a </a:t>
          </a:r>
          <a:r>
            <a:rPr lang="cs-CZ" sz="14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renaturace</a:t>
          </a:r>
          <a:endParaRPr lang="en-US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09B95D7-5FBE-4EE1-A00E-99BEB2E444F2}" type="parTrans" cxnId="{F5577C97-EE04-4F29-8DCC-67900DC41747}">
      <dgm:prSet/>
      <dgm:spPr/>
      <dgm:t>
        <a:bodyPr/>
        <a:lstStyle/>
        <a:p>
          <a:endParaRPr lang="en-US"/>
        </a:p>
      </dgm:t>
    </dgm:pt>
    <dgm:pt modelId="{3F4A9FD8-757F-44CB-9EE2-1A1B68D36444}" type="sibTrans" cxnId="{F5577C97-EE04-4F29-8DCC-67900DC41747}">
      <dgm:prSet/>
      <dgm:spPr/>
      <dgm:t>
        <a:bodyPr/>
        <a:lstStyle/>
        <a:p>
          <a:endParaRPr lang="en-US"/>
        </a:p>
      </dgm:t>
    </dgm:pt>
    <dgm:pt modelId="{F9EB26FA-266A-4574-8640-AD0FAE2C0644}">
      <dgm:prSet custT="1"/>
      <dgm:spPr/>
      <dgm:t>
        <a:bodyPr/>
        <a:lstStyle/>
        <a:p>
          <a:r>
            <a: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Návrh prostupnosti krajinou</a:t>
          </a:r>
          <a:endParaRPr lang="en-US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B3D2512-AE7D-4AFD-84D3-4821C99C71D2}" type="parTrans" cxnId="{812CB447-1C70-4CA5-83A8-DBC5BCAC9424}">
      <dgm:prSet/>
      <dgm:spPr/>
      <dgm:t>
        <a:bodyPr/>
        <a:lstStyle/>
        <a:p>
          <a:endParaRPr lang="cs-CZ"/>
        </a:p>
      </dgm:t>
    </dgm:pt>
    <dgm:pt modelId="{AD647989-6F0D-40AD-AAE0-AE191D270636}" type="sibTrans" cxnId="{812CB447-1C70-4CA5-83A8-DBC5BCAC9424}">
      <dgm:prSet/>
      <dgm:spPr/>
      <dgm:t>
        <a:bodyPr/>
        <a:lstStyle/>
        <a:p>
          <a:endParaRPr lang="en-US"/>
        </a:p>
      </dgm:t>
    </dgm:pt>
    <dgm:pt modelId="{9C245497-A213-458E-B251-0CDCACC6C3BD}">
      <dgm:prSet custT="1"/>
      <dgm:spPr/>
      <dgm:t>
        <a:bodyPr/>
        <a:lstStyle/>
        <a:p>
          <a:r>
            <a:rPr lang="cs-CZ" sz="14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KO_rekreační</a:t>
          </a:r>
          <a:endParaRPr lang="en-US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1345C07-40BD-4B3B-8E0D-8C8B584F1554}" type="parTrans" cxnId="{F722748D-7B2E-4ED9-8D2F-7FFB28984E6D}">
      <dgm:prSet/>
      <dgm:spPr/>
      <dgm:t>
        <a:bodyPr/>
        <a:lstStyle/>
        <a:p>
          <a:endParaRPr lang="cs-CZ"/>
        </a:p>
      </dgm:t>
    </dgm:pt>
    <dgm:pt modelId="{1059B342-6BF3-4A9E-8E4D-4A27B444DF8A}" type="sibTrans" cxnId="{F722748D-7B2E-4ED9-8D2F-7FFB28984E6D}">
      <dgm:prSet/>
      <dgm:spPr/>
      <dgm:t>
        <a:bodyPr/>
        <a:lstStyle/>
        <a:p>
          <a:endParaRPr lang="en-US"/>
        </a:p>
      </dgm:t>
    </dgm:pt>
    <dgm:pt modelId="{F3C3D6A3-491D-4019-B941-5F1A503AFA03}">
      <dgm:prSet custT="1"/>
      <dgm:spPr/>
      <dgm:t>
        <a:bodyPr/>
        <a:lstStyle/>
        <a:p>
          <a:r>
            <a:rPr lang="cs-CZ" sz="14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KO_rekreační</a:t>
          </a:r>
          <a:endParaRPr lang="cs-CZ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Účelové komunikace</a:t>
          </a:r>
        </a:p>
        <a:p>
          <a:r>
            <a:rPr lang="cs-CZ" sz="14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Prostory pro relaxaci v krajině</a:t>
          </a:r>
          <a:endParaRPr lang="en-US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1F7C151-6E31-4122-A91F-C339558CF167}" type="parTrans" cxnId="{74CDA8CF-0DCD-4D44-B2A7-7B31CA5447EE}">
      <dgm:prSet/>
      <dgm:spPr/>
      <dgm:t>
        <a:bodyPr/>
        <a:lstStyle/>
        <a:p>
          <a:endParaRPr lang="cs-CZ"/>
        </a:p>
      </dgm:t>
    </dgm:pt>
    <dgm:pt modelId="{18839059-258B-463A-85EC-77F2D61F1935}" type="sibTrans" cxnId="{74CDA8CF-0DCD-4D44-B2A7-7B31CA5447EE}">
      <dgm:prSet/>
      <dgm:spPr/>
      <dgm:t>
        <a:bodyPr/>
        <a:lstStyle/>
        <a:p>
          <a:endParaRPr lang="en-US"/>
        </a:p>
      </dgm:t>
    </dgm:pt>
    <dgm:pt modelId="{EC2BC2E0-B672-40B1-B5F9-7A44FFCA2BE6}" type="pres">
      <dgm:prSet presAssocID="{1984430A-6229-4555-9D78-3D641DC61DC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7B3140F-ABB4-40E4-BEBA-774C97668F20}" type="pres">
      <dgm:prSet presAssocID="{0C53CF56-945E-4634-8F14-6B2EB2C8A011}" presName="compNode" presStyleCnt="0"/>
      <dgm:spPr/>
    </dgm:pt>
    <dgm:pt modelId="{E14ECA28-F8BC-498B-AE74-2FD9CFA1E501}" type="pres">
      <dgm:prSet presAssocID="{0C53CF56-945E-4634-8F14-6B2EB2C8A01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Skeleton"/>
        </a:ext>
      </dgm:extLst>
    </dgm:pt>
    <dgm:pt modelId="{56911507-89DA-4567-A137-000070D472AB}" type="pres">
      <dgm:prSet presAssocID="{0C53CF56-945E-4634-8F14-6B2EB2C8A011}" presName="iconSpace" presStyleCnt="0"/>
      <dgm:spPr/>
    </dgm:pt>
    <dgm:pt modelId="{9E2FFA74-0AB9-45BA-B8DA-361BE035FC06}" type="pres">
      <dgm:prSet presAssocID="{0C53CF56-945E-4634-8F14-6B2EB2C8A011}" presName="parTx" presStyleLbl="revTx" presStyleIdx="0" presStyleCnt="8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E4D8F556-D1FC-47A9-93DC-40710DE6F55A}" type="pres">
      <dgm:prSet presAssocID="{0C53CF56-945E-4634-8F14-6B2EB2C8A011}" presName="txSpace" presStyleCnt="0"/>
      <dgm:spPr/>
    </dgm:pt>
    <dgm:pt modelId="{A515B24A-B67F-4EE2-A964-E29F4FD39871}" type="pres">
      <dgm:prSet presAssocID="{0C53CF56-945E-4634-8F14-6B2EB2C8A011}" presName="desTx" presStyleLbl="revTx" presStyleIdx="1" presStyleCnt="8">
        <dgm:presLayoutVars/>
      </dgm:prSet>
      <dgm:spPr/>
      <dgm:t>
        <a:bodyPr/>
        <a:lstStyle/>
        <a:p>
          <a:endParaRPr lang="cs-CZ"/>
        </a:p>
      </dgm:t>
    </dgm:pt>
    <dgm:pt modelId="{608D5722-DB8E-4E03-8871-CFD14B5C6354}" type="pres">
      <dgm:prSet presAssocID="{435D7CA2-D3A2-4E9D-A7F1-7F112E3F3731}" presName="sibTrans" presStyleCnt="0"/>
      <dgm:spPr/>
    </dgm:pt>
    <dgm:pt modelId="{F058AEE3-2BDC-4905-A85F-9287A3B71036}" type="pres">
      <dgm:prSet presAssocID="{168C7C21-0084-4EE4-8158-56B0B6DEA1BD}" presName="compNode" presStyleCnt="0"/>
      <dgm:spPr/>
    </dgm:pt>
    <dgm:pt modelId="{7BDD2014-95BA-4CAF-8D2B-F16DA5C009AC}" type="pres">
      <dgm:prSet presAssocID="{168C7C21-0084-4EE4-8158-56B0B6DEA1B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Skateboard"/>
        </a:ext>
      </dgm:extLst>
    </dgm:pt>
    <dgm:pt modelId="{C27CA181-6D28-47F7-A355-CD8627C05FF0}" type="pres">
      <dgm:prSet presAssocID="{168C7C21-0084-4EE4-8158-56B0B6DEA1BD}" presName="iconSpace" presStyleCnt="0"/>
      <dgm:spPr/>
    </dgm:pt>
    <dgm:pt modelId="{0E7B9C95-C147-4B9F-8331-988AAD3CD422}" type="pres">
      <dgm:prSet presAssocID="{168C7C21-0084-4EE4-8158-56B0B6DEA1BD}" presName="parTx" presStyleLbl="revTx" presStyleIdx="2" presStyleCnt="8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664DFA9C-C408-430C-848B-61C814A72EE9}" type="pres">
      <dgm:prSet presAssocID="{168C7C21-0084-4EE4-8158-56B0B6DEA1BD}" presName="txSpace" presStyleCnt="0"/>
      <dgm:spPr/>
    </dgm:pt>
    <dgm:pt modelId="{1AFAFEAD-3B2D-4643-A2D4-2365D3CE71D9}" type="pres">
      <dgm:prSet presAssocID="{168C7C21-0084-4EE4-8158-56B0B6DEA1BD}" presName="desTx" presStyleLbl="revTx" presStyleIdx="3" presStyleCnt="8">
        <dgm:presLayoutVars/>
      </dgm:prSet>
      <dgm:spPr/>
      <dgm:t>
        <a:bodyPr/>
        <a:lstStyle/>
        <a:p>
          <a:endParaRPr lang="cs-CZ"/>
        </a:p>
      </dgm:t>
    </dgm:pt>
    <dgm:pt modelId="{2CB1C360-C3D9-4B2B-8DDA-92F93DCDF86F}" type="pres">
      <dgm:prSet presAssocID="{82C714F3-95A6-4C7E-834F-0E958B327650}" presName="sibTrans" presStyleCnt="0"/>
      <dgm:spPr/>
    </dgm:pt>
    <dgm:pt modelId="{C37B1230-2B11-4ACC-B851-DF7FA95C909B}" type="pres">
      <dgm:prSet presAssocID="{E65C3F53-26CF-40E6-9156-C03D5383FCBA}" presName="compNode" presStyleCnt="0"/>
      <dgm:spPr/>
    </dgm:pt>
    <dgm:pt modelId="{ACBB829F-A0B0-49CB-8AA2-27C83416C5C8}" type="pres">
      <dgm:prSet presAssocID="{E65C3F53-26CF-40E6-9156-C03D5383FCB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Group"/>
        </a:ext>
      </dgm:extLst>
    </dgm:pt>
    <dgm:pt modelId="{6CAD8EB6-89EF-431D-A2B7-871A89E0C06E}" type="pres">
      <dgm:prSet presAssocID="{E65C3F53-26CF-40E6-9156-C03D5383FCBA}" presName="iconSpace" presStyleCnt="0"/>
      <dgm:spPr/>
    </dgm:pt>
    <dgm:pt modelId="{9AED1FFC-4335-46C0-92D7-493BC82CAE11}" type="pres">
      <dgm:prSet presAssocID="{E65C3F53-26CF-40E6-9156-C03D5383FCBA}" presName="parTx" presStyleLbl="revTx" presStyleIdx="4" presStyleCnt="8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58F49E33-FCCB-4DA0-A5F5-CB8F7E060B2B}" type="pres">
      <dgm:prSet presAssocID="{E65C3F53-26CF-40E6-9156-C03D5383FCBA}" presName="txSpace" presStyleCnt="0"/>
      <dgm:spPr/>
    </dgm:pt>
    <dgm:pt modelId="{E7AF8C45-FC54-4541-9365-CAB1855D81C7}" type="pres">
      <dgm:prSet presAssocID="{E65C3F53-26CF-40E6-9156-C03D5383FCBA}" presName="desTx" presStyleLbl="revTx" presStyleIdx="5" presStyleCnt="8">
        <dgm:presLayoutVars/>
      </dgm:prSet>
      <dgm:spPr/>
      <dgm:t>
        <a:bodyPr/>
        <a:lstStyle/>
        <a:p>
          <a:endParaRPr lang="cs-CZ"/>
        </a:p>
      </dgm:t>
    </dgm:pt>
    <dgm:pt modelId="{4CFADA79-3219-45FB-953E-07DB8F923988}" type="pres">
      <dgm:prSet presAssocID="{3FC90D75-7F6C-437F-943F-FC50ED6E4D1B}" presName="sibTrans" presStyleCnt="0"/>
      <dgm:spPr/>
    </dgm:pt>
    <dgm:pt modelId="{0A105775-E610-4862-94F6-E10208821847}" type="pres">
      <dgm:prSet presAssocID="{9D5A8623-E3A9-4C31-906D-1D119D309A77}" presName="compNode" presStyleCnt="0"/>
      <dgm:spPr/>
    </dgm:pt>
    <dgm:pt modelId="{42A0E1ED-5A8A-48E3-A6F0-1F622B374BFF}" type="pres">
      <dgm:prSet presAssocID="{9D5A8623-E3A9-4C31-906D-1D119D309A7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="" xmlns:dgm14="http://schemas.microsoft.com/office/drawing/2010/diagram" id="0" name="" descr="Gears"/>
        </a:ext>
      </dgm:extLst>
    </dgm:pt>
    <dgm:pt modelId="{D13AFA9E-79EC-46F6-8C42-7A875D8E1466}" type="pres">
      <dgm:prSet presAssocID="{9D5A8623-E3A9-4C31-906D-1D119D309A77}" presName="iconSpace" presStyleCnt="0"/>
      <dgm:spPr/>
    </dgm:pt>
    <dgm:pt modelId="{C60A588B-0E4E-4C51-B233-5DC1092669C0}" type="pres">
      <dgm:prSet presAssocID="{9D5A8623-E3A9-4C31-906D-1D119D309A77}" presName="parTx" presStyleLbl="revTx" presStyleIdx="6" presStyleCnt="8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FC7257BD-5391-4940-AA68-8C26716F29ED}" type="pres">
      <dgm:prSet presAssocID="{9D5A8623-E3A9-4C31-906D-1D119D309A77}" presName="txSpace" presStyleCnt="0"/>
      <dgm:spPr/>
    </dgm:pt>
    <dgm:pt modelId="{3F9DB20E-B4AB-4B1D-8340-5B0FB57D8439}" type="pres">
      <dgm:prSet presAssocID="{9D5A8623-E3A9-4C31-906D-1D119D309A77}" presName="desTx" presStyleLbl="revTx" presStyleIdx="7" presStyleCnt="8">
        <dgm:presLayoutVars/>
      </dgm:prSet>
      <dgm:spPr/>
      <dgm:t>
        <a:bodyPr/>
        <a:lstStyle/>
        <a:p>
          <a:endParaRPr lang="cs-CZ"/>
        </a:p>
      </dgm:t>
    </dgm:pt>
  </dgm:ptLst>
  <dgm:cxnLst>
    <dgm:cxn modelId="{F6B4002D-F34F-4829-8FA9-05BD3D63CFD9}" type="presOf" srcId="{66285AA1-2C2D-4CCF-9287-6DD739BE085D}" destId="{A515B24A-B67F-4EE2-A964-E29F4FD39871}" srcOrd="0" destOrd="0" presId="urn:microsoft.com/office/officeart/2018/2/layout/IconLabelDescriptionList"/>
    <dgm:cxn modelId="{A8A4568B-D9AE-4E6E-8741-7697A9EE323D}" type="presOf" srcId="{9C245497-A213-458E-B251-0CDCACC6C3BD}" destId="{1AFAFEAD-3B2D-4643-A2D4-2365D3CE71D9}" srcOrd="0" destOrd="3" presId="urn:microsoft.com/office/officeart/2018/2/layout/IconLabelDescriptionList"/>
    <dgm:cxn modelId="{812CB447-1C70-4CA5-83A8-DBC5BCAC9424}" srcId="{168C7C21-0084-4EE4-8158-56B0B6DEA1BD}" destId="{F9EB26FA-266A-4574-8640-AD0FAE2C0644}" srcOrd="2" destOrd="0" parTransId="{5B3D2512-AE7D-4AFD-84D3-4821C99C71D2}" sibTransId="{AD647989-6F0D-40AD-AAE0-AE191D270636}"/>
    <dgm:cxn modelId="{184378E8-B57B-4C6C-A960-DC8163124841}" type="presOf" srcId="{168C7C21-0084-4EE4-8158-56B0B6DEA1BD}" destId="{0E7B9C95-C147-4B9F-8331-988AAD3CD422}" srcOrd="0" destOrd="0" presId="urn:microsoft.com/office/officeart/2018/2/layout/IconLabelDescriptionList"/>
    <dgm:cxn modelId="{74CDA8CF-0DCD-4D44-B2A7-7B31CA5447EE}" srcId="{E65C3F53-26CF-40E6-9156-C03D5383FCBA}" destId="{F3C3D6A3-491D-4019-B941-5F1A503AFA03}" srcOrd="2" destOrd="0" parTransId="{91F7C151-6E31-4122-A91F-C339558CF167}" sibTransId="{18839059-258B-463A-85EC-77F2D61F1935}"/>
    <dgm:cxn modelId="{30E3A1B6-A730-49BE-B11C-CD45D45FB22A}" type="presOf" srcId="{1984430A-6229-4555-9D78-3D641DC61DCF}" destId="{EC2BC2E0-B672-40B1-B5F9-7A44FFCA2BE6}" srcOrd="0" destOrd="0" presId="urn:microsoft.com/office/officeart/2018/2/layout/IconLabelDescriptionList"/>
    <dgm:cxn modelId="{1EBF5ED1-BB50-491B-8BEF-94D3BBA78354}" srcId="{1984430A-6229-4555-9D78-3D641DC61DCF}" destId="{E65C3F53-26CF-40E6-9156-C03D5383FCBA}" srcOrd="2" destOrd="0" parTransId="{A6DB5035-AB39-43E8-931C-B20310FF41A2}" sibTransId="{3FC90D75-7F6C-437F-943F-FC50ED6E4D1B}"/>
    <dgm:cxn modelId="{4C40B1BC-ED5D-4AA3-9FA4-01B33FC2E746}" type="presOf" srcId="{9D5A8623-E3A9-4C31-906D-1D119D309A77}" destId="{C60A588B-0E4E-4C51-B233-5DC1092669C0}" srcOrd="0" destOrd="0" presId="urn:microsoft.com/office/officeart/2018/2/layout/IconLabelDescriptionList"/>
    <dgm:cxn modelId="{66F36B3B-ACE6-4AEF-8E37-8C7782A51AD8}" srcId="{0C53CF56-945E-4634-8F14-6B2EB2C8A011}" destId="{EC678C64-C066-4352-A057-B2629BC3F662}" srcOrd="1" destOrd="0" parTransId="{1F6AB6A3-97B0-4BF0-A07B-4A20582BD27B}" sibTransId="{64A9C387-11BC-45E5-8FE3-D34853F3A659}"/>
    <dgm:cxn modelId="{09287A8B-3ECE-4863-A75B-20432CA11E8E}" srcId="{E65C3F53-26CF-40E6-9156-C03D5383FCBA}" destId="{1ABC5D4E-602F-4A30-B157-EF30CE07344A}" srcOrd="0" destOrd="0" parTransId="{3CB3F90C-8EA8-4433-B47B-5BD0E16A377D}" sibTransId="{66A72738-2441-4662-8E4A-E1FB3C8CEA99}"/>
    <dgm:cxn modelId="{DF06A251-10AE-49B5-BF2A-34E842A16757}" type="presOf" srcId="{3A35249A-5F61-471D-B9BB-0EE5D066A0E5}" destId="{1AFAFEAD-3B2D-4643-A2D4-2365D3CE71D9}" srcOrd="0" destOrd="0" presId="urn:microsoft.com/office/officeart/2018/2/layout/IconLabelDescriptionList"/>
    <dgm:cxn modelId="{2ECA06CC-9383-4AF6-B13A-2E1578D368DE}" type="presOf" srcId="{F3C3D6A3-491D-4019-B941-5F1A503AFA03}" destId="{E7AF8C45-FC54-4541-9365-CAB1855D81C7}" srcOrd="0" destOrd="2" presId="urn:microsoft.com/office/officeart/2018/2/layout/IconLabelDescriptionList"/>
    <dgm:cxn modelId="{5103907B-F97C-4A93-BBD4-D0C773558B8C}" srcId="{9D5A8623-E3A9-4C31-906D-1D119D309A77}" destId="{221743F3-D4E5-40A2-A907-845ACD18B124}" srcOrd="0" destOrd="0" parTransId="{F18E405E-B12E-434F-B505-427BFCB63436}" sibTransId="{8C53060E-17C3-4AE8-AF49-A82913847802}"/>
    <dgm:cxn modelId="{3C2B53EE-FB1D-4D99-B051-FB694340FD45}" srcId="{168C7C21-0084-4EE4-8158-56B0B6DEA1BD}" destId="{3A35249A-5F61-471D-B9BB-0EE5D066A0E5}" srcOrd="0" destOrd="0" parTransId="{80B9A0A9-75D3-4D87-B20C-0E35B5A7BF01}" sibTransId="{14A6F529-6D38-4045-85E5-F68284439B3D}"/>
    <dgm:cxn modelId="{1CA86293-2ED2-492B-A3C2-B1DFB266FAD5}" type="presOf" srcId="{AB24685E-EB4B-4BFF-8B3D-2928B9985CF2}" destId="{E7AF8C45-FC54-4541-9365-CAB1855D81C7}" srcOrd="0" destOrd="1" presId="urn:microsoft.com/office/officeart/2018/2/layout/IconLabelDescriptionList"/>
    <dgm:cxn modelId="{935D46A9-5E10-430E-8C8C-7DFD8C564BA0}" type="presOf" srcId="{0C53CF56-945E-4634-8F14-6B2EB2C8A011}" destId="{9E2FFA74-0AB9-45BA-B8DA-361BE035FC06}" srcOrd="0" destOrd="0" presId="urn:microsoft.com/office/officeart/2018/2/layout/IconLabelDescriptionList"/>
    <dgm:cxn modelId="{81E1671D-8936-47FD-93E5-AB86E6ED78A5}" srcId="{0C53CF56-945E-4634-8F14-6B2EB2C8A011}" destId="{66285AA1-2C2D-4CCF-9287-6DD739BE085D}" srcOrd="0" destOrd="0" parTransId="{2F7471C4-54C5-44D9-9552-D569DCCB3533}" sibTransId="{5A90D42B-904B-4BC9-AD82-09536FA6208B}"/>
    <dgm:cxn modelId="{EF998FE4-31EB-4C85-B156-8485F4490632}" type="presOf" srcId="{0420335A-2B22-4C6A-B66A-45F621F0897A}" destId="{3F9DB20E-B4AB-4B1D-8340-5B0FB57D8439}" srcOrd="0" destOrd="2" presId="urn:microsoft.com/office/officeart/2018/2/layout/IconLabelDescriptionList"/>
    <dgm:cxn modelId="{EC260632-D6A4-4012-983F-30D992E943EB}" srcId="{1984430A-6229-4555-9D78-3D641DC61DCF}" destId="{168C7C21-0084-4EE4-8158-56B0B6DEA1BD}" srcOrd="1" destOrd="0" parTransId="{1C4C16E4-4E52-41C5-845A-B46E16402442}" sibTransId="{82C714F3-95A6-4C7E-834F-0E958B327650}"/>
    <dgm:cxn modelId="{2DD338C5-7769-4775-95EA-8E041B451EC3}" srcId="{E65C3F53-26CF-40E6-9156-C03D5383FCBA}" destId="{AB24685E-EB4B-4BFF-8B3D-2928B9985CF2}" srcOrd="1" destOrd="0" parTransId="{217140A1-652F-4A32-9A10-016B71D447CB}" sibTransId="{06A2C037-C114-4DAD-B4E4-7099EBC82B65}"/>
    <dgm:cxn modelId="{C42CDD04-EB29-4845-8F5D-C35917AF5CA5}" srcId="{0C53CF56-945E-4634-8F14-6B2EB2C8A011}" destId="{8F74D147-E0C2-4FFC-A842-6388E3FA394A}" srcOrd="2" destOrd="0" parTransId="{3A8DFCAF-4A60-4157-A6C7-910D2C2F808B}" sibTransId="{D8472C26-055E-4EB0-8451-624E75346C7E}"/>
    <dgm:cxn modelId="{EA1726AF-D30F-4B84-947B-90515418F7D4}" type="presOf" srcId="{1ABC5D4E-602F-4A30-B157-EF30CE07344A}" destId="{E7AF8C45-FC54-4541-9365-CAB1855D81C7}" srcOrd="0" destOrd="0" presId="urn:microsoft.com/office/officeart/2018/2/layout/IconLabelDescriptionList"/>
    <dgm:cxn modelId="{EA1D3123-66C7-4F04-B7D0-610FDFAE46F5}" type="presOf" srcId="{221743F3-D4E5-40A2-A907-845ACD18B124}" destId="{3F9DB20E-B4AB-4B1D-8340-5B0FB57D8439}" srcOrd="0" destOrd="0" presId="urn:microsoft.com/office/officeart/2018/2/layout/IconLabelDescriptionList"/>
    <dgm:cxn modelId="{73AD7E6D-9051-463B-84E9-6AB7D0D1B25A}" srcId="{1984430A-6229-4555-9D78-3D641DC61DCF}" destId="{9D5A8623-E3A9-4C31-906D-1D119D309A77}" srcOrd="3" destOrd="0" parTransId="{A3436207-3AEC-4AAA-8A77-8A5C98BBD79D}" sibTransId="{15108ED0-F3F9-48AE-8A8D-CBE093E2AE8C}"/>
    <dgm:cxn modelId="{064D9DE4-08A6-4203-8B54-BF1A7DAF4529}" type="presOf" srcId="{E65C3F53-26CF-40E6-9156-C03D5383FCBA}" destId="{9AED1FFC-4335-46C0-92D7-493BC82CAE11}" srcOrd="0" destOrd="0" presId="urn:microsoft.com/office/officeart/2018/2/layout/IconLabelDescriptionList"/>
    <dgm:cxn modelId="{0127D646-B686-4063-A6AE-4A7BF04DAA4B}" type="presOf" srcId="{EC678C64-C066-4352-A057-B2629BC3F662}" destId="{A515B24A-B67F-4EE2-A964-E29F4FD39871}" srcOrd="0" destOrd="1" presId="urn:microsoft.com/office/officeart/2018/2/layout/IconLabelDescriptionList"/>
    <dgm:cxn modelId="{F722748D-7B2E-4ED9-8D2F-7FFB28984E6D}" srcId="{168C7C21-0084-4EE4-8158-56B0B6DEA1BD}" destId="{9C245497-A213-458E-B251-0CDCACC6C3BD}" srcOrd="3" destOrd="0" parTransId="{61345C07-40BD-4B3B-8E0D-8C8B584F1554}" sibTransId="{1059B342-6BF3-4A9E-8E4D-4A27B444DF8A}"/>
    <dgm:cxn modelId="{49D45FAE-42D5-4855-8BCA-68A2277C8E2E}" type="presOf" srcId="{89F016A7-3ADB-4E04-BDCA-B79D247145A2}" destId="{1AFAFEAD-3B2D-4643-A2D4-2365D3CE71D9}" srcOrd="0" destOrd="1" presId="urn:microsoft.com/office/officeart/2018/2/layout/IconLabelDescriptionList"/>
    <dgm:cxn modelId="{5CD25987-51DA-4C99-851B-DE1C63EA5771}" srcId="{168C7C21-0084-4EE4-8158-56B0B6DEA1BD}" destId="{89F016A7-3ADB-4E04-BDCA-B79D247145A2}" srcOrd="1" destOrd="0" parTransId="{99ED6F54-A8B1-427B-9C71-E575A2525CB8}" sibTransId="{25E7AD8E-A46F-474F-8465-351F66CAB8FD}"/>
    <dgm:cxn modelId="{F5577C97-EE04-4F29-8DCC-67900DC41747}" srcId="{9D5A8623-E3A9-4C31-906D-1D119D309A77}" destId="{0420335A-2B22-4C6A-B66A-45F621F0897A}" srcOrd="2" destOrd="0" parTransId="{B09B95D7-5FBE-4EE1-A00E-99BEB2E444F2}" sibTransId="{3F4A9FD8-757F-44CB-9EE2-1A1B68D36444}"/>
    <dgm:cxn modelId="{96070CFC-C3F9-449A-B863-D1EB0416F585}" type="presOf" srcId="{1F652D2B-136B-4E6A-87C3-42C0064AEDA0}" destId="{3F9DB20E-B4AB-4B1D-8340-5B0FB57D8439}" srcOrd="0" destOrd="1" presId="urn:microsoft.com/office/officeart/2018/2/layout/IconLabelDescriptionList"/>
    <dgm:cxn modelId="{62954E40-A4AA-4CA0-94E7-98FB43DAC3FE}" type="presOf" srcId="{F9EB26FA-266A-4574-8640-AD0FAE2C0644}" destId="{1AFAFEAD-3B2D-4643-A2D4-2365D3CE71D9}" srcOrd="0" destOrd="2" presId="urn:microsoft.com/office/officeart/2018/2/layout/IconLabelDescriptionList"/>
    <dgm:cxn modelId="{58CC5D04-AF5B-483C-B664-7FA657930A36}" srcId="{1984430A-6229-4555-9D78-3D641DC61DCF}" destId="{0C53CF56-945E-4634-8F14-6B2EB2C8A011}" srcOrd="0" destOrd="0" parTransId="{97351323-CF70-44AE-865E-E82805EDB6E2}" sibTransId="{435D7CA2-D3A2-4E9D-A7F1-7F112E3F3731}"/>
    <dgm:cxn modelId="{C5801EB5-478B-4CC2-9EC5-6EE8FD0916C9}" type="presOf" srcId="{8F74D147-E0C2-4FFC-A842-6388E3FA394A}" destId="{A515B24A-B67F-4EE2-A964-E29F4FD39871}" srcOrd="0" destOrd="2" presId="urn:microsoft.com/office/officeart/2018/2/layout/IconLabelDescriptionList"/>
    <dgm:cxn modelId="{52932EB6-D6E4-48AE-9C97-1ED4A50BC804}" srcId="{9D5A8623-E3A9-4C31-906D-1D119D309A77}" destId="{1F652D2B-136B-4E6A-87C3-42C0064AEDA0}" srcOrd="1" destOrd="0" parTransId="{83442444-A145-499A-BB7C-2FD5D63E3567}" sibTransId="{C5196955-1A5F-40B5-8FDB-CBC773EC35D0}"/>
    <dgm:cxn modelId="{81CECD9F-B9FA-474A-914B-76D78B99E187}" type="presParOf" srcId="{EC2BC2E0-B672-40B1-B5F9-7A44FFCA2BE6}" destId="{47B3140F-ABB4-40E4-BEBA-774C97668F20}" srcOrd="0" destOrd="0" presId="urn:microsoft.com/office/officeart/2018/2/layout/IconLabelDescriptionList"/>
    <dgm:cxn modelId="{FE265189-DBE3-419B-AE3E-972A842ED0DE}" type="presParOf" srcId="{47B3140F-ABB4-40E4-BEBA-774C97668F20}" destId="{E14ECA28-F8BC-498B-AE74-2FD9CFA1E501}" srcOrd="0" destOrd="0" presId="urn:microsoft.com/office/officeart/2018/2/layout/IconLabelDescriptionList"/>
    <dgm:cxn modelId="{61372DDA-B3C4-4EAC-B64C-112107E270DF}" type="presParOf" srcId="{47B3140F-ABB4-40E4-BEBA-774C97668F20}" destId="{56911507-89DA-4567-A137-000070D472AB}" srcOrd="1" destOrd="0" presId="urn:microsoft.com/office/officeart/2018/2/layout/IconLabelDescriptionList"/>
    <dgm:cxn modelId="{4202DAFC-8CBF-483F-9A70-678FCC3A3DD4}" type="presParOf" srcId="{47B3140F-ABB4-40E4-BEBA-774C97668F20}" destId="{9E2FFA74-0AB9-45BA-B8DA-361BE035FC06}" srcOrd="2" destOrd="0" presId="urn:microsoft.com/office/officeart/2018/2/layout/IconLabelDescriptionList"/>
    <dgm:cxn modelId="{E35CF44F-A53B-4E21-AD68-D730D4B9E075}" type="presParOf" srcId="{47B3140F-ABB4-40E4-BEBA-774C97668F20}" destId="{E4D8F556-D1FC-47A9-93DC-40710DE6F55A}" srcOrd="3" destOrd="0" presId="urn:microsoft.com/office/officeart/2018/2/layout/IconLabelDescriptionList"/>
    <dgm:cxn modelId="{F6DE90BF-26EB-4DF2-95C3-16A1FDCC236B}" type="presParOf" srcId="{47B3140F-ABB4-40E4-BEBA-774C97668F20}" destId="{A515B24A-B67F-4EE2-A964-E29F4FD39871}" srcOrd="4" destOrd="0" presId="urn:microsoft.com/office/officeart/2018/2/layout/IconLabelDescriptionList"/>
    <dgm:cxn modelId="{4BD0EAD7-D5AE-48E0-BDB2-04805E1A02FC}" type="presParOf" srcId="{EC2BC2E0-B672-40B1-B5F9-7A44FFCA2BE6}" destId="{608D5722-DB8E-4E03-8871-CFD14B5C6354}" srcOrd="1" destOrd="0" presId="urn:microsoft.com/office/officeart/2018/2/layout/IconLabelDescriptionList"/>
    <dgm:cxn modelId="{C19A0733-D4D6-4AC0-A061-1D20D94AF89C}" type="presParOf" srcId="{EC2BC2E0-B672-40B1-B5F9-7A44FFCA2BE6}" destId="{F058AEE3-2BDC-4905-A85F-9287A3B71036}" srcOrd="2" destOrd="0" presId="urn:microsoft.com/office/officeart/2018/2/layout/IconLabelDescriptionList"/>
    <dgm:cxn modelId="{4FD425E2-63F7-499D-B64D-A845772E1CEB}" type="presParOf" srcId="{F058AEE3-2BDC-4905-A85F-9287A3B71036}" destId="{7BDD2014-95BA-4CAF-8D2B-F16DA5C009AC}" srcOrd="0" destOrd="0" presId="urn:microsoft.com/office/officeart/2018/2/layout/IconLabelDescriptionList"/>
    <dgm:cxn modelId="{99529BD7-14FC-440A-8949-DF8C39D37A10}" type="presParOf" srcId="{F058AEE3-2BDC-4905-A85F-9287A3B71036}" destId="{C27CA181-6D28-47F7-A355-CD8627C05FF0}" srcOrd="1" destOrd="0" presId="urn:microsoft.com/office/officeart/2018/2/layout/IconLabelDescriptionList"/>
    <dgm:cxn modelId="{8F8EB80F-77BF-45CB-8C5B-435A4FDD85E4}" type="presParOf" srcId="{F058AEE3-2BDC-4905-A85F-9287A3B71036}" destId="{0E7B9C95-C147-4B9F-8331-988AAD3CD422}" srcOrd="2" destOrd="0" presId="urn:microsoft.com/office/officeart/2018/2/layout/IconLabelDescriptionList"/>
    <dgm:cxn modelId="{D110C11C-C3F6-405A-9EEF-749D790BE7F6}" type="presParOf" srcId="{F058AEE3-2BDC-4905-A85F-9287A3B71036}" destId="{664DFA9C-C408-430C-848B-61C814A72EE9}" srcOrd="3" destOrd="0" presId="urn:microsoft.com/office/officeart/2018/2/layout/IconLabelDescriptionList"/>
    <dgm:cxn modelId="{C41A1FA7-77B4-4C44-A1B5-5F72554155FA}" type="presParOf" srcId="{F058AEE3-2BDC-4905-A85F-9287A3B71036}" destId="{1AFAFEAD-3B2D-4643-A2D4-2365D3CE71D9}" srcOrd="4" destOrd="0" presId="urn:microsoft.com/office/officeart/2018/2/layout/IconLabelDescriptionList"/>
    <dgm:cxn modelId="{0144044B-4F6E-4584-86F8-230BFC114E79}" type="presParOf" srcId="{EC2BC2E0-B672-40B1-B5F9-7A44FFCA2BE6}" destId="{2CB1C360-C3D9-4B2B-8DDA-92F93DCDF86F}" srcOrd="3" destOrd="0" presId="urn:microsoft.com/office/officeart/2018/2/layout/IconLabelDescriptionList"/>
    <dgm:cxn modelId="{904D5567-1096-43B5-8533-CCC2BCC5352A}" type="presParOf" srcId="{EC2BC2E0-B672-40B1-B5F9-7A44FFCA2BE6}" destId="{C37B1230-2B11-4ACC-B851-DF7FA95C909B}" srcOrd="4" destOrd="0" presId="urn:microsoft.com/office/officeart/2018/2/layout/IconLabelDescriptionList"/>
    <dgm:cxn modelId="{7FC9137E-D8D6-4608-998C-8B17E73F9E58}" type="presParOf" srcId="{C37B1230-2B11-4ACC-B851-DF7FA95C909B}" destId="{ACBB829F-A0B0-49CB-8AA2-27C83416C5C8}" srcOrd="0" destOrd="0" presId="urn:microsoft.com/office/officeart/2018/2/layout/IconLabelDescriptionList"/>
    <dgm:cxn modelId="{E21D3E15-4BBD-4CB1-878D-B030C67846AB}" type="presParOf" srcId="{C37B1230-2B11-4ACC-B851-DF7FA95C909B}" destId="{6CAD8EB6-89EF-431D-A2B7-871A89E0C06E}" srcOrd="1" destOrd="0" presId="urn:microsoft.com/office/officeart/2018/2/layout/IconLabelDescriptionList"/>
    <dgm:cxn modelId="{03ACEB1F-6D8C-4445-A66F-21AADC4F4E21}" type="presParOf" srcId="{C37B1230-2B11-4ACC-B851-DF7FA95C909B}" destId="{9AED1FFC-4335-46C0-92D7-493BC82CAE11}" srcOrd="2" destOrd="0" presId="urn:microsoft.com/office/officeart/2018/2/layout/IconLabelDescriptionList"/>
    <dgm:cxn modelId="{3A2CC4A6-00B2-4A46-AEDE-29A3549F49EB}" type="presParOf" srcId="{C37B1230-2B11-4ACC-B851-DF7FA95C909B}" destId="{58F49E33-FCCB-4DA0-A5F5-CB8F7E060B2B}" srcOrd="3" destOrd="0" presId="urn:microsoft.com/office/officeart/2018/2/layout/IconLabelDescriptionList"/>
    <dgm:cxn modelId="{1BEC4F4D-6F10-4F7A-9981-E1A6AE771CE1}" type="presParOf" srcId="{C37B1230-2B11-4ACC-B851-DF7FA95C909B}" destId="{E7AF8C45-FC54-4541-9365-CAB1855D81C7}" srcOrd="4" destOrd="0" presId="urn:microsoft.com/office/officeart/2018/2/layout/IconLabelDescriptionList"/>
    <dgm:cxn modelId="{C4E51DD5-ECC6-458B-93AF-743E299C491E}" type="presParOf" srcId="{EC2BC2E0-B672-40B1-B5F9-7A44FFCA2BE6}" destId="{4CFADA79-3219-45FB-953E-07DB8F923988}" srcOrd="5" destOrd="0" presId="urn:microsoft.com/office/officeart/2018/2/layout/IconLabelDescriptionList"/>
    <dgm:cxn modelId="{60557162-B873-4624-988A-B23A8EF72159}" type="presParOf" srcId="{EC2BC2E0-B672-40B1-B5F9-7A44FFCA2BE6}" destId="{0A105775-E610-4862-94F6-E10208821847}" srcOrd="6" destOrd="0" presId="urn:microsoft.com/office/officeart/2018/2/layout/IconLabelDescriptionList"/>
    <dgm:cxn modelId="{2C2A7C59-F22A-4134-A3B6-FDF7FAF28D61}" type="presParOf" srcId="{0A105775-E610-4862-94F6-E10208821847}" destId="{42A0E1ED-5A8A-48E3-A6F0-1F622B374BFF}" srcOrd="0" destOrd="0" presId="urn:microsoft.com/office/officeart/2018/2/layout/IconLabelDescriptionList"/>
    <dgm:cxn modelId="{0E1C0EE9-07E3-4B13-85FD-E59C6B0E790B}" type="presParOf" srcId="{0A105775-E610-4862-94F6-E10208821847}" destId="{D13AFA9E-79EC-46F6-8C42-7A875D8E1466}" srcOrd="1" destOrd="0" presId="urn:microsoft.com/office/officeart/2018/2/layout/IconLabelDescriptionList"/>
    <dgm:cxn modelId="{30027614-3DEF-429C-B1C8-DFE5DA06A68D}" type="presParOf" srcId="{0A105775-E610-4862-94F6-E10208821847}" destId="{C60A588B-0E4E-4C51-B233-5DC1092669C0}" srcOrd="2" destOrd="0" presId="urn:microsoft.com/office/officeart/2018/2/layout/IconLabelDescriptionList"/>
    <dgm:cxn modelId="{03B308E6-78F3-44C2-8FD2-6BFF51D7EF80}" type="presParOf" srcId="{0A105775-E610-4862-94F6-E10208821847}" destId="{FC7257BD-5391-4940-AA68-8C26716F29ED}" srcOrd="3" destOrd="0" presId="urn:microsoft.com/office/officeart/2018/2/layout/IconLabelDescriptionList"/>
    <dgm:cxn modelId="{0DCE12F7-C72D-413A-8AD6-EEA4577DBDAB}" type="presParOf" srcId="{0A105775-E610-4862-94F6-E10208821847}" destId="{3F9DB20E-B4AB-4B1D-8340-5B0FB57D843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4ECA28-F8BC-498B-AE74-2FD9CFA1E501}">
      <dsp:nvSpPr>
        <dsp:cNvPr id="0" name=""/>
        <dsp:cNvSpPr/>
      </dsp:nvSpPr>
      <dsp:spPr>
        <a:xfrm>
          <a:off x="4354" y="0"/>
          <a:ext cx="671917" cy="6719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FFA74-0AB9-45BA-B8DA-361BE035FC06}">
      <dsp:nvSpPr>
        <dsp:cNvPr id="0" name=""/>
        <dsp:cNvSpPr/>
      </dsp:nvSpPr>
      <dsp:spPr>
        <a:xfrm>
          <a:off x="4354" y="845006"/>
          <a:ext cx="1919764" cy="287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cs-CZ" sz="2100" kern="1200" dirty="0">
              <a:latin typeface="Arial" pitchFamily="34" charset="0"/>
              <a:cs typeface="Arial" pitchFamily="34" charset="0"/>
            </a:rPr>
            <a:t>Státní správa </a:t>
          </a:r>
          <a:endParaRPr lang="en-US" sz="2100" kern="1200" dirty="0">
            <a:latin typeface="Arial" pitchFamily="34" charset="0"/>
            <a:cs typeface="Arial" pitchFamily="34" charset="0"/>
          </a:endParaRPr>
        </a:p>
      </dsp:txBody>
      <dsp:txXfrm>
        <a:off x="4354" y="845006"/>
        <a:ext cx="1919764" cy="287964"/>
      </dsp:txXfrm>
    </dsp:sp>
    <dsp:sp modelId="{A515B24A-B67F-4EE2-A964-E29F4FD39871}">
      <dsp:nvSpPr>
        <dsp:cNvPr id="0" name=""/>
        <dsp:cNvSpPr/>
      </dsp:nvSpPr>
      <dsp:spPr>
        <a:xfrm>
          <a:off x="4354" y="1213476"/>
          <a:ext cx="1919764" cy="281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Pořizovatel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ÚPD </a:t>
          </a:r>
          <a:r>
            <a:rPr lang="cs-CZ" sz="17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 ÚPP </a:t>
          </a:r>
          <a:r>
            <a:rPr lang="cs-CZ" sz="1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při formulaci jejich zadání </a:t>
          </a:r>
          <a:endParaRPr lang="en-US" sz="14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Dotčené </a:t>
          </a:r>
          <a:r>
            <a:rPr lang="cs-CZ" sz="1700" b="1" kern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orgány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latin typeface="Arial" pitchFamily="34" charset="0"/>
              <a:cs typeface="Arial" pitchFamily="34" charset="0"/>
            </a:rPr>
            <a:t>při </a:t>
          </a:r>
          <a:r>
            <a:rPr lang="cs-CZ" sz="1400" kern="1200" dirty="0">
              <a:latin typeface="Arial" pitchFamily="34" charset="0"/>
              <a:cs typeface="Arial" pitchFamily="34" charset="0"/>
            </a:rPr>
            <a:t>vyjadřování mají širší spektrum informací o relevantních částech krajiny</a:t>
          </a:r>
          <a:endParaRPr lang="en-US" sz="1400" kern="1200" dirty="0">
            <a:latin typeface="Arial" pitchFamily="34" charset="0"/>
            <a:cs typeface="Arial" pitchFamily="34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Stavební úřady </a:t>
          </a:r>
          <a:endParaRPr lang="cs-CZ" sz="1700" b="1" kern="1200" dirty="0" smtClean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latin typeface="Arial" pitchFamily="34" charset="0"/>
              <a:cs typeface="Arial" pitchFamily="34" charset="0"/>
            </a:rPr>
            <a:t>při </a:t>
          </a:r>
          <a:r>
            <a:rPr lang="cs-CZ" sz="1400" kern="1200" dirty="0">
              <a:latin typeface="Arial" pitchFamily="34" charset="0"/>
              <a:cs typeface="Arial" pitchFamily="34" charset="0"/>
            </a:rPr>
            <a:t>územních řízeních v krajině (nezastavěném území)</a:t>
          </a:r>
          <a:endParaRPr lang="en-US" sz="1400" kern="1200" dirty="0">
            <a:latin typeface="Arial" pitchFamily="34" charset="0"/>
            <a:cs typeface="Arial" pitchFamily="34" charset="0"/>
          </a:endParaRPr>
        </a:p>
      </dsp:txBody>
      <dsp:txXfrm>
        <a:off x="4354" y="1213476"/>
        <a:ext cx="1919764" cy="2811840"/>
      </dsp:txXfrm>
    </dsp:sp>
    <dsp:sp modelId="{7BDD2014-95BA-4CAF-8D2B-F16DA5C009AC}">
      <dsp:nvSpPr>
        <dsp:cNvPr id="0" name=""/>
        <dsp:cNvSpPr/>
      </dsp:nvSpPr>
      <dsp:spPr>
        <a:xfrm>
          <a:off x="2260077" y="0"/>
          <a:ext cx="671917" cy="6719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B9C95-C147-4B9F-8331-988AAD3CD422}">
      <dsp:nvSpPr>
        <dsp:cNvPr id="0" name=""/>
        <dsp:cNvSpPr/>
      </dsp:nvSpPr>
      <dsp:spPr>
        <a:xfrm>
          <a:off x="2260077" y="845006"/>
          <a:ext cx="1919764" cy="287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cs-CZ" sz="2100" kern="1200" dirty="0">
              <a:latin typeface="Arial" pitchFamily="34" charset="0"/>
              <a:cs typeface="Arial" pitchFamily="34" charset="0"/>
            </a:rPr>
            <a:t>Samospráva </a:t>
          </a:r>
          <a:endParaRPr lang="en-US" sz="2100" kern="1200" dirty="0">
            <a:latin typeface="Arial" pitchFamily="34" charset="0"/>
            <a:cs typeface="Arial" pitchFamily="34" charset="0"/>
          </a:endParaRPr>
        </a:p>
      </dsp:txBody>
      <dsp:txXfrm>
        <a:off x="2260077" y="845006"/>
        <a:ext cx="1919764" cy="287964"/>
      </dsp:txXfrm>
    </dsp:sp>
    <dsp:sp modelId="{1AFAFEAD-3B2D-4643-A2D4-2365D3CE71D9}">
      <dsp:nvSpPr>
        <dsp:cNvPr id="0" name=""/>
        <dsp:cNvSpPr/>
      </dsp:nvSpPr>
      <dsp:spPr>
        <a:xfrm>
          <a:off x="2260077" y="1213476"/>
          <a:ext cx="1919764" cy="281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Obce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kern="1200" dirty="0">
              <a:latin typeface="Arial" pitchFamily="34" charset="0"/>
              <a:cs typeface="Arial" pitchFamily="34" charset="0"/>
            </a:rPr>
            <a:t> </a:t>
          </a:r>
          <a:r>
            <a:rPr lang="cs-CZ" sz="1400" kern="1200" dirty="0">
              <a:latin typeface="Arial" pitchFamily="34" charset="0"/>
              <a:cs typeface="Arial" pitchFamily="34" charset="0"/>
            </a:rPr>
            <a:t>při správě krajiny v obvodu jejich  obce</a:t>
          </a:r>
          <a:endParaRPr lang="en-US" sz="1400" kern="1200" dirty="0">
            <a:latin typeface="Arial" pitchFamily="34" charset="0"/>
            <a:cs typeface="Arial" pitchFamily="34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Mikroregion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Dotační tituly na krajinu</a:t>
          </a:r>
          <a:endParaRPr lang="en-US" sz="14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Návrh prostupnosti krajinou</a:t>
          </a:r>
          <a:endParaRPr lang="en-US" sz="14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KO_rekreační</a:t>
          </a:r>
          <a:endParaRPr lang="en-US" sz="14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260077" y="1213476"/>
        <a:ext cx="1919764" cy="2811840"/>
      </dsp:txXfrm>
    </dsp:sp>
    <dsp:sp modelId="{ACBB829F-A0B0-49CB-8AA2-27C83416C5C8}">
      <dsp:nvSpPr>
        <dsp:cNvPr id="0" name=""/>
        <dsp:cNvSpPr/>
      </dsp:nvSpPr>
      <dsp:spPr>
        <a:xfrm>
          <a:off x="4515799" y="0"/>
          <a:ext cx="671917" cy="6719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D1FFC-4335-46C0-92D7-493BC82CAE11}">
      <dsp:nvSpPr>
        <dsp:cNvPr id="0" name=""/>
        <dsp:cNvSpPr/>
      </dsp:nvSpPr>
      <dsp:spPr>
        <a:xfrm>
          <a:off x="4515799" y="845006"/>
          <a:ext cx="1919764" cy="287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cs-CZ" sz="2100" kern="1200" dirty="0">
              <a:latin typeface="Arial" pitchFamily="34" charset="0"/>
              <a:cs typeface="Arial" pitchFamily="34" charset="0"/>
            </a:rPr>
            <a:t>Veřejnost</a:t>
          </a:r>
          <a:endParaRPr lang="en-US" sz="2100" kern="1200" dirty="0">
            <a:latin typeface="Arial" pitchFamily="34" charset="0"/>
            <a:cs typeface="Arial" pitchFamily="34" charset="0"/>
          </a:endParaRPr>
        </a:p>
      </dsp:txBody>
      <dsp:txXfrm>
        <a:off x="4515799" y="845006"/>
        <a:ext cx="1919764" cy="287964"/>
      </dsp:txXfrm>
    </dsp:sp>
    <dsp:sp modelId="{E7AF8C45-FC54-4541-9365-CAB1855D81C7}">
      <dsp:nvSpPr>
        <dsp:cNvPr id="0" name=""/>
        <dsp:cNvSpPr/>
      </dsp:nvSpPr>
      <dsp:spPr>
        <a:xfrm>
          <a:off x="4515799" y="1213476"/>
          <a:ext cx="1919764" cy="281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Občanská sdružení</a:t>
          </a:r>
          <a:endParaRPr lang="en-US" sz="1700" b="1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Podnikatelé</a:t>
          </a:r>
          <a:r>
            <a:rPr lang="cs-CZ" sz="1700" kern="1200" dirty="0">
              <a:latin typeface="Arial" pitchFamily="34" charset="0"/>
              <a:cs typeface="Arial" pitchFamily="34" charset="0"/>
            </a:rPr>
            <a:t> v cestovním ruchu</a:t>
          </a:r>
          <a:endParaRPr lang="en-US" sz="1700" kern="1200" dirty="0">
            <a:latin typeface="Arial" pitchFamily="34" charset="0"/>
            <a:cs typeface="Arial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KO_rekreační</a:t>
          </a:r>
          <a:endParaRPr lang="cs-CZ" sz="14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Účelové komunikace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Prostory pro relaxaci v krajině</a:t>
          </a:r>
          <a:endParaRPr lang="en-US" sz="14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515799" y="1213476"/>
        <a:ext cx="1919764" cy="2811840"/>
      </dsp:txXfrm>
    </dsp:sp>
    <dsp:sp modelId="{42A0E1ED-5A8A-48E3-A6F0-1F622B374BFF}">
      <dsp:nvSpPr>
        <dsp:cNvPr id="0" name=""/>
        <dsp:cNvSpPr/>
      </dsp:nvSpPr>
      <dsp:spPr>
        <a:xfrm>
          <a:off x="6771522" y="0"/>
          <a:ext cx="671917" cy="6719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A588B-0E4E-4C51-B233-5DC1092669C0}">
      <dsp:nvSpPr>
        <dsp:cNvPr id="0" name=""/>
        <dsp:cNvSpPr/>
      </dsp:nvSpPr>
      <dsp:spPr>
        <a:xfrm>
          <a:off x="6771522" y="845006"/>
          <a:ext cx="1919764" cy="287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cs-CZ" sz="2100" kern="1200" dirty="0">
              <a:latin typeface="Arial" pitchFamily="34" charset="0"/>
              <a:cs typeface="Arial" pitchFamily="34" charset="0"/>
            </a:rPr>
            <a:t>Projekce</a:t>
          </a:r>
          <a:endParaRPr lang="en-US" sz="2100" kern="1200" dirty="0">
            <a:latin typeface="Arial" pitchFamily="34" charset="0"/>
            <a:cs typeface="Arial" pitchFamily="34" charset="0"/>
          </a:endParaRPr>
        </a:p>
      </dsp:txBody>
      <dsp:txXfrm>
        <a:off x="6771522" y="845006"/>
        <a:ext cx="1919764" cy="287964"/>
      </dsp:txXfrm>
    </dsp:sp>
    <dsp:sp modelId="{3F9DB20E-B4AB-4B1D-8340-5B0FB57D8439}">
      <dsp:nvSpPr>
        <dsp:cNvPr id="0" name=""/>
        <dsp:cNvSpPr/>
      </dsp:nvSpPr>
      <dsp:spPr>
        <a:xfrm>
          <a:off x="6771522" y="1213476"/>
          <a:ext cx="1919764" cy="281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Odůvodněná doporučení</a:t>
          </a:r>
          <a:endParaRPr lang="en-US" sz="14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Podkladová data</a:t>
          </a:r>
          <a:endParaRPr lang="en-US" sz="14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Agroekologické limity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Podklady o biotopech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Přírodní stanoviště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Standardy stavu půdy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Metodika mokřadu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Metodika optimalizace velikosti pozemků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Revitalizace a </a:t>
          </a:r>
          <a:r>
            <a:rPr lang="cs-CZ" sz="14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renaturace</a:t>
          </a:r>
          <a:endParaRPr lang="en-US" sz="14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771522" y="1213476"/>
        <a:ext cx="1919764" cy="2811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8FAF7-A877-4F27-85D0-E5E2F4A665EA}" type="datetimeFigureOut">
              <a:rPr lang="cs-CZ" smtClean="0"/>
              <a:pPr/>
              <a:t>12.09.2019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F5489-7BEB-4DEF-A6DA-EED3BBCAA3F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18723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198" y="1769542"/>
            <a:ext cx="7081255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198" y="3773491"/>
            <a:ext cx="7081255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71463841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=""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4" y="547807"/>
            <a:ext cx="7607671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74" y="4565255"/>
            <a:ext cx="7767843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77164" y="695011"/>
            <a:ext cx="7385292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465" y="5247728"/>
            <a:ext cx="7766670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61882778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65" y="608437"/>
            <a:ext cx="7766670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465" y="4295180"/>
            <a:ext cx="7766670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33711963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847" y="609600"/>
            <a:ext cx="6978276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708" y="3610034"/>
            <a:ext cx="656536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465" y="4304353"/>
            <a:ext cx="7766670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743080" y="884796"/>
            <a:ext cx="4572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7879906" y="2928258"/>
            <a:ext cx="4572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82342017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65" y="2126944"/>
            <a:ext cx="7766670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457" y="4650556"/>
            <a:ext cx="7765498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4734453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465" y="609600"/>
            <a:ext cx="7766670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465" y="1885950"/>
            <a:ext cx="2476168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465" y="2768112"/>
            <a:ext cx="2476168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612" y="1885951"/>
            <a:ext cx="2476168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655" y="2768112"/>
            <a:ext cx="2476168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967" y="1885950"/>
            <a:ext cx="2476168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5967" y="2768112"/>
            <a:ext cx="2476168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6385984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=""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9" y="1818216"/>
            <a:ext cx="2505414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=""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24" y="1818216"/>
            <a:ext cx="2505414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=""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73" y="1818216"/>
            <a:ext cx="2505414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465" y="609600"/>
            <a:ext cx="7766670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465" y="3904106"/>
            <a:ext cx="247616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710" y="1938918"/>
            <a:ext cx="2319679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465" y="4572443"/>
            <a:ext cx="2476168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670" y="3904106"/>
            <a:ext cx="247616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900" y="1939094"/>
            <a:ext cx="2319679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655" y="4572442"/>
            <a:ext cx="2476168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6060" y="3904106"/>
            <a:ext cx="247616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7826" y="1934432"/>
            <a:ext cx="2319679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5967" y="4572442"/>
            <a:ext cx="2476168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61518847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46137718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8471" y="609601"/>
            <a:ext cx="171366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466" y="609601"/>
            <a:ext cx="5938686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7223375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3438975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719" y="1761069"/>
            <a:ext cx="7194162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719" y="3763439"/>
            <a:ext cx="7194162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9409426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65" y="609600"/>
            <a:ext cx="7766670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466" y="2076450"/>
            <a:ext cx="3643263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8873" y="2076451"/>
            <a:ext cx="3643263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6993191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=""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5" y="1734508"/>
            <a:ext cx="3772555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=""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81" y="1734508"/>
            <a:ext cx="3772555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65" y="609600"/>
            <a:ext cx="7766670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646" y="1855153"/>
            <a:ext cx="357419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4646" y="2702105"/>
            <a:ext cx="357419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204" y="1855154"/>
            <a:ext cx="3585309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204" y="2702105"/>
            <a:ext cx="3585309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8057859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4560462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5149050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66" y="609600"/>
            <a:ext cx="278064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2357" y="609602"/>
            <a:ext cx="4809778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466" y="2673351"/>
            <a:ext cx="278064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59923395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=""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00" y="609600"/>
            <a:ext cx="2688591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66" y="763703"/>
            <a:ext cx="4281668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82883" y="763702"/>
            <a:ext cx="2457240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5466" y="2679701"/>
            <a:ext cx="3441668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4178958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465" y="609600"/>
            <a:ext cx="7766670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465" y="2076450"/>
            <a:ext cx="7766670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0052" y="6000751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pPr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466" y="6000751"/>
            <a:ext cx="5005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879" y="6000751"/>
            <a:ext cx="565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609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8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transition spd="slow"/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gis.kr-stredocesky.cz/docs/reg/" TargetMode="External"/><Relationship Id="rId2" Type="http://schemas.openxmlformats.org/officeDocument/2006/relationships/hyperlink" Target="https://www.mesto-votice.cz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00ACB0EB-9091-4745-AA85-98613391AD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17000"/>
          </a:blip>
          <a:stretch/>
        </p:blipFill>
        <p:spPr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ACB0EB-9091-4745-AA85-98613391AD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</a:blip>
          <a:srcRect t="10023" b="5708"/>
          <a:stretch/>
        </p:blipFill>
        <p:spPr>
          <a:xfrm>
            <a:off x="15" y="7520161"/>
            <a:ext cx="9145573" cy="685799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2BF8B19-6111-4EED-92FC-04E3E0212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963" y="1706480"/>
            <a:ext cx="7081255" cy="1828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200"/>
              <a:t>Územní studie krajiny </a:t>
            </a:r>
            <a:br>
              <a:rPr lang="cs-CZ" sz="4200"/>
            </a:br>
            <a:r>
              <a:rPr lang="cs-CZ" sz="4200"/>
              <a:t>ORP Votice v „kostce“</a:t>
            </a:r>
            <a:br>
              <a:rPr lang="cs-CZ" sz="4200"/>
            </a:br>
            <a:endParaRPr lang="cs-CZ" sz="4200"/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4DF2C659-A51B-49EA-B798-B7B269B63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198" y="4303986"/>
            <a:ext cx="7081255" cy="960807"/>
          </a:xfrm>
        </p:spPr>
        <p:txBody>
          <a:bodyPr>
            <a:normAutofit/>
          </a:bodyPr>
          <a:lstStyle/>
          <a:p>
            <a:r>
              <a:rPr lang="cs-CZ" dirty="0"/>
              <a:t>Rámcová informace o dokončené územní studii krajiny ORP Votice  </a:t>
            </a:r>
          </a:p>
        </p:txBody>
      </p:sp>
    </p:spTree>
    <p:extLst>
      <p:ext uri="{BB962C8B-B14F-4D97-AF65-F5344CB8AC3E}">
        <p14:creationId xmlns="" xmlns:p14="http://schemas.microsoft.com/office/powerpoint/2010/main" val="14888957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esktop\f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5588" cy="638949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f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67" y="0"/>
            <a:ext cx="9011222" cy="6858000"/>
          </a:xfrm>
          <a:prstGeom prst="rect">
            <a:avLst/>
          </a:prstGeom>
          <a:noFill/>
        </p:spPr>
      </p:pic>
      <p:cxnSp>
        <p:nvCxnSpPr>
          <p:cNvPr id="5" name="Přímá spojovací čára 4"/>
          <p:cNvCxnSpPr/>
          <p:nvPr/>
        </p:nvCxnSpPr>
        <p:spPr>
          <a:xfrm>
            <a:off x="3132384" y="0"/>
            <a:ext cx="0" cy="652534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čára 5"/>
          <p:cNvCxnSpPr/>
          <p:nvPr/>
        </p:nvCxnSpPr>
        <p:spPr>
          <a:xfrm>
            <a:off x="6085225" y="0"/>
            <a:ext cx="0" cy="400506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>
            <a:off x="6229266" y="4221088"/>
            <a:ext cx="0" cy="263691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esktop\f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810" y="0"/>
            <a:ext cx="680786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Foto\2019\2019-08-20-Háje-pro ÚP\IMG_20190719_105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78879" cy="3139440"/>
          </a:xfrm>
          <a:prstGeom prst="rect">
            <a:avLst/>
          </a:prstGeom>
          <a:noFill/>
        </p:spPr>
      </p:pic>
      <p:pic>
        <p:nvPicPr>
          <p:cNvPr id="2050" name="Picture 2" descr="D:\Dokumenty_M\_Práce-doma\Votice-USK-výsledná studie\8-10_P3-Prague-Horni-Pocern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931" y="3482953"/>
            <a:ext cx="5747657" cy="3375047"/>
          </a:xfrm>
          <a:prstGeom prst="rect">
            <a:avLst/>
          </a:prstGeom>
          <a:noFill/>
        </p:spPr>
      </p:pic>
      <p:pic>
        <p:nvPicPr>
          <p:cNvPr id="2052" name="Picture 4" descr="D:\Dokumenty_M\_Práce-doma\Votice-USK-výsledná studie\4958751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60520"/>
            <a:ext cx="3244377" cy="216408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812280" y="960120"/>
            <a:ext cx="233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IV. železniční koridor</a:t>
            </a:r>
          </a:p>
          <a:p>
            <a:r>
              <a:rPr lang="cs-CZ" dirty="0" smtClean="0"/>
              <a:t>stavba u </a:t>
            </a:r>
            <a:r>
              <a:rPr lang="cs-CZ" dirty="0" err="1" smtClean="0"/>
              <a:t>Heřmaniček</a:t>
            </a:r>
            <a:endParaRPr lang="cs-CZ" dirty="0"/>
          </a:p>
        </p:txBody>
      </p:sp>
      <p:sp>
        <p:nvSpPr>
          <p:cNvPr id="9" name="Šipka doprava 8"/>
          <p:cNvSpPr/>
          <p:nvPr/>
        </p:nvSpPr>
        <p:spPr>
          <a:xfrm rot="10800000">
            <a:off x="6309360" y="1082040"/>
            <a:ext cx="441960" cy="4724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62000" y="3550920"/>
            <a:ext cx="240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dálnice D3</a:t>
            </a:r>
          </a:p>
          <a:p>
            <a:r>
              <a:rPr lang="cs-CZ" dirty="0" smtClean="0"/>
              <a:t>hrozba ?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013960" y="3276600"/>
            <a:ext cx="18592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0" dirty="0" smtClean="0">
                <a:solidFill>
                  <a:srgbClr val="FF0000"/>
                </a:solidFill>
                <a:latin typeface="Bahnschrift" pitchFamily="34" charset="0"/>
                <a:ea typeface="Yu Gothic UI Semibold" pitchFamily="34" charset="-128"/>
                <a:cs typeface="Arial" pitchFamily="34" charset="0"/>
              </a:rPr>
              <a:t>x</a:t>
            </a:r>
            <a:endParaRPr lang="cs-CZ" sz="20000" dirty="0">
              <a:solidFill>
                <a:srgbClr val="FF0000"/>
              </a:solidFill>
              <a:latin typeface="Bahnschrift" pitchFamily="34" charset="0"/>
              <a:ea typeface="Yu Gothic UI Semibold" pitchFamily="34" charset="-128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21080" y="3764280"/>
            <a:ext cx="15697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0" dirty="0" smtClean="0">
                <a:solidFill>
                  <a:srgbClr val="FF0000"/>
                </a:solidFill>
                <a:latin typeface="Bahnschrift" pitchFamily="34" charset="0"/>
                <a:ea typeface="Yu Gothic UI Semibold" pitchFamily="34" charset="-128"/>
                <a:cs typeface="Arial" pitchFamily="34" charset="0"/>
              </a:rPr>
              <a:t>x</a:t>
            </a:r>
            <a:endParaRPr lang="cs-CZ" sz="15000" dirty="0">
              <a:solidFill>
                <a:srgbClr val="FF0000"/>
              </a:solidFill>
              <a:latin typeface="Bahnschrift" pitchFamily="34" charset="0"/>
              <a:ea typeface="Yu Gothic UI Semibold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kumenty_M\_Práce-doma\Votice-USK-výsledná studie\orp-ze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78721" cy="686693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812280" y="960120"/>
            <a:ext cx="23333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IV. železniční koridor</a:t>
            </a:r>
          </a:p>
          <a:p>
            <a:r>
              <a:rPr lang="cs-CZ" dirty="0" smtClean="0"/>
              <a:t>realizovaná část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812280" y="5074920"/>
            <a:ext cx="23333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IV. železniční koridor</a:t>
            </a:r>
          </a:p>
          <a:p>
            <a:r>
              <a:rPr lang="cs-CZ" dirty="0" smtClean="0"/>
              <a:t>ve stavbě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 flipH="1" flipV="1">
            <a:off x="3794760" y="1188720"/>
            <a:ext cx="2788920" cy="304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 flipV="1">
            <a:off x="3078480" y="5303520"/>
            <a:ext cx="3520440" cy="457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okumenty_M\_Práce-doma\Votice-USK-výsledná studie\orp-d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69381" cy="6858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960428" y="944880"/>
            <a:ext cx="3185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dálnice D3</a:t>
            </a:r>
          </a:p>
          <a:p>
            <a:r>
              <a:rPr lang="cs-CZ" dirty="0" smtClean="0"/>
              <a:t>navržený středočeský úsek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13320" y="5775960"/>
            <a:ext cx="16322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dálnice D3</a:t>
            </a:r>
          </a:p>
          <a:p>
            <a:r>
              <a:rPr lang="cs-CZ" dirty="0" smtClean="0"/>
              <a:t>stav</a:t>
            </a:r>
            <a:endParaRPr lang="cs-CZ" dirty="0"/>
          </a:p>
        </p:txBody>
      </p:sp>
      <p:cxnSp>
        <p:nvCxnSpPr>
          <p:cNvPr id="8" name="Přímá spojovací šipka 7"/>
          <p:cNvCxnSpPr/>
          <p:nvPr/>
        </p:nvCxnSpPr>
        <p:spPr>
          <a:xfrm flipH="1" flipV="1">
            <a:off x="1996440" y="1264920"/>
            <a:ext cx="3657600" cy="304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 flipV="1">
            <a:off x="3718560" y="6141720"/>
            <a:ext cx="3672840" cy="304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Dokumenty_M\_Práce-doma\Votice-USK-výsledná studie\orp-zel-d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8902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85D19B-191B-4C53-B378-D7B75AE0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dk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Co bylo přínosné v personální oblasti? </a:t>
            </a:r>
            <a:br>
              <a:rPr lang="cs-CZ" sz="3200" dirty="0">
                <a:solidFill>
                  <a:schemeClr val="dk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</a:br>
            <a:r>
              <a:rPr lang="cs-CZ" sz="3200" b="1" dirty="0" smtClean="0">
                <a:solidFill>
                  <a:schemeClr val="dk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pořizovatel</a:t>
            </a:r>
            <a:endParaRPr lang="cs-CZ" sz="3200" b="1" dirty="0">
              <a:solidFill>
                <a:schemeClr val="dk1"/>
              </a:solidFill>
              <a:effectLst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415944CB-7444-47E5-9A9D-FB5573F9C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82" y="2028949"/>
            <a:ext cx="8704613" cy="3714749"/>
          </a:xfrm>
        </p:spPr>
        <p:txBody>
          <a:bodyPr/>
          <a:lstStyle/>
          <a:p>
            <a:r>
              <a:rPr lang="cs-CZ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Objednatel:	Město Votice, Komenského nám. 700, 259 17 Votice</a:t>
            </a:r>
          </a:p>
          <a:p>
            <a:pPr>
              <a:spcAft>
                <a:spcPts val="1800"/>
              </a:spcAft>
              <a:buNone/>
            </a:pPr>
            <a:r>
              <a:rPr lang="cs-CZ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				</a:t>
            </a:r>
            <a:r>
              <a:rPr lang="cs-CZ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	Jiří </a:t>
            </a:r>
            <a:r>
              <a:rPr lang="cs-CZ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Slavík, starosta města</a:t>
            </a:r>
          </a:p>
          <a:p>
            <a:r>
              <a:rPr lang="cs-CZ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Pořizovatel</a:t>
            </a:r>
            <a:r>
              <a:rPr lang="cs-CZ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:	Městský úřad </a:t>
            </a:r>
            <a:r>
              <a:rPr lang="cs-CZ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Votice, Ing</a:t>
            </a:r>
            <a:r>
              <a:rPr lang="cs-CZ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. Hana </a:t>
            </a:r>
            <a:r>
              <a:rPr lang="cs-CZ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rPr>
              <a:t>Pejřilová</a:t>
            </a:r>
            <a:endParaRPr lang="cs-CZ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cs-CZ" dirty="0"/>
          </a:p>
        </p:txBody>
      </p:sp>
      <p:pic>
        <p:nvPicPr>
          <p:cNvPr id="5" name="Picture 2" descr="Mikroregion Vot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34" y="4162568"/>
            <a:ext cx="4864831" cy="589678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571472" y="4781100"/>
            <a:ext cx="5024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= shodný se správním obvodem  ORP</a:t>
            </a:r>
            <a:endParaRPr lang="cs-CZ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78870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votice-ortofoto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855863"/>
            <a:ext cx="3337560" cy="33257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199" y="116632"/>
            <a:ext cx="6859191" cy="953344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cs-CZ" sz="3200" dirty="0">
                <a:effectLst/>
                <a:latin typeface="Calibri" pitchFamily="34" charset="0"/>
                <a:cs typeface="Calibri" pitchFamily="34" charset="0"/>
              </a:rPr>
              <a:t>Co bylo přínosné v personální oblasti? </a:t>
            </a:r>
            <a:br>
              <a:rPr lang="cs-CZ" sz="3200" dirty="0">
                <a:effectLst/>
                <a:latin typeface="Calibri" pitchFamily="34" charset="0"/>
                <a:cs typeface="Calibri" pitchFamily="34" charset="0"/>
              </a:rPr>
            </a:br>
            <a:r>
              <a:rPr lang="cs-CZ" sz="3200" b="1" dirty="0">
                <a:latin typeface="Calibri" pitchFamily="34" charset="0"/>
                <a:cs typeface="Calibri" pitchFamily="34" charset="0"/>
              </a:rPr>
              <a:t>Autorský tým</a:t>
            </a:r>
            <a:endParaRPr lang="cs-CZ" sz="3200" b="1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04161" y="807522"/>
            <a:ext cx="6341428" cy="6050479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cs-CZ" sz="1200" b="1" dirty="0">
                <a:ln>
                  <a:noFill/>
                </a:ln>
              </a:rPr>
              <a:t>            </a:t>
            </a:r>
          </a:p>
          <a:p>
            <a:pPr algn="l">
              <a:spcBef>
                <a:spcPts val="0"/>
              </a:spcBef>
            </a:pPr>
            <a:r>
              <a:rPr lang="cs-CZ" sz="1200" b="1" dirty="0">
                <a:ln>
                  <a:noFill/>
                </a:ln>
              </a:rPr>
              <a:t>	</a:t>
            </a:r>
            <a:r>
              <a:rPr lang="cs-CZ" sz="1400" b="1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koordinace:</a:t>
            </a:r>
            <a:r>
              <a:rPr lang="cs-CZ" sz="1400" b="1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			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cs-CZ" sz="1400" b="1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                 Ing. Vladimír </a:t>
            </a:r>
            <a:r>
              <a:rPr lang="cs-CZ" sz="1400" b="1" dirty="0" err="1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Mackovič</a:t>
            </a:r>
            <a:r>
              <a:rPr lang="cs-CZ" sz="1400" b="1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; Ing. arch. Milan Salaba</a:t>
            </a:r>
          </a:p>
          <a:p>
            <a:pPr algn="l">
              <a:spcBef>
                <a:spcPts val="0"/>
              </a:spcBef>
            </a:pPr>
            <a:r>
              <a:rPr lang="cs-CZ" sz="1400" b="1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</a:t>
            </a:r>
            <a:r>
              <a:rPr lang="cs-CZ" sz="1400" b="1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horninové prostředí</a:t>
            </a:r>
            <a:r>
              <a:rPr lang="cs-CZ" sz="1400" b="1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  		</a:t>
            </a:r>
            <a:r>
              <a:rPr lang="cs-CZ" sz="1400" b="1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r>
              <a:rPr lang="cs-CZ" sz="140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prostorové </a:t>
            </a:r>
            <a:r>
              <a:rPr lang="cs-CZ" sz="140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členění a ráz krajiny </a:t>
            </a:r>
            <a:endParaRPr lang="cs-CZ" sz="1400" b="1" dirty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cs-CZ" sz="1400" b="1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	</a:t>
            </a: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Mgr. Michal </a:t>
            </a:r>
            <a:r>
              <a:rPr lang="cs-CZ" sz="1400" dirty="0" err="1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Nekl</a:t>
            </a: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        </a:t>
            </a:r>
            <a:r>
              <a:rPr lang="cs-CZ" sz="14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	Mgr</a:t>
            </a: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Lukáš Klouda</a:t>
            </a:r>
          </a:p>
          <a:p>
            <a:pPr algn="l">
              <a:spcBef>
                <a:spcPts val="0"/>
              </a:spcBef>
            </a:pPr>
            <a:r>
              <a:rPr lang="cs-CZ" sz="1400" b="1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</a:t>
            </a:r>
            <a:r>
              <a:rPr lang="cs-CZ" sz="140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vodní režim území</a:t>
            </a:r>
            <a:r>
              <a:rPr lang="cs-CZ" sz="1400" b="1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		</a:t>
            </a:r>
            <a:r>
              <a:rPr lang="cs-CZ" sz="140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cs-CZ" sz="140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		les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	Ing. Štěpán </a:t>
            </a:r>
            <a:r>
              <a:rPr lang="cs-CZ" sz="1400" dirty="0" err="1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Vizina</a:t>
            </a: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 </a:t>
            </a:r>
            <a:r>
              <a:rPr lang="cs-CZ" sz="14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	Ing</a:t>
            </a: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Květoslava Zelenková 	</a:t>
            </a:r>
          </a:p>
          <a:p>
            <a:pPr algn="l">
              <a:spcBef>
                <a:spcPts val="0"/>
              </a:spcBef>
            </a:pP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 	</a:t>
            </a:r>
            <a:r>
              <a:rPr lang="cs-CZ" sz="140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ochrana přírody a krajiny, ÚSES, migrační propustnost pro vyšší </a:t>
            </a:r>
            <a:r>
              <a:rPr lang="cs-CZ" sz="140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savce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cs-CZ" sz="140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</a:t>
            </a:r>
            <a:r>
              <a:rPr lang="cs-CZ" sz="14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Ing</a:t>
            </a: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Milena Morávková</a:t>
            </a:r>
          </a:p>
          <a:p>
            <a:pPr algn="l">
              <a:spcBef>
                <a:spcPts val="0"/>
              </a:spcBef>
            </a:pP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</a:t>
            </a:r>
            <a:r>
              <a:rPr lang="cs-CZ" sz="140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zemědělský půdní fond            </a:t>
            </a:r>
            <a:r>
              <a:rPr lang="cs-CZ" sz="140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		rekreační </a:t>
            </a:r>
            <a:r>
              <a:rPr lang="cs-CZ" sz="140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potenciál krajiny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       </a:t>
            </a:r>
            <a:r>
              <a:rPr lang="cs-CZ" sz="14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Ing</a:t>
            </a: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Stanislav Mach 		</a:t>
            </a:r>
            <a:r>
              <a:rPr lang="cs-CZ" sz="14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Ing</a:t>
            </a: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Terezie Černochová, </a:t>
            </a:r>
            <a:r>
              <a:rPr lang="cs-CZ" sz="1400" dirty="0" err="1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Ph.D</a:t>
            </a:r>
            <a:endParaRPr lang="cs-CZ" sz="140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</a:pP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</a:t>
            </a:r>
            <a:r>
              <a:rPr lang="cs-CZ" sz="140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vyhodnocení ÚPD obcí z hlediska jejich řešení krajiny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	</a:t>
            </a:r>
            <a:r>
              <a:rPr lang="cs-CZ" sz="14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Ing</a:t>
            </a: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Františka Nováčková</a:t>
            </a:r>
          </a:p>
          <a:p>
            <a:pPr algn="l">
              <a:spcBef>
                <a:spcPts val="0"/>
              </a:spcBef>
            </a:pP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 	</a:t>
            </a:r>
            <a:r>
              <a:rPr lang="cs-CZ" sz="140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vyhodnocení ÚPD obcí z hlediska řešení rozvoje osídlení </a:t>
            </a:r>
            <a:r>
              <a:rPr lang="cs-CZ" sz="140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				a </a:t>
            </a:r>
            <a:r>
              <a:rPr lang="cs-CZ" sz="140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veřejné </a:t>
            </a:r>
            <a:r>
              <a:rPr lang="cs-CZ" sz="140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infrastruktury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</a:t>
            </a:r>
            <a:r>
              <a:rPr lang="cs-CZ" sz="14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Ing</a:t>
            </a: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arch. Milan Salaba; Mgr. Petr Koloušek; </a:t>
            </a:r>
            <a:r>
              <a:rPr lang="cs-CZ" sz="14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					Ing</a:t>
            </a: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arch. Helena Stejskalová</a:t>
            </a:r>
          </a:p>
          <a:p>
            <a:pPr algn="l">
              <a:spcBef>
                <a:spcPts val="0"/>
              </a:spcBef>
            </a:pPr>
            <a:r>
              <a:rPr lang="cs-CZ" sz="140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           </a:t>
            </a:r>
            <a:r>
              <a:rPr lang="cs-CZ" sz="1400" dirty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GIS zpracování	</a:t>
            </a:r>
          </a:p>
          <a:p>
            <a:pPr algn="l">
              <a:spcBef>
                <a:spcPts val="0"/>
              </a:spcBef>
            </a:pPr>
            <a:r>
              <a:rPr lang="cs-CZ" sz="14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	          </a:t>
            </a:r>
            <a:r>
              <a:rPr lang="cs-CZ" sz="140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Mgr. David Třešňák; Ing. Františka Nováčková </a:t>
            </a:r>
          </a:p>
          <a:p>
            <a:pPr algn="l"/>
            <a:endParaRPr lang="cs-CZ" sz="1200" dirty="0">
              <a:ln>
                <a:noFill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38241" name="Picture 1" descr="IROP_CZ_RO_B_C RG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5733805"/>
            <a:ext cx="3288218" cy="543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="" xmlns:a16="http://schemas.microsoft.com/office/drawing/2014/main" id="{1F759AF4-E342-4E60-8A32-C44A328F2F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41215" y="320040"/>
            <a:ext cx="8663159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2CAF751-A3E8-4571-80E7-A6B5A9F2C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7" y="1023259"/>
            <a:ext cx="2988649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cs-CZ" dirty="0">
                <a:effectLst/>
                <a:latin typeface="Arial" pitchFamily="34" charset="0"/>
                <a:cs typeface="Arial" pitchFamily="34" charset="0"/>
              </a:rPr>
              <a:t>Jaké úvahy předcházely zpracování studie? </a:t>
            </a:r>
            <a:br>
              <a:rPr lang="cs-CZ" dirty="0">
                <a:effectLst/>
                <a:latin typeface="Arial" pitchFamily="34" charset="0"/>
                <a:cs typeface="Arial" pitchFamily="34" charset="0"/>
              </a:rPr>
            </a:b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A49B2805-6469-407A-A68A-BB85AC8A85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726925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3510E47-0F5A-4304-862F-ECCE1BE58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140" y="394283"/>
            <a:ext cx="5177448" cy="6303697"/>
          </a:xfrm>
          <a:effectLst/>
        </p:spPr>
        <p:txBody>
          <a:bodyPr anchor="ctr">
            <a:normAutofit lnSpcReduction="10000"/>
          </a:bodyPr>
          <a:lstStyle/>
          <a:p>
            <a:pPr lvl="0"/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Využitelnost ÚSK  ORP Votice </a:t>
            </a:r>
            <a:r>
              <a:rPr lang="cs-CZ" b="1" i="1" dirty="0">
                <a:effectLst/>
                <a:latin typeface="Arial" pitchFamily="34" charset="0"/>
                <a:cs typeface="Arial" pitchFamily="34" charset="0"/>
              </a:rPr>
              <a:t>v procesu územního plánování </a:t>
            </a:r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chápat jako nezbytnou podmínku obsahu a formy zpracování studie</a:t>
            </a:r>
            <a:endParaRPr lang="cs-CZ" dirty="0">
              <a:effectLst/>
              <a:latin typeface="Arial" pitchFamily="34" charset="0"/>
              <a:cs typeface="Arial" pitchFamily="34" charset="0"/>
            </a:endParaRPr>
          </a:p>
          <a:p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Studie vyplní </a:t>
            </a:r>
            <a:r>
              <a:rPr lang="cs-CZ" b="1" i="1" dirty="0">
                <a:effectLst/>
                <a:latin typeface="Arial" pitchFamily="34" charset="0"/>
                <a:cs typeface="Arial" pitchFamily="34" charset="0"/>
              </a:rPr>
              <a:t>mezeru mezi </a:t>
            </a:r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možnostmi řešit krajinu v </a:t>
            </a:r>
            <a:r>
              <a:rPr lang="cs-CZ" b="1" i="1" dirty="0">
                <a:effectLst/>
                <a:latin typeface="Arial" pitchFamily="34" charset="0"/>
                <a:cs typeface="Arial" pitchFamily="34" charset="0"/>
              </a:rPr>
              <a:t>ZÚR</a:t>
            </a:r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 (1:100 000) </a:t>
            </a:r>
            <a:r>
              <a:rPr lang="cs-CZ" b="1" i="1" dirty="0">
                <a:effectLst/>
                <a:latin typeface="Arial" pitchFamily="34" charset="0"/>
                <a:cs typeface="Arial" pitchFamily="34" charset="0"/>
              </a:rPr>
              <a:t>a v ÚP</a:t>
            </a:r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 (1:5 000) tj. doplnění mezery v míře podrobnosti řešení krajiny</a:t>
            </a:r>
            <a:endParaRPr lang="cs-CZ" dirty="0">
              <a:effectLst/>
              <a:latin typeface="Arial" pitchFamily="34" charset="0"/>
              <a:cs typeface="Arial" pitchFamily="34" charset="0"/>
            </a:endParaRPr>
          </a:p>
          <a:p>
            <a:pPr lvl="0"/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K zajištění udržitelného rozvoje převážně harmonické krajiny navrhnout </a:t>
            </a:r>
            <a:r>
              <a:rPr lang="cs-CZ" b="1" i="1" dirty="0">
                <a:effectLst/>
                <a:latin typeface="Arial" pitchFamily="34" charset="0"/>
                <a:cs typeface="Arial" pitchFamily="34" charset="0"/>
              </a:rPr>
              <a:t>pro úroveň ORP podmínky využití </a:t>
            </a:r>
            <a:r>
              <a:rPr lang="cs-CZ" b="1" i="1" dirty="0" smtClean="0">
                <a:effectLst/>
                <a:latin typeface="Arial" pitchFamily="34" charset="0"/>
                <a:cs typeface="Arial" pitchFamily="34" charset="0"/>
              </a:rPr>
              <a:t>území </a:t>
            </a:r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a jeho případné změny .</a:t>
            </a:r>
            <a:endParaRPr lang="cs-CZ" dirty="0">
              <a:effectLst/>
              <a:latin typeface="Arial" pitchFamily="34" charset="0"/>
              <a:cs typeface="Arial" pitchFamily="34" charset="0"/>
            </a:endParaRPr>
          </a:p>
          <a:p>
            <a:pPr lvl="0"/>
            <a:r>
              <a:rPr lang="cs-CZ" b="1" i="1" dirty="0">
                <a:effectLst/>
                <a:latin typeface="Arial" pitchFamily="34" charset="0"/>
                <a:cs typeface="Arial" pitchFamily="34" charset="0"/>
              </a:rPr>
              <a:t>Nesuplovat podrobné řešení krajiny na úrovni ÚP</a:t>
            </a:r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, které přísluší dotčené samosprávě a projektantům jejího ÚP </a:t>
            </a:r>
            <a:endParaRPr lang="cs-CZ" dirty="0">
              <a:effectLst/>
              <a:latin typeface="Arial" pitchFamily="34" charset="0"/>
              <a:cs typeface="Arial" pitchFamily="34" charset="0"/>
            </a:endParaRPr>
          </a:p>
          <a:p>
            <a:pPr lvl="0"/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Umožnit </a:t>
            </a:r>
            <a:r>
              <a:rPr lang="cs-CZ" b="1" i="1" dirty="0" smtClean="0">
                <a:effectLst/>
                <a:latin typeface="Arial" pitchFamily="34" charset="0"/>
                <a:cs typeface="Arial" pitchFamily="34" charset="0"/>
              </a:rPr>
              <a:t>operativní  využívání </a:t>
            </a:r>
            <a:r>
              <a:rPr lang="cs-CZ" i="1" dirty="0" smtClean="0">
                <a:effectLst/>
                <a:latin typeface="Arial" pitchFamily="34" charset="0"/>
                <a:cs typeface="Arial" pitchFamily="34" charset="0"/>
              </a:rPr>
              <a:t>zpracovaných </a:t>
            </a:r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informací a doporučením (zvolena </a:t>
            </a:r>
            <a:r>
              <a:rPr lang="cs-CZ" b="1" i="1" dirty="0">
                <a:effectLst/>
                <a:latin typeface="Arial" pitchFamily="34" charset="0"/>
                <a:cs typeface="Arial" pitchFamily="34" charset="0"/>
              </a:rPr>
              <a:t>forma Karet obcí</a:t>
            </a:r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 a rozčleněním Hlavní mapy na 15 částí dle obcí)</a:t>
            </a:r>
            <a:endParaRPr lang="cs-CZ" dirty="0">
              <a:effectLst/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60019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B4864CE-02CD-437D-B218-F9749D2F1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789" y="963507"/>
            <a:ext cx="5137900" cy="49950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200" dirty="0" err="1">
                <a:latin typeface="Arial" pitchFamily="34" charset="0"/>
                <a:cs typeface="Arial" pitchFamily="34" charset="0"/>
              </a:rPr>
              <a:t>Kde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 je </a:t>
            </a:r>
            <a:r>
              <a:rPr lang="en-US" sz="5200" dirty="0" err="1">
                <a:latin typeface="Arial" pitchFamily="34" charset="0"/>
                <a:cs typeface="Arial" pitchFamily="34" charset="0"/>
              </a:rPr>
              <a:t>Voticko</a:t>
            </a:r>
            <a:r>
              <a:rPr lang="en-US" sz="5200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1CC7E9E-3FF6-4189-9B36-995A779F3C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042446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059878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1F759AF4-E342-4E60-8A32-C44A328F2F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41215" y="320040"/>
            <a:ext cx="8663159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22C3557-D6BF-48C9-9842-613D7FE6B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53" y="1023259"/>
            <a:ext cx="2800163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cs-CZ" dirty="0">
                <a:effectLst/>
                <a:latin typeface="Arial" pitchFamily="34" charset="0"/>
                <a:cs typeface="Arial" pitchFamily="34" charset="0"/>
              </a:rPr>
              <a:t>Jaká specifika má návrh studie?</a:t>
            </a:r>
            <a:br>
              <a:rPr lang="cs-CZ" dirty="0">
                <a:effectLst/>
                <a:latin typeface="Arial" pitchFamily="34" charset="0"/>
                <a:cs typeface="Arial" pitchFamily="34" charset="0"/>
              </a:rPr>
            </a:b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49B2805-6469-407A-A68A-BB85AC8A85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726925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D872B64-B006-4934-9E32-0A12E13DE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104" y="696287"/>
            <a:ext cx="5026475" cy="5528344"/>
          </a:xfrm>
          <a:effectLst/>
        </p:spPr>
        <p:txBody>
          <a:bodyPr anchor="ctr">
            <a:normAutofit/>
          </a:bodyPr>
          <a:lstStyle/>
          <a:p>
            <a:pPr marL="36900" indent="0">
              <a:buNone/>
            </a:pPr>
            <a:r>
              <a:rPr lang="cs-CZ" dirty="0">
                <a:effectLst/>
                <a:latin typeface="Arial" pitchFamily="34" charset="0"/>
                <a:cs typeface="Arial" pitchFamily="34" charset="0"/>
              </a:rPr>
              <a:t>Řešení návrhové části má dvě úrovně: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Jevy 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na úrovni obce </a:t>
            </a:r>
            <a:r>
              <a:rPr lang="cs-CZ" dirty="0">
                <a:latin typeface="Arial" pitchFamily="34" charset="0"/>
                <a:cs typeface="Arial" pitchFamily="34" charset="0"/>
              </a:rPr>
              <a:t>prezentované v</a:t>
            </a:r>
          </a:p>
          <a:p>
            <a:pPr lvl="1"/>
            <a:r>
              <a:rPr lang="cs-CZ" dirty="0" smtClean="0">
                <a:latin typeface="Arial" pitchFamily="34" charset="0"/>
                <a:cs typeface="Arial" pitchFamily="34" charset="0"/>
              </a:rPr>
              <a:t>Kartách </a:t>
            </a:r>
            <a:r>
              <a:rPr lang="cs-CZ" dirty="0">
                <a:latin typeface="Arial" pitchFamily="34" charset="0"/>
                <a:cs typeface="Arial" pitchFamily="34" charset="0"/>
              </a:rPr>
              <a:t>obcí a </a:t>
            </a:r>
          </a:p>
          <a:p>
            <a:pPr lvl="1"/>
            <a:r>
              <a:rPr lang="cs-CZ" dirty="0">
                <a:latin typeface="Arial" pitchFamily="34" charset="0"/>
                <a:cs typeface="Arial" pitchFamily="34" charset="0"/>
              </a:rPr>
              <a:t>Výkresech obcí</a:t>
            </a:r>
          </a:p>
          <a:p>
            <a:r>
              <a:rPr lang="cs-CZ" dirty="0">
                <a:effectLst/>
                <a:latin typeface="Arial" pitchFamily="34" charset="0"/>
                <a:cs typeface="Arial" pitchFamily="34" charset="0"/>
              </a:rPr>
              <a:t>Stanovuje přístupy ke krajině </a:t>
            </a:r>
            <a:r>
              <a:rPr lang="cs-CZ" b="1" dirty="0">
                <a:effectLst/>
                <a:latin typeface="Arial" pitchFamily="34" charset="0"/>
                <a:cs typeface="Arial" pitchFamily="34" charset="0"/>
              </a:rPr>
              <a:t>na úrovni ORP</a:t>
            </a:r>
            <a:r>
              <a:rPr lang="cs-CZ" dirty="0">
                <a:effectLst/>
                <a:latin typeface="Arial" pitchFamily="34" charset="0"/>
                <a:cs typeface="Arial" pitchFamily="34" charset="0"/>
              </a:rPr>
              <a:t> pro</a:t>
            </a:r>
          </a:p>
          <a:p>
            <a:pPr lvl="1"/>
            <a:r>
              <a:rPr lang="cs-CZ" dirty="0" smtClean="0">
                <a:effectLst/>
                <a:latin typeface="Arial" pitchFamily="34" charset="0"/>
                <a:cs typeface="Arial" pitchFamily="34" charset="0"/>
              </a:rPr>
              <a:t>Udržitelný </a:t>
            </a:r>
            <a:r>
              <a:rPr lang="cs-CZ" dirty="0">
                <a:effectLst/>
                <a:latin typeface="Arial" pitchFamily="34" charset="0"/>
                <a:cs typeface="Arial" pitchFamily="34" charset="0"/>
              </a:rPr>
              <a:t>rozvoj krajiny na úrovni ORP</a:t>
            </a:r>
          </a:p>
          <a:p>
            <a:pPr lvl="1"/>
            <a:r>
              <a:rPr lang="cs-CZ" dirty="0">
                <a:effectLst/>
                <a:latin typeface="Arial" pitchFamily="34" charset="0"/>
                <a:cs typeface="Arial" pitchFamily="34" charset="0"/>
              </a:rPr>
              <a:t>Rozčlenění krajiny ORP na krajinné prostory a okrsky</a:t>
            </a:r>
          </a:p>
          <a:p>
            <a:pPr lvl="2"/>
            <a:r>
              <a:rPr lang="cs-CZ" b="1" dirty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Individuální</a:t>
            </a:r>
            <a:r>
              <a:rPr lang="cs-CZ" dirty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členění krajiny ORP na </a:t>
            </a:r>
            <a:r>
              <a:rPr lang="cs-CZ" b="1" i="1" dirty="0">
                <a:effectLst/>
                <a:latin typeface="Arial" pitchFamily="34" charset="0"/>
                <a:cs typeface="Arial" pitchFamily="34" charset="0"/>
              </a:rPr>
              <a:t>krajinné prostory</a:t>
            </a:r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 - KP </a:t>
            </a:r>
            <a:r>
              <a:rPr lang="cs-CZ" i="1" dirty="0" smtClean="0">
                <a:effectLst/>
                <a:latin typeface="Arial" pitchFamily="34" charset="0"/>
                <a:cs typeface="Arial" pitchFamily="34" charset="0"/>
              </a:rPr>
              <a:t>				(</a:t>
            </a:r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410 – 4 315 ha) </a:t>
            </a:r>
          </a:p>
          <a:p>
            <a:pPr lvl="2"/>
            <a:r>
              <a:rPr lang="cs-CZ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Typologické</a:t>
            </a:r>
            <a:r>
              <a:rPr lang="cs-CZ" dirty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členění území krajinného prostoru na </a:t>
            </a:r>
            <a:r>
              <a:rPr lang="cs-CZ" b="1" i="1" dirty="0">
                <a:effectLst/>
                <a:latin typeface="Arial" pitchFamily="34" charset="0"/>
                <a:cs typeface="Arial" pitchFamily="34" charset="0"/>
              </a:rPr>
              <a:t>krajinné okrsky</a:t>
            </a:r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 - KO </a:t>
            </a:r>
            <a:r>
              <a:rPr lang="cs-CZ" i="1" dirty="0" smtClean="0">
                <a:effectLst/>
                <a:latin typeface="Arial" pitchFamily="34" charset="0"/>
                <a:cs typeface="Arial" pitchFamily="34" charset="0"/>
              </a:rPr>
              <a:t>	(</a:t>
            </a:r>
            <a:r>
              <a:rPr lang="cs-CZ" i="1" dirty="0">
                <a:effectLst/>
                <a:latin typeface="Arial" pitchFamily="34" charset="0"/>
                <a:cs typeface="Arial" pitchFamily="34" charset="0"/>
              </a:rPr>
              <a:t>14 – 653 ha). 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12358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1107" y="1"/>
            <a:ext cx="8714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Doporučení vztažená ke každému typu krajinných okrsků</a:t>
            </a:r>
            <a:r>
              <a:rPr lang="cs-CZ" sz="2000" dirty="0" smtClean="0"/>
              <a:t>      </a:t>
            </a:r>
            <a:r>
              <a:rPr lang="cs-CZ" dirty="0" smtClean="0">
                <a:solidFill>
                  <a:srgbClr val="FF0000"/>
                </a:solidFill>
              </a:rPr>
              <a:t>Příklad pro </a:t>
            </a:r>
            <a:r>
              <a:rPr lang="cs-CZ" b="1" dirty="0" smtClean="0">
                <a:solidFill>
                  <a:srgbClr val="FF0000"/>
                </a:solidFill>
              </a:rPr>
              <a:t>KO P</a:t>
            </a:r>
            <a:r>
              <a:rPr lang="cs-CZ" dirty="0" smtClean="0">
                <a:solidFill>
                  <a:srgbClr val="FF0000"/>
                </a:solidFill>
              </a:rPr>
              <a:t>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485239"/>
            <a:ext cx="9145588" cy="6372761"/>
          </a:xfrm>
          <a:prstGeom prst="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pPr marL="92075" lvl="1"/>
            <a:r>
              <a:rPr lang="cs-CZ" sz="1400" b="1" dirty="0" smtClean="0"/>
              <a:t>Krajinné okrsky přírodní</a:t>
            </a:r>
          </a:p>
          <a:p>
            <a:pPr marL="441325" lvl="2" indent="-166688">
              <a:buFont typeface="Arial" pitchFamily="34" charset="0"/>
              <a:buChar char="•"/>
            </a:pPr>
            <a:r>
              <a:rPr lang="cs-CZ" sz="1400" dirty="0" smtClean="0"/>
              <a:t>v okrsku </a:t>
            </a:r>
            <a:r>
              <a:rPr lang="cs-CZ" sz="1400" b="1" dirty="0" smtClean="0"/>
              <a:t>nepřipouštět</a:t>
            </a:r>
            <a:r>
              <a:rPr lang="cs-CZ" sz="1400" dirty="0" smtClean="0"/>
              <a:t> nové investiční aktivity, opatření a činnosti, které by v </a:t>
            </a:r>
            <a:r>
              <a:rPr lang="cs-CZ" sz="1400" dirty="0" err="1" smtClean="0"/>
              <a:t>nadmístním</a:t>
            </a:r>
            <a:r>
              <a:rPr lang="cs-CZ" sz="1400" dirty="0" smtClean="0"/>
              <a:t> rozsahu negativně ovlivnily:</a:t>
            </a:r>
          </a:p>
          <a:p>
            <a:pPr marL="1082675" lvl="3"/>
            <a:r>
              <a:rPr lang="cs-CZ" sz="1400" dirty="0" smtClean="0"/>
              <a:t>stávající přírodní podmínky, </a:t>
            </a:r>
          </a:p>
          <a:p>
            <a:pPr marL="1082675" lvl="3"/>
            <a:r>
              <a:rPr lang="cs-CZ" sz="1400" dirty="0" smtClean="0"/>
              <a:t>zhoršily vodní režim území;  </a:t>
            </a:r>
          </a:p>
          <a:p>
            <a:pPr marL="1082675" lvl="3"/>
            <a:r>
              <a:rPr lang="cs-CZ" sz="1400" dirty="0" smtClean="0"/>
              <a:t>znehodnocovaly či zcela zlikvidovaly stávající přírodní a přírodě blízké biotopy či stanoviště; </a:t>
            </a:r>
          </a:p>
          <a:p>
            <a:pPr marL="1082675" lvl="3"/>
            <a:r>
              <a:rPr lang="cs-CZ" sz="1400" dirty="0" smtClean="0"/>
              <a:t>výrazněji snižovaly </a:t>
            </a:r>
            <a:r>
              <a:rPr lang="cs-CZ" sz="1400" dirty="0" err="1" smtClean="0"/>
              <a:t>biodiversitu</a:t>
            </a:r>
            <a:r>
              <a:rPr lang="cs-CZ" sz="1400" dirty="0" smtClean="0"/>
              <a:t> okrsku</a:t>
            </a:r>
          </a:p>
          <a:p>
            <a:pPr marL="441325" lvl="2" indent="-166688">
              <a:buFont typeface="Arial" pitchFamily="34" charset="0"/>
              <a:buChar char="•"/>
            </a:pPr>
            <a:r>
              <a:rPr lang="cs-CZ" sz="1400" dirty="0" smtClean="0"/>
              <a:t>v okrsku </a:t>
            </a:r>
            <a:r>
              <a:rPr lang="cs-CZ" sz="1400" b="1" dirty="0" smtClean="0"/>
              <a:t>dále nepřipouštět</a:t>
            </a:r>
            <a:r>
              <a:rPr lang="cs-CZ" sz="1400" dirty="0" smtClean="0"/>
              <a:t>:</a:t>
            </a:r>
          </a:p>
          <a:p>
            <a:pPr marL="1082675" lvl="3"/>
            <a:r>
              <a:rPr lang="cs-CZ" sz="1400" dirty="0" smtClean="0"/>
              <a:t>investiční záměry, nové aktivity a činnosti, které výrazněji přesahují potřeby přirozeného rozvoje osídlení ORP </a:t>
            </a:r>
          </a:p>
          <a:p>
            <a:pPr marL="1082675" lvl="3"/>
            <a:r>
              <a:rPr lang="cs-CZ" sz="1400" dirty="0" smtClean="0"/>
              <a:t>nové aktivity a činnosti, které by přispěly k výraznějšímu snížení míry jeho ekologické stability</a:t>
            </a:r>
          </a:p>
          <a:p>
            <a:pPr marL="1082675" lvl="3"/>
            <a:r>
              <a:rPr lang="cs-CZ" sz="1400" dirty="0" smtClean="0"/>
              <a:t>plošnou výstavbu větrných ani </a:t>
            </a:r>
            <a:r>
              <a:rPr lang="cs-CZ" sz="1400" dirty="0" err="1" smtClean="0"/>
              <a:t>fotovoltaických</a:t>
            </a:r>
            <a:r>
              <a:rPr lang="cs-CZ" sz="1400" dirty="0" smtClean="0"/>
              <a:t> elektráren</a:t>
            </a:r>
          </a:p>
          <a:p>
            <a:pPr marL="1082675" lvl="3"/>
            <a:r>
              <a:rPr lang="cs-CZ" sz="1400" dirty="0" smtClean="0"/>
              <a:t>výstavbu golfových areálů</a:t>
            </a:r>
          </a:p>
          <a:p>
            <a:pPr marL="1082675" lvl="3"/>
            <a:r>
              <a:rPr lang="cs-CZ" sz="1400" dirty="0" smtClean="0"/>
              <a:t>převod trvalých travních porostů na ornou půdu</a:t>
            </a:r>
          </a:p>
          <a:p>
            <a:pPr marL="1082675" lvl="3"/>
            <a:r>
              <a:rPr lang="cs-CZ" sz="1400" dirty="0" smtClean="0"/>
              <a:t>scelování pozemků orné půdy</a:t>
            </a:r>
          </a:p>
          <a:p>
            <a:pPr marL="1082675" lvl="3"/>
            <a:r>
              <a:rPr lang="cs-CZ" sz="1400" dirty="0" smtClean="0"/>
              <a:t>výrazné zvyšování podílu zastavěných a zpevněných ploch </a:t>
            </a:r>
          </a:p>
          <a:p>
            <a:pPr marL="441325" lvl="2" indent="-166688">
              <a:buFont typeface="Arial" pitchFamily="34" charset="0"/>
              <a:buChar char="•"/>
            </a:pPr>
            <a:r>
              <a:rPr lang="cs-CZ" sz="1400" dirty="0" smtClean="0"/>
              <a:t>v okrsku </a:t>
            </a:r>
            <a:r>
              <a:rPr lang="cs-CZ" sz="1400" b="1" dirty="0" smtClean="0"/>
              <a:t>podporovat</a:t>
            </a:r>
            <a:r>
              <a:rPr lang="cs-CZ" sz="1400" dirty="0" smtClean="0"/>
              <a:t> a upřednostňovat přírodní procesy jako jsou sukcese, </a:t>
            </a:r>
            <a:r>
              <a:rPr lang="cs-CZ" sz="1400" dirty="0" err="1" smtClean="0"/>
              <a:t>renaturace</a:t>
            </a:r>
            <a:r>
              <a:rPr lang="cs-CZ" sz="1400" dirty="0" smtClean="0"/>
              <a:t>; </a:t>
            </a:r>
          </a:p>
          <a:p>
            <a:pPr marL="441325" lvl="2" indent="-166688">
              <a:buFont typeface="Arial" pitchFamily="34" charset="0"/>
              <a:buChar char="•"/>
            </a:pPr>
            <a:r>
              <a:rPr lang="cs-CZ" sz="1400" dirty="0" smtClean="0"/>
              <a:t>při vegetačních úpravách v krajině využívat převážně původní (autochtonní) dřeviny. Použití vyššího podílu nepůvodních dřevin odůvodnit (například pozměněnými přírodními podmínkami u izolační vegetace dopravních staveb)</a:t>
            </a:r>
          </a:p>
          <a:p>
            <a:pPr marL="441325" lvl="2" indent="-166688">
              <a:buFont typeface="Arial" pitchFamily="34" charset="0"/>
              <a:buChar char="•"/>
            </a:pPr>
            <a:r>
              <a:rPr lang="cs-CZ" sz="1400" dirty="0" smtClean="0"/>
              <a:t>v okrsku řešit prostupnost krajiny s ohledem na potřebu ochrany jeho přírodních hodnot </a:t>
            </a:r>
          </a:p>
          <a:p>
            <a:pPr marL="441325" lvl="2" indent="-166688">
              <a:buFont typeface="Arial" pitchFamily="34" charset="0"/>
              <a:buChar char="•"/>
            </a:pPr>
            <a:r>
              <a:rPr lang="cs-CZ" sz="1400" dirty="0" smtClean="0"/>
              <a:t>segmentaci okrsku připustit jen na základě odůvodněného veřejného zájmu s podmínkou realizace nezbytných kompenzačních opatření </a:t>
            </a:r>
          </a:p>
          <a:p>
            <a:pPr marL="441325" lvl="2" indent="-166688">
              <a:buFont typeface="Arial" pitchFamily="34" charset="0"/>
              <a:buChar char="•"/>
            </a:pPr>
            <a:r>
              <a:rPr lang="cs-CZ" sz="1400" dirty="0" smtClean="0"/>
              <a:t>územně ochránit úseky vodních toků, které mají přirozené koryto (přírodní vodní tok dobře komunikuje s okolím, je hydraulicky členitý, má bohatou nabídku stanovišť, umožňuje migraci vodních živočichů, má přirozený průtokový režim, má přirozený </a:t>
            </a:r>
            <a:r>
              <a:rPr lang="cs-CZ" sz="1400" dirty="0" err="1" smtClean="0"/>
              <a:t>splaveninový</a:t>
            </a:r>
            <a:r>
              <a:rPr lang="cs-CZ" sz="1400" dirty="0" smtClean="0"/>
              <a:t> režim, přirozeně se vyvíjí, mají tlumivý povodňový efekt, poskytuje dobré podmínky pro přežívání bioty za sucha) </a:t>
            </a:r>
          </a:p>
          <a:p>
            <a:pPr marL="441325" lvl="2" indent="-166688">
              <a:buFont typeface="Arial" pitchFamily="34" charset="0"/>
              <a:buChar char="•"/>
            </a:pPr>
            <a:r>
              <a:rPr lang="cs-CZ" sz="1400" dirty="0" smtClean="0"/>
              <a:t>využívat vhodné biotopy v okrsku pro vymezování mokřadů (viz Metodika vymezování krajinného prvku „mokřad“ v příloze „Oborové podklady“) a zajistit jejich územní ochranu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Dokumenty_M\_Práce-doma\Votice ÚSK\06-návrhová část\prezentace 12-2018\a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3155" y="0"/>
            <a:ext cx="6800490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438775" y="123825"/>
            <a:ext cx="35463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Calibri" pitchFamily="34" charset="0"/>
                <a:cs typeface="Calibri" pitchFamily="34" charset="0"/>
              </a:rPr>
              <a:t>Krajinné prostory</a:t>
            </a:r>
            <a:endParaRPr lang="cs-CZ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667375" y="5042118"/>
            <a:ext cx="3478213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0975" lvl="1" indent="-180975">
              <a:spcAft>
                <a:spcPts val="600"/>
              </a:spcAft>
              <a:tabLst>
                <a:tab pos="180975" algn="l"/>
              </a:tabLst>
            </a:pPr>
            <a:r>
              <a:rPr lang="cs-CZ" sz="1700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latin typeface="Arial" pitchFamily="34" charset="0"/>
                <a:cs typeface="Arial" pitchFamily="34" charset="0"/>
              </a:rPr>
              <a:t>Vymezení  z hledisek:</a:t>
            </a:r>
          </a:p>
          <a:p>
            <a:pPr marL="180975" lvl="1" indent="-180975">
              <a:spcAft>
                <a:spcPts val="600"/>
              </a:spcAft>
              <a:buFont typeface="Arial" pitchFamily="34" charset="0"/>
              <a:buChar char="•"/>
              <a:tabLst>
                <a:tab pos="180975" algn="l"/>
              </a:tabLst>
            </a:pPr>
            <a:r>
              <a:rPr lang="cs-CZ" sz="1700" b="1" dirty="0" smtClean="0">
                <a:latin typeface="Arial" pitchFamily="34" charset="0"/>
                <a:cs typeface="Arial" pitchFamily="34" charset="0"/>
              </a:rPr>
              <a:t>morfologie </a:t>
            </a:r>
            <a:r>
              <a:rPr lang="cs-CZ" sz="1700" dirty="0" smtClean="0">
                <a:latin typeface="Arial" pitchFamily="34" charset="0"/>
                <a:cs typeface="Arial" pitchFamily="34" charset="0"/>
              </a:rPr>
              <a:t>(ohraničení pohledovými </a:t>
            </a:r>
            <a:r>
              <a:rPr lang="cs-CZ" sz="1700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latin typeface="Arial" pitchFamily="34" charset="0"/>
                <a:cs typeface="Arial" pitchFamily="34" charset="0"/>
              </a:rPr>
              <a:t>bariérami</a:t>
            </a:r>
            <a:r>
              <a:rPr lang="cs-CZ" sz="17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180975" lvl="1" indent="-180975">
              <a:buFont typeface="Arial" pitchFamily="34" charset="0"/>
              <a:buChar char="•"/>
              <a:tabLst>
                <a:tab pos="180975" algn="l"/>
              </a:tabLst>
            </a:pPr>
            <a:r>
              <a:rPr lang="cs-CZ" sz="1700" b="1" dirty="0" smtClean="0">
                <a:latin typeface="Arial" pitchFamily="34" charset="0"/>
                <a:cs typeface="Arial" pitchFamily="34" charset="0"/>
              </a:rPr>
              <a:t>krajinného rázu </a:t>
            </a:r>
            <a:r>
              <a:rPr lang="cs-CZ" sz="1700" dirty="0" smtClean="0">
                <a:latin typeface="Arial" pitchFamily="34" charset="0"/>
                <a:cs typeface="Arial" pitchFamily="34" charset="0"/>
              </a:rPr>
              <a:t>(hlavní znaky krajinného rázu formující jejich krajinný obraz)</a:t>
            </a:r>
            <a:endParaRPr lang="cs-CZ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429250" y="676275"/>
            <a:ext cx="3716337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700" i="1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latin typeface="Arial" pitchFamily="34" charset="0"/>
                <a:cs typeface="Arial" pitchFamily="34" charset="0"/>
              </a:rPr>
              <a:t>= základní prostorové členění území</a:t>
            </a:r>
            <a:endParaRPr lang="cs-CZ" sz="1700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okumenty_M\_Práce-doma\Votice ÚSK\06-návrhová část\prezentace 12-2018\a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959" y="0"/>
            <a:ext cx="6801672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509061" y="270174"/>
            <a:ext cx="34569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Calibri" pitchFamily="34" charset="0"/>
                <a:cs typeface="Calibri" pitchFamily="34" charset="0"/>
              </a:rPr>
              <a:t>Krajinné okrsky</a:t>
            </a:r>
            <a:endParaRPr lang="cs-CZ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869163" y="4611231"/>
            <a:ext cx="3276425" cy="21544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000" dirty="0" smtClean="0">
                <a:latin typeface="Calibri" pitchFamily="34" charset="0"/>
                <a:cs typeface="Calibri" pitchFamily="34" charset="0"/>
              </a:rPr>
              <a:t>           </a:t>
            </a:r>
            <a:r>
              <a:rPr lang="cs-CZ" sz="1900" dirty="0" smtClean="0">
                <a:latin typeface="Calibri" pitchFamily="34" charset="0"/>
                <a:cs typeface="Calibri" pitchFamily="34" charset="0"/>
              </a:rPr>
              <a:t>KO vodohospodářský (V)</a:t>
            </a:r>
          </a:p>
          <a:p>
            <a:pPr marL="857250" indent="-857250"/>
            <a:r>
              <a:rPr lang="cs-CZ" sz="1900" dirty="0" smtClean="0">
                <a:latin typeface="Calibri" pitchFamily="34" charset="0"/>
                <a:cs typeface="Calibri" pitchFamily="34" charset="0"/>
              </a:rPr>
              <a:t>            KO přírodní (P)</a:t>
            </a:r>
          </a:p>
          <a:p>
            <a:pPr marL="857250" indent="-857250"/>
            <a:r>
              <a:rPr lang="cs-CZ" sz="1900" dirty="0" smtClean="0">
                <a:latin typeface="Calibri" pitchFamily="34" charset="0"/>
                <a:cs typeface="Calibri" pitchFamily="34" charset="0"/>
              </a:rPr>
              <a:t>            KO lesní (L)</a:t>
            </a:r>
          </a:p>
          <a:p>
            <a:pPr marL="857250" indent="-857250"/>
            <a:r>
              <a:rPr lang="cs-CZ" sz="1900" dirty="0" smtClean="0">
                <a:latin typeface="Calibri" pitchFamily="34" charset="0"/>
                <a:cs typeface="Calibri" pitchFamily="34" charset="0"/>
              </a:rPr>
              <a:t>            KO zemědělský (Z)</a:t>
            </a:r>
          </a:p>
          <a:p>
            <a:pPr marL="857250" indent="-857250"/>
            <a:r>
              <a:rPr lang="cs-CZ" sz="1900" dirty="0" smtClean="0">
                <a:latin typeface="Calibri" pitchFamily="34" charset="0"/>
                <a:cs typeface="Calibri" pitchFamily="34" charset="0"/>
              </a:rPr>
              <a:t>            KO městský (M)</a:t>
            </a:r>
          </a:p>
          <a:p>
            <a:pPr marL="857250" indent="-857250"/>
            <a:r>
              <a:rPr lang="cs-CZ" sz="1900" dirty="0" smtClean="0">
                <a:latin typeface="Calibri" pitchFamily="34" charset="0"/>
                <a:cs typeface="Calibri" pitchFamily="34" charset="0"/>
              </a:rPr>
              <a:t>            KO rekreace (R)</a:t>
            </a:r>
          </a:p>
          <a:p>
            <a:pPr marL="857250" indent="-857250"/>
            <a:r>
              <a:rPr lang="cs-CZ" sz="1900" dirty="0" smtClean="0">
                <a:latin typeface="Calibri" pitchFamily="34" charset="0"/>
                <a:cs typeface="Calibri" pitchFamily="34" charset="0"/>
              </a:rPr>
              <a:t>            KO smíšený (S)</a:t>
            </a:r>
            <a:endParaRPr lang="cs-CZ" sz="19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941183" y="4725144"/>
            <a:ext cx="504144" cy="216024"/>
          </a:xfrm>
          <a:prstGeom prst="rect">
            <a:avLst/>
          </a:prstGeom>
          <a:solidFill>
            <a:srgbClr val="128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941183" y="5013176"/>
            <a:ext cx="504144" cy="216024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941183" y="5301208"/>
            <a:ext cx="504144" cy="216024"/>
          </a:xfrm>
          <a:prstGeom prst="rect">
            <a:avLst/>
          </a:prstGeom>
          <a:solidFill>
            <a:srgbClr val="98C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941183" y="5589240"/>
            <a:ext cx="504144" cy="216024"/>
          </a:xfrm>
          <a:prstGeom prst="rect">
            <a:avLst/>
          </a:prstGeom>
          <a:solidFill>
            <a:srgbClr val="C4A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5941183" y="5877272"/>
            <a:ext cx="504144" cy="21602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941183" y="6165304"/>
            <a:ext cx="504144" cy="216024"/>
          </a:xfrm>
          <a:prstGeom prst="rect">
            <a:avLst/>
          </a:prstGeom>
          <a:solidFill>
            <a:srgbClr val="EFB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5941183" y="6453336"/>
            <a:ext cx="504144" cy="216024"/>
          </a:xfrm>
          <a:prstGeom prst="rect">
            <a:avLst/>
          </a:prstGeom>
          <a:solidFill>
            <a:srgbClr val="C7F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0" y="3556448"/>
            <a:ext cx="2191407" cy="26314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KRAJINNÉ OKRSKY  zajišťují územní podmínky pro:</a:t>
            </a:r>
          </a:p>
          <a:p>
            <a:pPr marL="400050" indent="-304800">
              <a:buAutoNum type="romanUcPeriod"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Přírodní pilíř</a:t>
            </a:r>
          </a:p>
          <a:p>
            <a:pPr marL="400050" indent="-304800">
              <a:buAutoNum type="romanUcPeriod"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Hospodářský pilíř</a:t>
            </a:r>
          </a:p>
          <a:p>
            <a:pPr marL="400050" indent="-304800">
              <a:buAutoNum type="romanUcPeriod"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Společenský pilíř</a:t>
            </a:r>
            <a:endParaRPr lang="cs-CZ" sz="2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kumenty_M\_Práce-doma\Votice ÚSK\06-návrhová část\prezentace 12-2018\a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960" y="1"/>
            <a:ext cx="6801670" cy="6857999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6229266" y="5301208"/>
            <a:ext cx="291632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800" dirty="0" smtClean="0">
                <a:latin typeface="Calibri" pitchFamily="34" charset="0"/>
                <a:cs typeface="Calibri" pitchFamily="34" charset="0"/>
              </a:rPr>
              <a:t>I. Přírodní pilíř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509061" y="260649"/>
            <a:ext cx="34569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Calibri" pitchFamily="34" charset="0"/>
                <a:cs typeface="Calibri" pitchFamily="34" charset="0"/>
              </a:rPr>
              <a:t>Krajinné okrsky</a:t>
            </a:r>
            <a:endParaRPr lang="cs-CZ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92999" y="5805265"/>
            <a:ext cx="385258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800" dirty="0" smtClean="0">
                <a:latin typeface="Calibri" pitchFamily="34" charset="0"/>
                <a:cs typeface="Calibri" pitchFamily="34" charset="0"/>
              </a:rPr>
              <a:t>KO vodohospodářský (V)</a:t>
            </a:r>
          </a:p>
          <a:p>
            <a:pPr marL="857250" indent="-857250"/>
            <a:endParaRPr lang="cs-CZ" sz="2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kumenty_M\_Práce-doma\Votice ÚSK\06-návrhová část\prezentace 12-2018\a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959" y="0"/>
            <a:ext cx="6801671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509061" y="260649"/>
            <a:ext cx="34569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Calibri" pitchFamily="34" charset="0"/>
                <a:cs typeface="Calibri" pitchFamily="34" charset="0"/>
              </a:rPr>
              <a:t>Krajinné okrsky</a:t>
            </a:r>
            <a:endParaRPr lang="cs-CZ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292999" y="5805265"/>
            <a:ext cx="385258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KO vodohospodářský (V)</a:t>
            </a:r>
          </a:p>
          <a:p>
            <a:pPr marL="857250" indent="-857250"/>
            <a:r>
              <a:rPr lang="cs-CZ" sz="2800" dirty="0" smtClean="0">
                <a:latin typeface="Calibri" pitchFamily="34" charset="0"/>
                <a:cs typeface="Calibri" pitchFamily="34" charset="0"/>
              </a:rPr>
              <a:t>KO přírodní (P)</a:t>
            </a:r>
            <a:endParaRPr lang="cs-CZ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9266" y="5301208"/>
            <a:ext cx="291632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800" dirty="0" smtClean="0">
                <a:latin typeface="Calibri" pitchFamily="34" charset="0"/>
                <a:cs typeface="Calibri" pitchFamily="34" charset="0"/>
              </a:rPr>
              <a:t>I. Přírodní pilíř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okumenty_M\_Práce-doma\Votice ÚSK\06-návrhová část\prezentace 12-2018\a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959" y="1"/>
            <a:ext cx="6801671" cy="6857999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509061" y="260649"/>
            <a:ext cx="34569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Calibri" pitchFamily="34" charset="0"/>
                <a:cs typeface="Calibri" pitchFamily="34" charset="0"/>
              </a:rPr>
              <a:t>Krajinné okrsky</a:t>
            </a:r>
            <a:endParaRPr lang="cs-CZ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5225" y="5301208"/>
            <a:ext cx="30603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800" dirty="0" smtClean="0">
                <a:latin typeface="Calibri" pitchFamily="34" charset="0"/>
                <a:cs typeface="Calibri" pitchFamily="34" charset="0"/>
              </a:rPr>
              <a:t>II. Hospodářský pilíř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92999" y="5805265"/>
            <a:ext cx="385258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800" dirty="0" smtClean="0">
                <a:latin typeface="Calibri" pitchFamily="34" charset="0"/>
                <a:cs typeface="Calibri" pitchFamily="34" charset="0"/>
              </a:rPr>
              <a:t>KO lesní (L)</a:t>
            </a:r>
          </a:p>
          <a:p>
            <a:pPr marL="857250" indent="-857250"/>
            <a:endParaRPr lang="cs-CZ" sz="28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okumenty_M\_Práce-doma\Votice ÚSK\06-návrhová část\prezentace 12-2018\a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959" y="0"/>
            <a:ext cx="6801672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509061" y="260649"/>
            <a:ext cx="34569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Calibri" pitchFamily="34" charset="0"/>
                <a:cs typeface="Calibri" pitchFamily="34" charset="0"/>
              </a:rPr>
              <a:t>Krajinné okrsky</a:t>
            </a:r>
            <a:endParaRPr lang="cs-CZ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5225" y="5301208"/>
            <a:ext cx="30603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800" dirty="0" smtClean="0">
                <a:latin typeface="Calibri" pitchFamily="34" charset="0"/>
                <a:cs typeface="Calibri" pitchFamily="34" charset="0"/>
              </a:rPr>
              <a:t>II. Hospodářský pilíř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92999" y="5805265"/>
            <a:ext cx="385258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KO lesní (L)</a:t>
            </a:r>
          </a:p>
          <a:p>
            <a:pPr marL="857250" indent="-857250"/>
            <a:r>
              <a:rPr lang="cs-CZ" sz="2800" dirty="0" smtClean="0">
                <a:latin typeface="Calibri" pitchFamily="34" charset="0"/>
                <a:cs typeface="Calibri" pitchFamily="34" charset="0"/>
              </a:rPr>
              <a:t>KO zemědělský (Z)</a:t>
            </a:r>
            <a:endParaRPr lang="cs-CZ" sz="28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okumenty_M\_Práce-doma\Votice ÚSK\06-návrhová část\prezentace 12-2018\a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959" y="0"/>
            <a:ext cx="6801672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509061" y="260649"/>
            <a:ext cx="34569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Calibri" pitchFamily="34" charset="0"/>
                <a:cs typeface="Calibri" pitchFamily="34" charset="0"/>
              </a:rPr>
              <a:t>Krajinné okrsky</a:t>
            </a:r>
            <a:endParaRPr lang="cs-CZ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5225" y="5301208"/>
            <a:ext cx="306036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800" dirty="0" smtClean="0">
                <a:latin typeface="Calibri" pitchFamily="34" charset="0"/>
                <a:cs typeface="Calibri" pitchFamily="34" charset="0"/>
              </a:rPr>
              <a:t>III. Společenský </a:t>
            </a:r>
            <a:r>
              <a:rPr lang="cs-CZ" sz="2800" dirty="0" smtClean="0"/>
              <a:t>pilíř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92999" y="5805265"/>
            <a:ext cx="385258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800" dirty="0" smtClean="0">
                <a:latin typeface="Calibri" pitchFamily="34" charset="0"/>
                <a:cs typeface="Calibri" pitchFamily="34" charset="0"/>
              </a:rPr>
              <a:t>KO městský (M)</a:t>
            </a:r>
          </a:p>
          <a:p>
            <a:pPr marL="857250" indent="-857250"/>
            <a:endParaRPr lang="cs-CZ" sz="2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D:\Dokumenty_M\_Práce-doma\Votice-USK-výsledná studie\struktura osídlení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7051" y="0"/>
            <a:ext cx="9382639" cy="6858000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5734878" y="4343400"/>
            <a:ext cx="341071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4860235" y="0"/>
            <a:ext cx="4285353" cy="1470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7189304" y="2348947"/>
            <a:ext cx="1956284" cy="2034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9004852" y="1176131"/>
            <a:ext cx="140735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D:\Dokumenty_M\_Práce-doma\Votice-USK-výsledná studie\NUTS3_ORP_2018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993"/>
            <a:ext cx="8946086" cy="68570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5644854" y="177421"/>
            <a:ext cx="3162630" cy="2183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1143199" y="0"/>
            <a:ext cx="6859191" cy="7647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cs-CZ" sz="4400" b="1" dirty="0">
              <a:solidFill>
                <a:srgbClr val="3366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978846" y="808508"/>
            <a:ext cx="256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poloha ORP Votice </a:t>
            </a:r>
            <a:r>
              <a:rPr lang="cs-CZ" dirty="0" smtClean="0"/>
              <a:t>      v </a:t>
            </a:r>
            <a:r>
              <a:rPr lang="cs-CZ" dirty="0"/>
              <a:t>systému osídlení ČR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3627578" y="1569494"/>
            <a:ext cx="2206278" cy="2384749"/>
          </a:xfrm>
          <a:prstGeom prst="straightConnector1">
            <a:avLst/>
          </a:prstGeom>
          <a:ln w="22225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1143199" y="692699"/>
            <a:ext cx="6859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spcBef>
                <a:spcPct val="0"/>
              </a:spcBef>
              <a:defRPr/>
            </a:pPr>
            <a:r>
              <a:rPr lang="cs-CZ" sz="3600" b="1" dirty="0">
                <a:solidFill>
                  <a:srgbClr val="008000"/>
                </a:solidFill>
              </a:rPr>
              <a:t>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542925" y="666750"/>
            <a:ext cx="4981575" cy="276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133476" y="5886451"/>
            <a:ext cx="1314450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1095376" y="6381750"/>
            <a:ext cx="1895474" cy="209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okumenty_M\_Práce-doma\Votice ÚSK\06-návrhová část\prezentace 12-2018\a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959" y="0"/>
            <a:ext cx="6801672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509061" y="260649"/>
            <a:ext cx="34569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Calibri" pitchFamily="34" charset="0"/>
                <a:cs typeface="Calibri" pitchFamily="34" charset="0"/>
              </a:rPr>
              <a:t>Krajinné okrsky</a:t>
            </a:r>
            <a:endParaRPr lang="cs-CZ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85225" y="5301208"/>
            <a:ext cx="306036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800" dirty="0" smtClean="0">
                <a:latin typeface="Calibri" pitchFamily="34" charset="0"/>
                <a:cs typeface="Calibri" pitchFamily="34" charset="0"/>
              </a:rPr>
              <a:t>III. Společenský </a:t>
            </a:r>
            <a:r>
              <a:rPr lang="cs-CZ" sz="2800" dirty="0" smtClean="0"/>
              <a:t>pilíř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92999" y="5805265"/>
            <a:ext cx="385258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KO městský M)</a:t>
            </a:r>
          </a:p>
          <a:p>
            <a:pPr marL="857250" indent="-857250"/>
            <a:r>
              <a:rPr lang="cs-CZ" sz="2800" dirty="0" smtClean="0">
                <a:latin typeface="Calibri" pitchFamily="34" charset="0"/>
                <a:cs typeface="Calibri" pitchFamily="34" charset="0"/>
              </a:rPr>
              <a:t>KO rekreace (R) </a:t>
            </a:r>
            <a:endParaRPr lang="cs-CZ" sz="28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okumenty_M\_Práce-doma\Votice ÚSK\06-návrhová část\prezentace 12-2018\a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959" y="1"/>
            <a:ext cx="6801672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509061" y="260649"/>
            <a:ext cx="34569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Calibri" pitchFamily="34" charset="0"/>
                <a:cs typeface="Calibri" pitchFamily="34" charset="0"/>
              </a:rPr>
              <a:t>Krajinné okrsky</a:t>
            </a:r>
            <a:endParaRPr lang="cs-CZ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085225" y="5301208"/>
            <a:ext cx="306036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800" dirty="0" smtClean="0">
                <a:latin typeface="Calibri" pitchFamily="34" charset="0"/>
                <a:cs typeface="Calibri" pitchFamily="34" charset="0"/>
              </a:rPr>
              <a:t>Pilíře I. – III.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292999" y="5805265"/>
            <a:ext cx="385258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800" dirty="0" smtClean="0">
                <a:latin typeface="Calibri" pitchFamily="34" charset="0"/>
                <a:cs typeface="Calibri" pitchFamily="34" charset="0"/>
              </a:rPr>
              <a:t>KO smíšený (S)</a:t>
            </a:r>
          </a:p>
          <a:p>
            <a:pPr marL="857250" indent="-857250"/>
            <a:endParaRPr lang="cs-CZ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292999" y="6309320"/>
            <a:ext cx="34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(spektrum dílčích funkcí)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okumenty_M\_Práce-doma\Votice ÚSK\06-návrhová část\prezentace 12-2018\a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959" y="0"/>
            <a:ext cx="6801672" cy="68580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509061" y="260649"/>
            <a:ext cx="34569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Calibri" pitchFamily="34" charset="0"/>
                <a:cs typeface="Calibri" pitchFamily="34" charset="0"/>
              </a:rPr>
              <a:t>Krajinné okrsky</a:t>
            </a:r>
            <a:endParaRPr lang="cs-CZ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869163" y="4611231"/>
            <a:ext cx="3276425" cy="21544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57250" indent="-857250"/>
            <a:r>
              <a:rPr lang="cs-CZ" sz="2000" dirty="0" smtClean="0">
                <a:latin typeface="Calibri" pitchFamily="34" charset="0"/>
                <a:cs typeface="Calibri" pitchFamily="34" charset="0"/>
              </a:rPr>
              <a:t>           </a:t>
            </a:r>
            <a:r>
              <a:rPr lang="cs-CZ" sz="1900" dirty="0" smtClean="0">
                <a:latin typeface="Calibri" pitchFamily="34" charset="0"/>
                <a:cs typeface="Calibri" pitchFamily="34" charset="0"/>
              </a:rPr>
              <a:t>KO vodohospodářský (V)</a:t>
            </a:r>
          </a:p>
          <a:p>
            <a:pPr marL="857250" indent="-857250"/>
            <a:r>
              <a:rPr lang="cs-CZ" sz="1900" dirty="0" smtClean="0">
                <a:latin typeface="Calibri" pitchFamily="34" charset="0"/>
                <a:cs typeface="Calibri" pitchFamily="34" charset="0"/>
              </a:rPr>
              <a:t>            KO přírodní (P)</a:t>
            </a:r>
          </a:p>
          <a:p>
            <a:pPr marL="857250" indent="-857250"/>
            <a:r>
              <a:rPr lang="cs-CZ" sz="1900" dirty="0" smtClean="0">
                <a:latin typeface="Calibri" pitchFamily="34" charset="0"/>
                <a:cs typeface="Calibri" pitchFamily="34" charset="0"/>
              </a:rPr>
              <a:t>            KO lesní (L)</a:t>
            </a:r>
          </a:p>
          <a:p>
            <a:pPr marL="857250" indent="-857250"/>
            <a:r>
              <a:rPr lang="cs-CZ" sz="1900" dirty="0" smtClean="0">
                <a:latin typeface="Calibri" pitchFamily="34" charset="0"/>
                <a:cs typeface="Calibri" pitchFamily="34" charset="0"/>
              </a:rPr>
              <a:t>            KO zemědělský (Z)</a:t>
            </a:r>
          </a:p>
          <a:p>
            <a:pPr marL="857250" indent="-857250"/>
            <a:r>
              <a:rPr lang="cs-CZ" sz="1900" dirty="0" smtClean="0">
                <a:latin typeface="Calibri" pitchFamily="34" charset="0"/>
                <a:cs typeface="Calibri" pitchFamily="34" charset="0"/>
              </a:rPr>
              <a:t>            KO městský (M)</a:t>
            </a:r>
          </a:p>
          <a:p>
            <a:pPr marL="857250" indent="-857250"/>
            <a:r>
              <a:rPr lang="cs-CZ" sz="1900" dirty="0" smtClean="0">
                <a:latin typeface="Calibri" pitchFamily="34" charset="0"/>
                <a:cs typeface="Calibri" pitchFamily="34" charset="0"/>
              </a:rPr>
              <a:t>            KO rekreace (R)</a:t>
            </a:r>
          </a:p>
          <a:p>
            <a:pPr marL="857250" indent="-857250"/>
            <a:r>
              <a:rPr lang="cs-CZ" sz="1900" dirty="0" smtClean="0">
                <a:latin typeface="Calibri" pitchFamily="34" charset="0"/>
                <a:cs typeface="Calibri" pitchFamily="34" charset="0"/>
              </a:rPr>
              <a:t>            KO smíšený (S)</a:t>
            </a:r>
            <a:endParaRPr lang="cs-CZ" sz="19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941183" y="4725144"/>
            <a:ext cx="504144" cy="216024"/>
          </a:xfrm>
          <a:prstGeom prst="rect">
            <a:avLst/>
          </a:prstGeom>
          <a:solidFill>
            <a:srgbClr val="128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941183" y="5013176"/>
            <a:ext cx="504144" cy="216024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941183" y="5301208"/>
            <a:ext cx="504144" cy="216024"/>
          </a:xfrm>
          <a:prstGeom prst="rect">
            <a:avLst/>
          </a:prstGeom>
          <a:solidFill>
            <a:srgbClr val="98C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941183" y="5589240"/>
            <a:ext cx="504144" cy="216024"/>
          </a:xfrm>
          <a:prstGeom prst="rect">
            <a:avLst/>
          </a:prstGeom>
          <a:solidFill>
            <a:srgbClr val="C4A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5941183" y="5877272"/>
            <a:ext cx="504144" cy="21602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941183" y="6165304"/>
            <a:ext cx="504144" cy="216024"/>
          </a:xfrm>
          <a:prstGeom prst="rect">
            <a:avLst/>
          </a:prstGeom>
          <a:solidFill>
            <a:srgbClr val="EFB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5941183" y="6453336"/>
            <a:ext cx="504144" cy="216024"/>
          </a:xfrm>
          <a:prstGeom prst="rect">
            <a:avLst/>
          </a:prstGeom>
          <a:solidFill>
            <a:srgbClr val="C7F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5509060" y="980728"/>
            <a:ext cx="338496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Identifikace KO (kód, název)</a:t>
            </a:r>
            <a:endParaRPr lang="cs-CZ" sz="2000" b="1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42875" y="3638550"/>
            <a:ext cx="211455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900" dirty="0" smtClean="0">
                <a:latin typeface="Calibri" pitchFamily="34" charset="0"/>
                <a:cs typeface="Calibri" pitchFamily="34" charset="0"/>
              </a:rPr>
              <a:t>KO nesou charakteristiky KP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1428750" y="2196123"/>
            <a:ext cx="865065" cy="1632928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1430215" y="1922585"/>
            <a:ext cx="1316893" cy="1899138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1F759AF4-E342-4E60-8A32-C44A328F2F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41215" y="320040"/>
            <a:ext cx="8663159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7DDB70A-55C8-438E-A327-537E98EC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53" y="1023259"/>
            <a:ext cx="2800163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cs-CZ" dirty="0">
                <a:effectLst/>
                <a:latin typeface="Arial" pitchFamily="34" charset="0"/>
                <a:cs typeface="Arial" pitchFamily="34" charset="0"/>
              </a:rPr>
              <a:t>Jak jsou využity krajinné okrsky - KO?</a:t>
            </a:r>
            <a:br>
              <a:rPr lang="cs-CZ" dirty="0">
                <a:effectLst/>
                <a:latin typeface="Arial" pitchFamily="34" charset="0"/>
                <a:cs typeface="Arial" pitchFamily="34" charset="0"/>
              </a:rPr>
            </a:b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49B2805-6469-407A-A68A-BB85AC8A85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726925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92E11BE-F3DD-4124-A932-3BFB3DB2A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105" y="1023259"/>
            <a:ext cx="4792415" cy="5027021"/>
          </a:xfrm>
          <a:effectLst/>
        </p:spPr>
        <p:txBody>
          <a:bodyPr anchor="ctr">
            <a:normAutofit/>
          </a:bodyPr>
          <a:lstStyle/>
          <a:p>
            <a:pPr lvl="0"/>
            <a:r>
              <a:rPr lang="cs-CZ" sz="2400" dirty="0">
                <a:effectLst/>
                <a:latin typeface="Arial" pitchFamily="34" charset="0"/>
                <a:cs typeface="Arial" pitchFamily="34" charset="0"/>
              </a:rPr>
              <a:t>KO jako </a:t>
            </a:r>
            <a:r>
              <a:rPr lang="cs-CZ" sz="2400" b="1" dirty="0">
                <a:effectLst/>
                <a:latin typeface="Arial" pitchFamily="34" charset="0"/>
                <a:cs typeface="Arial" pitchFamily="34" charset="0"/>
              </a:rPr>
              <a:t>nástroj převodu cílové vize krajiny ORP do koncepce uspořádání krajiny obce</a:t>
            </a:r>
            <a:r>
              <a:rPr lang="cs-CZ" sz="2400" dirty="0"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lang="cs-CZ" sz="2400" dirty="0" smtClean="0">
                <a:effectLst/>
                <a:latin typeface="Arial" pitchFamily="34" charset="0"/>
                <a:cs typeface="Arial" pitchFamily="34" charset="0"/>
              </a:rPr>
              <a:t>- nástroj pro průmět udržitelného rozvoje do území ORP</a:t>
            </a:r>
            <a:endParaRPr lang="cs-CZ" sz="2400" dirty="0">
              <a:effectLst/>
              <a:latin typeface="Arial" pitchFamily="34" charset="0"/>
              <a:cs typeface="Arial" pitchFamily="34" charset="0"/>
            </a:endParaRPr>
          </a:p>
          <a:p>
            <a:pPr lvl="0"/>
            <a:endParaRPr lang="cs-CZ" sz="2400" dirty="0">
              <a:effectLst/>
              <a:latin typeface="Arial" pitchFamily="34" charset="0"/>
              <a:cs typeface="Arial" pitchFamily="34" charset="0"/>
            </a:endParaRPr>
          </a:p>
          <a:p>
            <a:pPr lvl="0"/>
            <a:r>
              <a:rPr lang="cs-CZ" sz="2400" dirty="0" smtClean="0">
                <a:effectLst/>
                <a:latin typeface="Arial" pitchFamily="34" charset="0"/>
                <a:cs typeface="Arial" pitchFamily="34" charset="0"/>
              </a:rPr>
              <a:t>KO </a:t>
            </a:r>
            <a:r>
              <a:rPr lang="cs-CZ" sz="2400" dirty="0">
                <a:effectLst/>
                <a:latin typeface="Arial" pitchFamily="34" charset="0"/>
                <a:cs typeface="Arial" pitchFamily="34" charset="0"/>
              </a:rPr>
              <a:t>jako </a:t>
            </a:r>
            <a:r>
              <a:rPr lang="cs-CZ" sz="2400" b="1" dirty="0">
                <a:effectLst/>
                <a:latin typeface="Arial" pitchFamily="34" charset="0"/>
                <a:cs typeface="Arial" pitchFamily="34" charset="0"/>
              </a:rPr>
              <a:t>iniciační podnět </a:t>
            </a:r>
            <a:r>
              <a:rPr lang="cs-CZ" sz="2400" b="1" dirty="0" smtClean="0">
                <a:effectLst/>
                <a:latin typeface="Arial" pitchFamily="34" charset="0"/>
                <a:cs typeface="Arial" pitchFamily="34" charset="0"/>
              </a:rPr>
              <a:t>         </a:t>
            </a:r>
            <a:r>
              <a:rPr lang="cs-CZ" sz="2400" dirty="0" smtClean="0">
                <a:effectLst/>
                <a:latin typeface="Arial" pitchFamily="34" charset="0"/>
                <a:cs typeface="Arial" pitchFamily="34" charset="0"/>
              </a:rPr>
              <a:t>(např. KO </a:t>
            </a:r>
            <a:r>
              <a:rPr lang="cs-CZ" sz="2400" dirty="0">
                <a:effectLst/>
                <a:latin typeface="Arial" pitchFamily="34" charset="0"/>
                <a:cs typeface="Arial" pitchFamily="34" charset="0"/>
              </a:rPr>
              <a:t>rekreační – iniciace využití historických hodnot pro komponovanou úpravu krajiny)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20081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77078" y="1645747"/>
            <a:ext cx="3399183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400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 každý typ okrsku</a:t>
            </a:r>
            <a:r>
              <a:rPr lang="cs-CZ" sz="2400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3" name="Obdélník 2"/>
          <p:cNvSpPr/>
          <p:nvPr/>
        </p:nvSpPr>
        <p:spPr>
          <a:xfrm>
            <a:off x="4943475" y="1956801"/>
            <a:ext cx="4038600" cy="34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b="1" dirty="0" smtClean="0">
                <a:latin typeface="Arial"/>
                <a:ea typeface="Calibri"/>
                <a:cs typeface="Times New Roman"/>
              </a:rPr>
              <a:t> 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sz="2400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Zařazení do ploch RZV:</a:t>
            </a:r>
          </a:p>
          <a:p>
            <a:pPr marL="179388" indent="-179388">
              <a:lnSpc>
                <a:spcPct val="107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cs-CZ" b="1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hlavní </a:t>
            </a:r>
            <a:r>
              <a:rPr lang="cs-CZ" b="1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aplikace </a:t>
            </a: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 územním plánu</a:t>
            </a:r>
          </a:p>
          <a:p>
            <a:pPr marL="179388" indent="-179388">
              <a:lnSpc>
                <a:spcPct val="107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cs-CZ" b="1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přípustné využití</a:t>
            </a: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v územním plánu</a:t>
            </a:r>
          </a:p>
          <a:p>
            <a:pPr marL="179388" indent="-179388">
              <a:lnSpc>
                <a:spcPct val="107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cs-CZ" b="1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nedoporučené</a:t>
            </a: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návrhy v územním plánu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endParaRPr lang="cs-CZ" b="1" dirty="0" smtClean="0">
              <a:latin typeface="Arial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b="1" dirty="0" smtClean="0">
                <a:latin typeface="Arial"/>
                <a:ea typeface="Calibri"/>
                <a:cs typeface="Times New Roman"/>
              </a:rPr>
              <a:t>	</a:t>
            </a:r>
            <a:endParaRPr lang="cs-CZ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47261" y="155748"/>
            <a:ext cx="8557591" cy="178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400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Implementace krajinných okrsků do řešení koncepce uspořádání krajiny v územním plánu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endParaRPr lang="cs-CZ" b="1" dirty="0" smtClean="0">
              <a:latin typeface="Arial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b="1" dirty="0" smtClean="0">
                <a:latin typeface="Arial"/>
                <a:ea typeface="Calibri"/>
                <a:cs typeface="Times New Roman"/>
              </a:rPr>
              <a:t>	</a:t>
            </a:r>
            <a:endParaRPr lang="cs-CZ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90874" y="2245716"/>
            <a:ext cx="3553133" cy="2954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15963">
              <a:spcAft>
                <a:spcPts val="1200"/>
              </a:spcAft>
            </a:pP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 </a:t>
            </a: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vodohospodářský (V)</a:t>
            </a:r>
          </a:p>
          <a:p>
            <a:pPr marL="715963">
              <a:spcAft>
                <a:spcPts val="1200"/>
              </a:spcAft>
            </a:pP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 </a:t>
            </a: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přírodní (P)</a:t>
            </a:r>
          </a:p>
          <a:p>
            <a:pPr marL="715963">
              <a:spcAft>
                <a:spcPts val="1200"/>
              </a:spcAft>
            </a:pP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 </a:t>
            </a: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lesní (L)</a:t>
            </a:r>
          </a:p>
          <a:p>
            <a:pPr marL="715963">
              <a:spcAft>
                <a:spcPts val="1200"/>
              </a:spcAft>
            </a:pP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 </a:t>
            </a: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zemědělský (Z)</a:t>
            </a:r>
          </a:p>
          <a:p>
            <a:pPr marL="715963">
              <a:spcAft>
                <a:spcPts val="1200"/>
              </a:spcAft>
            </a:pP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 </a:t>
            </a: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městský (M)</a:t>
            </a:r>
          </a:p>
          <a:p>
            <a:pPr marL="715963">
              <a:spcAft>
                <a:spcPts val="1200"/>
              </a:spcAft>
            </a:pP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 </a:t>
            </a: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rekreace (R)</a:t>
            </a:r>
          </a:p>
          <a:p>
            <a:pPr marL="715963">
              <a:spcAft>
                <a:spcPts val="1200"/>
              </a:spcAft>
            </a:pP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KO </a:t>
            </a:r>
            <a:r>
              <a:rPr lang="cs-CZ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smíšený (S)</a:t>
            </a:r>
            <a:endParaRPr lang="cs-CZ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03870" y="2349692"/>
            <a:ext cx="767730" cy="195942"/>
          </a:xfrm>
          <a:prstGeom prst="rect">
            <a:avLst/>
          </a:prstGeom>
          <a:solidFill>
            <a:srgbClr val="128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03870" y="2776872"/>
            <a:ext cx="767730" cy="195942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00809" y="3204052"/>
            <a:ext cx="767730" cy="195942"/>
          </a:xfrm>
          <a:prstGeom prst="rect">
            <a:avLst/>
          </a:prstGeom>
          <a:solidFill>
            <a:srgbClr val="98C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03870" y="3611353"/>
            <a:ext cx="767730" cy="195942"/>
          </a:xfrm>
          <a:prstGeom prst="rect">
            <a:avLst/>
          </a:prstGeom>
          <a:solidFill>
            <a:srgbClr val="C4A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603870" y="4038534"/>
            <a:ext cx="767730" cy="19594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601327" y="4461379"/>
            <a:ext cx="767730" cy="195942"/>
          </a:xfrm>
          <a:prstGeom prst="rect">
            <a:avLst/>
          </a:prstGeom>
          <a:solidFill>
            <a:srgbClr val="EFB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603353" y="4927044"/>
            <a:ext cx="767730" cy="195942"/>
          </a:xfrm>
          <a:prstGeom prst="rect">
            <a:avLst/>
          </a:prstGeom>
          <a:solidFill>
            <a:srgbClr val="C7F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5240" y="0"/>
          <a:ext cx="9130348" cy="6669360"/>
        </p:xfrm>
        <a:graphic>
          <a:graphicData uri="http://schemas.openxmlformats.org/drawingml/2006/table">
            <a:tbl>
              <a:tblPr/>
              <a:tblGrid>
                <a:gridCol w="1694910"/>
                <a:gridCol w="2751112"/>
                <a:gridCol w="1338378"/>
                <a:gridCol w="3345948"/>
              </a:tblGrid>
              <a:tr h="372877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600" b="1" dirty="0" smtClean="0"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cs-CZ" sz="1400" b="1" dirty="0" smtClean="0">
                          <a:latin typeface="Arial"/>
                          <a:ea typeface="Calibri"/>
                          <a:cs typeface="Times New Roman"/>
                        </a:rPr>
                        <a:t>Implementace </a:t>
                      </a:r>
                      <a:r>
                        <a:rPr lang="cs-CZ" sz="1400" b="1" dirty="0">
                          <a:latin typeface="Arial"/>
                          <a:ea typeface="Calibri"/>
                          <a:cs typeface="Times New Roman"/>
                        </a:rPr>
                        <a:t>krajinných okrsků do řešení koncepce uspořádání krajiny v územním plánu</a:t>
                      </a:r>
                      <a:endParaRPr lang="cs-CZ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26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1" dirty="0">
                          <a:latin typeface="Arial"/>
                          <a:ea typeface="Calibri"/>
                          <a:cs typeface="Times New Roman"/>
                        </a:rPr>
                        <a:t>typ okrsku 		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1">
                          <a:latin typeface="Arial"/>
                          <a:ea typeface="Calibri"/>
                          <a:cs typeface="Times New Roman"/>
                        </a:rPr>
                        <a:t>hlavní aplikace v územním plánu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1">
                          <a:latin typeface="Arial"/>
                          <a:ea typeface="Calibri"/>
                          <a:cs typeface="Times New Roman"/>
                        </a:rPr>
                        <a:t>přípustné využití v územním plánu 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1">
                          <a:latin typeface="Arial"/>
                          <a:ea typeface="Calibri"/>
                          <a:cs typeface="Times New Roman"/>
                        </a:rPr>
                        <a:t>nedoporučené návrhy v územním plánu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853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KO P_ přírodní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plochy přírodní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 (P), zejména na lokalitách se zvláštní ochranou; plochy pro biocentra ÚSES; zvýšené přírodní hodnoty a hodnotné biotopy 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plochy </a:t>
                      </a: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V, L 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případně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latin typeface="Arial"/>
                          <a:ea typeface="Calibri"/>
                          <a:cs typeface="Times New Roman"/>
                        </a:rPr>
                        <a:t>SNÚ</a:t>
                      </a:r>
                      <a:r>
                        <a:rPr lang="cs-CZ" sz="1200" dirty="0" smtClean="0">
                          <a:latin typeface="Arial"/>
                          <a:ea typeface="Calibri"/>
                          <a:cs typeface="Times New Roman"/>
                        </a:rPr>
                        <a:t> p,v,l,z (smíš. </a:t>
                      </a:r>
                      <a:r>
                        <a:rPr lang="cs-CZ" sz="1200" dirty="0" err="1" smtClean="0">
                          <a:latin typeface="Arial"/>
                          <a:ea typeface="Calibri"/>
                          <a:cs typeface="Times New Roman"/>
                        </a:rPr>
                        <a:t>nezast</a:t>
                      </a:r>
                      <a:r>
                        <a:rPr lang="cs-CZ" sz="1200" dirty="0" smtClean="0">
                          <a:latin typeface="Arial"/>
                          <a:ea typeface="Calibri"/>
                          <a:cs typeface="Times New Roman"/>
                        </a:rPr>
                        <a:t>. území)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spc="-10">
                          <a:latin typeface="Arial"/>
                          <a:ea typeface="Calibri"/>
                          <a:cs typeface="Times New Roman"/>
                        </a:rPr>
                        <a:t>plochy pro stavby a opatření s nadmístním vlivem, která nesouvisí s ochranou krajiny; výraznější změny vodního režimu; opatření výrazně snižující biodiversitu v KO P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spc="-20" baseline="0" dirty="0">
                          <a:latin typeface="Arial"/>
                          <a:ea typeface="Calibri"/>
                          <a:cs typeface="Times New Roman"/>
                        </a:rPr>
                        <a:t>KO V_ vodohospodářský</a:t>
                      </a:r>
                      <a:endParaRPr lang="cs-CZ" sz="1200" spc="-20" baseline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plochy vodohospodářské 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(V), zejména na lokalitách se zvýšeným významem pro vodní režim území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plochy </a:t>
                      </a: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P, L 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případně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SNÚ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 p,v,l,z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"/>
                          <a:ea typeface="Calibri"/>
                          <a:cs typeface="Times New Roman"/>
                        </a:rPr>
                        <a:t>plochy pro stavby a opatření nesouvisející s ochranou vodního režimu; terénní úpravy negativně ovlivňující vodní režim území, retenci území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KO Z_ zemědělský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plochy zemědělské 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(Z), zejména v segmentech okrsku s nadprůměrnými přírodními podmínkami pro intenzivní formy zemědělské prvovýroby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plochy </a:t>
                      </a: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P, L, V 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případně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SNÚ p,v,l,z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plochy pro stavby a opatření nesouvisející se zemědělskou prvovýrobou; stavby ve veřejném zájmu podmínit nezbytnými kompenzačními opatřeními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3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KO L_ lesní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plochy lesní 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(L) zejména na lesních porostech, u kterých nepřevažují </a:t>
                      </a:r>
                      <a:r>
                        <a:rPr lang="cs-CZ" sz="1200" dirty="0" err="1">
                          <a:latin typeface="Arial"/>
                          <a:ea typeface="Calibri"/>
                          <a:cs typeface="Times New Roman"/>
                        </a:rPr>
                        <a:t>mimoprodukční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 funkce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plochy </a:t>
                      </a: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P, </a:t>
                      </a:r>
                      <a:r>
                        <a:rPr lang="cs-CZ" sz="1200" b="1" dirty="0" smtClean="0">
                          <a:latin typeface="Arial"/>
                          <a:ea typeface="Calibri"/>
                          <a:cs typeface="Times New Roman"/>
                        </a:rPr>
                        <a:t>V, Z, </a:t>
                      </a:r>
                      <a:r>
                        <a:rPr lang="cs-CZ" sz="1200" dirty="0" smtClean="0">
                          <a:latin typeface="Arial"/>
                          <a:ea typeface="Calibri"/>
                          <a:cs typeface="Times New Roman"/>
                        </a:rPr>
                        <a:t>případně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SNÚ p,v,l,z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plochy pro stavby a opatření nesouvisející s lesním hospodařením; stavby ve veřejném zájmu podmínit nezbytnými kompenzačními opatřeními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0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KO R_ rekreační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plochy R  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(např. </a:t>
                      </a:r>
                      <a:r>
                        <a:rPr lang="cs-CZ" sz="12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veřejných tábořišť, přírodních koupališť, rekreačních luk)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 případně plochy smíšené nezastavěného území (SNÚ) s indexem r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plochy </a:t>
                      </a: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NSÚ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 s indexy r,p,v,l,z případně  plochy P, L, V, Z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plochy pro stavby a opatření, které by výrazně snížily či zcela znehodnotily potenciál okrsku pro tvorbu komponované krajiny s vazbou na historické dědictví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0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KO S_ smíšený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plochy smíšené nezastavěného území 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(SNÚ) v těch částech okrsku, kde ani na úrovni obce nelze stanovit jedno dominující využití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plochy </a:t>
                      </a: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P, L, Z, V, R</a:t>
                      </a:r>
                      <a:endParaRPr lang="cs-CZ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plochy pro stavby a opatření, které by výrazně snížily či zcela znemožnily koexistenci dílčích funkcí území uvedených v indexu KO S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5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KO M_ městský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plochy zastavěného území a plochy zastavitelné</a:t>
                      </a:r>
                      <a:endParaRPr lang="cs-CZ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plochy </a:t>
                      </a: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P, L, V, Z 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případně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latin typeface="Arial"/>
                          <a:ea typeface="Calibri"/>
                          <a:cs typeface="Times New Roman"/>
                        </a:rPr>
                        <a:t>SNÚ</a:t>
                      </a: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 p,v,l,z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"/>
                          <a:ea typeface="Calibri"/>
                          <a:cs typeface="Times New Roman"/>
                        </a:rPr>
                        <a:t>plochy pro stavby a opatření, které by výrazně snížily či zcela znemožnily funkce systému sídelní zeleně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40" marR="31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7873" name="Rectangle 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24966" y="1962066"/>
            <a:ext cx="504144" cy="216024"/>
          </a:xfrm>
          <a:prstGeom prst="rect">
            <a:avLst/>
          </a:prstGeom>
          <a:solidFill>
            <a:srgbClr val="1283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24966" y="1186611"/>
            <a:ext cx="504144" cy="216024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444844" y="3780521"/>
            <a:ext cx="504144" cy="216024"/>
          </a:xfrm>
          <a:prstGeom prst="rect">
            <a:avLst/>
          </a:prstGeom>
          <a:solidFill>
            <a:srgbClr val="98C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34905" y="2885796"/>
            <a:ext cx="504144" cy="216024"/>
          </a:xfrm>
          <a:prstGeom prst="rect">
            <a:avLst/>
          </a:prstGeom>
          <a:solidFill>
            <a:srgbClr val="C4A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463479" y="6364290"/>
            <a:ext cx="504144" cy="21602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454783" y="4674435"/>
            <a:ext cx="504144" cy="216024"/>
          </a:xfrm>
          <a:prstGeom prst="rect">
            <a:avLst/>
          </a:prstGeom>
          <a:solidFill>
            <a:srgbClr val="EFB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464722" y="5598571"/>
            <a:ext cx="504144" cy="216024"/>
          </a:xfrm>
          <a:prstGeom prst="rect">
            <a:avLst/>
          </a:prstGeom>
          <a:solidFill>
            <a:srgbClr val="C7F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5707" y="294184"/>
            <a:ext cx="7202051" cy="620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800" b="1" i="1" dirty="0" smtClean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Karty obcí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Karty 15 obcí, ve kterých je hodnocena krajina v jejich správním obvodu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Obsah Karty se člení na tematické oblasti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076325" marR="0" lvl="1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Vodní režim krajiny, odtokové poměry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076325" marR="0" lvl="1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Příroda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076325" marR="0" lvl="1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Půda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076325" marR="0" lvl="1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Les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076325" marR="0" lvl="1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Horninové prostředí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076325" marR="0" lvl="1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Krajinný ráz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076325" marR="0" lvl="1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Rekreace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076325" marR="0" lvl="1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Osídlení</a:t>
            </a:r>
            <a:endParaRPr kumimoji="0" lang="cs-CZ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6" name="Picture 6" descr="D:\Dokumenty_M\_Práce-doma\Votice-USK-výsledná studie\k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4" y="260648"/>
            <a:ext cx="4212220" cy="6489280"/>
          </a:xfrm>
          <a:prstGeom prst="rect">
            <a:avLst/>
          </a:prstGeom>
          <a:noFill/>
        </p:spPr>
      </p:pic>
      <p:pic>
        <p:nvPicPr>
          <p:cNvPr id="158727" name="Picture 7" descr="D:\Dokumenty_M\_Práce-doma\Votice-USK-výsledná studie\k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815" y="332656"/>
            <a:ext cx="4177189" cy="6444924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5806440" y="0"/>
            <a:ext cx="269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i="1" dirty="0" smtClean="0">
                <a:solidFill>
                  <a:srgbClr val="008000"/>
                </a:solidFill>
              </a:rPr>
              <a:t>Ukázka karty obce (</a:t>
            </a:r>
            <a:r>
              <a:rPr lang="cs-CZ" i="1" dirty="0" err="1" smtClean="0">
                <a:solidFill>
                  <a:srgbClr val="008000"/>
                </a:solidFill>
              </a:rPr>
              <a:t>Zvěstov</a:t>
            </a:r>
            <a:r>
              <a:rPr lang="cs-CZ" i="1" dirty="0" smtClean="0">
                <a:solidFill>
                  <a:srgbClr val="008000"/>
                </a:solidFill>
              </a:rPr>
              <a:t>)</a:t>
            </a:r>
            <a:endParaRPr lang="cs-CZ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1" descr="D:\Dokumenty_M\_Práce-doma\Votice-USK-výsledná studie\ko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3" y="188640"/>
            <a:ext cx="4249210" cy="6523743"/>
          </a:xfrm>
          <a:prstGeom prst="rect">
            <a:avLst/>
          </a:prstGeom>
          <a:noFill/>
        </p:spPr>
      </p:pic>
      <p:pic>
        <p:nvPicPr>
          <p:cNvPr id="157698" name="Picture 2" descr="D:\Dokumenty_M\_Práce-doma\Votice-USK-výsledná studie\ko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835" y="332656"/>
            <a:ext cx="4105169" cy="6385238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925958" y="0"/>
            <a:ext cx="2678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i="1" dirty="0" smtClean="0">
                <a:solidFill>
                  <a:srgbClr val="008000"/>
                </a:solidFill>
              </a:rPr>
              <a:t>Ukázka karty obce (</a:t>
            </a:r>
            <a:r>
              <a:rPr lang="cs-CZ" i="1" dirty="0" err="1" smtClean="0">
                <a:solidFill>
                  <a:srgbClr val="008000"/>
                </a:solidFill>
              </a:rPr>
              <a:t>Zvěstov</a:t>
            </a:r>
            <a:r>
              <a:rPr lang="cs-CZ" i="1" dirty="0" smtClean="0">
                <a:solidFill>
                  <a:srgbClr val="008000"/>
                </a:solidFill>
              </a:rPr>
              <a:t>)</a:t>
            </a:r>
            <a:endParaRPr lang="cs-CZ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D:\Dokumenty_M\_Práce-doma\Votice-USK-výsledná studie\ko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64" y="260648"/>
            <a:ext cx="4208363" cy="6480720"/>
          </a:xfrm>
          <a:prstGeom prst="rect">
            <a:avLst/>
          </a:prstGeom>
          <a:noFill/>
        </p:spPr>
      </p:pic>
      <p:pic>
        <p:nvPicPr>
          <p:cNvPr id="163843" name="Picture 3" descr="D:\Dokumenty_M\_Práce-doma\Votice-USK-výsledná studie\ko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815" y="260648"/>
            <a:ext cx="4227079" cy="648072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997978" y="0"/>
            <a:ext cx="2678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i="1" dirty="0" smtClean="0">
                <a:solidFill>
                  <a:srgbClr val="008000"/>
                </a:solidFill>
              </a:rPr>
              <a:t>Ukázka karty obce (</a:t>
            </a:r>
            <a:r>
              <a:rPr lang="cs-CZ" i="1" dirty="0" err="1" smtClean="0">
                <a:solidFill>
                  <a:srgbClr val="008000"/>
                </a:solidFill>
              </a:rPr>
              <a:t>Zvěstov</a:t>
            </a:r>
            <a:r>
              <a:rPr lang="cs-CZ" i="1" dirty="0" smtClean="0">
                <a:solidFill>
                  <a:srgbClr val="008000"/>
                </a:solidFill>
              </a:rPr>
              <a:t>)</a:t>
            </a:r>
            <a:endParaRPr lang="cs-CZ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 descr="ORP Votice-pro titul text 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7175" y="1882849"/>
            <a:ext cx="2753832" cy="2810105"/>
          </a:xfrm>
          <a:prstGeom prst="rect">
            <a:avLst/>
          </a:prstGeom>
          <a:noFill/>
        </p:spPr>
      </p:pic>
      <p:pic>
        <p:nvPicPr>
          <p:cNvPr id="2051" name="Picture 3" descr="C:\Users\HP\Documents\PRÁCE\Votice-USK-výsledná studie\čapá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5218" y="0"/>
            <a:ext cx="2858342" cy="1900256"/>
          </a:xfrm>
          <a:prstGeom prst="rect">
            <a:avLst/>
          </a:prstGeom>
          <a:noFill/>
        </p:spPr>
      </p:pic>
      <p:pic>
        <p:nvPicPr>
          <p:cNvPr id="2054" name="Picture 6" descr="F:\Foto\2017\2017-10-14-Voticko-průzkumy USK-Jankov, Zvěstov, Ratměřice, Odlochovice, Mezno, Střezimíř, Č. Újezd, Vrch. Janoivce,\DSC02185.JPG"/>
          <p:cNvPicPr>
            <a:picLocks noChangeAspect="1" noChangeArrowheads="1"/>
          </p:cNvPicPr>
          <p:nvPr/>
        </p:nvPicPr>
        <p:blipFill>
          <a:blip r:embed="rId4" cstate="print"/>
          <a:srcRect t="13525" b="4748"/>
          <a:stretch>
            <a:fillRect/>
          </a:stretch>
        </p:blipFill>
        <p:spPr bwMode="auto">
          <a:xfrm>
            <a:off x="2636874" y="4720856"/>
            <a:ext cx="3486655" cy="2137144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770651" y="244502"/>
            <a:ext cx="2123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b="1" dirty="0" smtClean="0"/>
              <a:t>mezi Čapím hnízdem</a:t>
            </a:r>
            <a:endParaRPr lang="cs-CZ" sz="28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184025" y="6040164"/>
            <a:ext cx="2632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a Českou Sibiří</a:t>
            </a:r>
            <a:endParaRPr lang="cs-CZ" sz="28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28148 L 2.77778E-6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1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33333 L 1.38889E-6 -2.59259E-6 " pathEditMode="fixed" rAng="0" ptsTypes="AA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30185 L 0.00261 0.007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23009 L 1.11111E-6 -0.067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D:\Dokumenty_M\_Práce-doma\Votice-USK-výsledná studie\ko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64" y="260648"/>
            <a:ext cx="4202358" cy="6480720"/>
          </a:xfrm>
          <a:prstGeom prst="rect">
            <a:avLst/>
          </a:prstGeom>
          <a:noFill/>
        </p:spPr>
      </p:pic>
      <p:pic>
        <p:nvPicPr>
          <p:cNvPr id="164867" name="Picture 3" descr="D:\Dokumenty_M\_Práce-doma\Votice-USK-výsledná studie\ko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814" y="260649"/>
            <a:ext cx="4249210" cy="6482205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997978" y="0"/>
            <a:ext cx="2678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i="1" dirty="0" smtClean="0">
                <a:solidFill>
                  <a:srgbClr val="008000"/>
                </a:solidFill>
              </a:rPr>
              <a:t>Ukázka karty obce (</a:t>
            </a:r>
            <a:r>
              <a:rPr lang="cs-CZ" i="1" dirty="0" err="1" smtClean="0">
                <a:solidFill>
                  <a:srgbClr val="008000"/>
                </a:solidFill>
              </a:rPr>
              <a:t>Zvěstov</a:t>
            </a:r>
            <a:r>
              <a:rPr lang="cs-CZ" i="1" dirty="0" smtClean="0">
                <a:solidFill>
                  <a:srgbClr val="008000"/>
                </a:solidFill>
              </a:rPr>
              <a:t>)</a:t>
            </a:r>
            <a:endParaRPr lang="cs-CZ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" descr="D:\Dokumenty_M\_Práce-doma\Votice-USK-výsledná studie\ko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64" y="110418"/>
            <a:ext cx="4224731" cy="6477112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5853937" y="0"/>
            <a:ext cx="2678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i="1" dirty="0" smtClean="0">
                <a:solidFill>
                  <a:srgbClr val="008000"/>
                </a:solidFill>
              </a:rPr>
              <a:t>Ukázka karty obce (</a:t>
            </a:r>
            <a:r>
              <a:rPr lang="cs-CZ" i="1" dirty="0" err="1" smtClean="0">
                <a:solidFill>
                  <a:srgbClr val="008000"/>
                </a:solidFill>
              </a:rPr>
              <a:t>Zvěstov</a:t>
            </a:r>
            <a:r>
              <a:rPr lang="cs-CZ" i="1" dirty="0" smtClean="0">
                <a:solidFill>
                  <a:srgbClr val="008000"/>
                </a:solidFill>
              </a:rPr>
              <a:t>)</a:t>
            </a:r>
            <a:endParaRPr lang="cs-CZ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BAB7C38-AF9A-43A2-9B1C-F1DEBC80BC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"/>
            <a:ext cx="9141594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9633BE9-972F-4E89-82C2-2D2C0164A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65" y="609600"/>
            <a:ext cx="7766670" cy="12573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Kdo může využít informace a data obsažená </a:t>
            </a:r>
            <a:r>
              <a:rPr lang="cs-CZ" sz="2800" dirty="0" smtClean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  v </a:t>
            </a:r>
            <a:r>
              <a:rPr lang="cs-CZ" sz="2800" dirty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ÚSK ORP Votice </a:t>
            </a:r>
            <a:br>
              <a:rPr lang="cs-CZ" sz="2800" dirty="0"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cs-CZ" sz="2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8D526D7-C782-4F65-A21F-A6B40D869B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3994" y="2049333"/>
            <a:ext cx="9145589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5" name="Zástupný obsah 2">
            <a:extLst>
              <a:ext uri="{FF2B5EF4-FFF2-40B4-BE49-F238E27FC236}">
                <a16:creationId xmlns="" xmlns:a16="http://schemas.microsoft.com/office/drawing/2014/main" id="{2FFACAC3-E07C-4F20-9027-AAD0683841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13147058"/>
              </p:ext>
            </p:extLst>
          </p:nvPr>
        </p:nvGraphicFramePr>
        <p:xfrm>
          <a:off x="221347" y="2260097"/>
          <a:ext cx="8695641" cy="4025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0746007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1F759AF4-E342-4E60-8A32-C44A328F2F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41215" y="320040"/>
            <a:ext cx="8663159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B8B303-DE0E-4F66-8C06-F4F7BCE6A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53" y="1023259"/>
            <a:ext cx="2800163" cy="4570457"/>
          </a:xfrm>
          <a:effectLst/>
        </p:spPr>
        <p:txBody>
          <a:bodyPr>
            <a:normAutofit/>
          </a:bodyPr>
          <a:lstStyle/>
          <a:p>
            <a:pPr algn="l"/>
            <a:r>
              <a:rPr lang="cs-CZ" dirty="0">
                <a:latin typeface="Arial" pitchFamily="34" charset="0"/>
                <a:cs typeface="Arial" pitchFamily="34" charset="0"/>
              </a:rPr>
              <a:t>A co říci na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závěr …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49B2805-6469-407A-A68A-BB85AC8A85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726925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666119A-18FF-4E49-8FFA-8AFF19745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330" y="1209871"/>
            <a:ext cx="5108310" cy="4570457"/>
          </a:xfrm>
          <a:effectLst/>
        </p:spPr>
        <p:txBody>
          <a:bodyPr anchor="ctr">
            <a:norm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Studie je dostupná na stránkách města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Votice: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indent="19050">
              <a:buNone/>
            </a:pPr>
            <a:r>
              <a:rPr lang="cs-CZ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https</a:t>
            </a:r>
            <a:r>
              <a:rPr lang="cs-CZ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://www.mesto-votice.cz/</a:t>
            </a:r>
            <a:endParaRPr lang="cs-CZ" dirty="0" smtClean="0"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a na portálu Středočeského kraje:</a:t>
            </a:r>
          </a:p>
          <a:p>
            <a:pPr indent="19050">
              <a:buNone/>
            </a:pP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https</a:t>
            </a:r>
            <a:r>
              <a:rPr lang="cs-CZ" dirty="0" smtClean="0">
                <a:latin typeface="Arial" pitchFamily="34" charset="0"/>
                <a:cs typeface="Arial" pitchFamily="34" charset="0"/>
                <a:hlinkClick r:id="rId3"/>
              </a:rPr>
              <a:t>://gis.kr-stredocesky.cz/docs/reg/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Za pozornost děkují</a:t>
            </a:r>
          </a:p>
          <a:p>
            <a:pPr lvl="1"/>
            <a:r>
              <a:rPr lang="cs-CZ" dirty="0">
                <a:latin typeface="Arial" pitchFamily="34" charset="0"/>
                <a:cs typeface="Arial" pitchFamily="34" charset="0"/>
              </a:rPr>
              <a:t>Ing. arch. Milan Salaba</a:t>
            </a:r>
          </a:p>
          <a:p>
            <a:pPr lvl="1"/>
            <a:r>
              <a:rPr lang="cs-CZ" dirty="0">
                <a:latin typeface="Arial" pitchFamily="34" charset="0"/>
                <a:cs typeface="Arial" pitchFamily="34" charset="0"/>
              </a:rPr>
              <a:t>Ing. Vladimír Mackovič </a:t>
            </a:r>
          </a:p>
        </p:txBody>
      </p:sp>
    </p:spTree>
    <p:extLst>
      <p:ext uri="{BB962C8B-B14F-4D97-AF65-F5344CB8AC3E}">
        <p14:creationId xmlns="" xmlns:p14="http://schemas.microsoft.com/office/powerpoint/2010/main" val="26141368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 descr="ORP Votice-pro titul text 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7175" y="1882849"/>
            <a:ext cx="2753832" cy="2810105"/>
          </a:xfrm>
          <a:prstGeom prst="rect">
            <a:avLst/>
          </a:prstGeom>
          <a:noFill/>
        </p:spPr>
      </p:pic>
      <p:pic>
        <p:nvPicPr>
          <p:cNvPr id="2051" name="Picture 3" descr="C:\Users\HP\Documents\PRÁCE\Votice-USK-výsledná studie\čapá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5218" y="0"/>
            <a:ext cx="2858342" cy="1900256"/>
          </a:xfrm>
          <a:prstGeom prst="rect">
            <a:avLst/>
          </a:prstGeom>
          <a:noFill/>
        </p:spPr>
      </p:pic>
      <p:pic>
        <p:nvPicPr>
          <p:cNvPr id="2052" name="Picture 4" descr="C:\Users\HP\Documents\PRÁCE\Votice-USK-výsledná studie\Bučovice-rybník Velký Mastník.jpg"/>
          <p:cNvPicPr>
            <a:picLocks noChangeAspect="1" noChangeArrowheads="1"/>
          </p:cNvPicPr>
          <p:nvPr/>
        </p:nvPicPr>
        <p:blipFill>
          <a:blip r:embed="rId4" cstate="print"/>
          <a:srcRect l="5190" r="3806"/>
          <a:stretch>
            <a:fillRect/>
          </a:stretch>
        </p:blipFill>
        <p:spPr bwMode="auto">
          <a:xfrm>
            <a:off x="0" y="2296633"/>
            <a:ext cx="3200871" cy="1978484"/>
          </a:xfrm>
          <a:prstGeom prst="rect">
            <a:avLst/>
          </a:prstGeom>
          <a:noFill/>
        </p:spPr>
      </p:pic>
      <p:pic>
        <p:nvPicPr>
          <p:cNvPr id="2053" name="Picture 5" descr="F:\Foto\2017\2017-10-14-Voticko-průzkumy USK-Jankov, Zvěstov, Ratměřice, Odlochovice, Mezno, Střezimíř, Č. Újezd, Vrch. Janoivce,\DSC02044.JPG"/>
          <p:cNvPicPr>
            <a:picLocks noChangeAspect="1" noChangeArrowheads="1"/>
          </p:cNvPicPr>
          <p:nvPr/>
        </p:nvPicPr>
        <p:blipFill>
          <a:blip r:embed="rId5" cstate="print"/>
          <a:srcRect l="11434" t="12564" r="19379" b="24386"/>
          <a:stretch>
            <a:fillRect/>
          </a:stretch>
        </p:blipFill>
        <p:spPr bwMode="auto">
          <a:xfrm>
            <a:off x="6136576" y="2222204"/>
            <a:ext cx="3009012" cy="2056579"/>
          </a:xfrm>
          <a:prstGeom prst="rect">
            <a:avLst/>
          </a:prstGeom>
          <a:noFill/>
        </p:spPr>
      </p:pic>
      <p:pic>
        <p:nvPicPr>
          <p:cNvPr id="2054" name="Picture 6" descr="F:\Foto\2017\2017-10-14-Voticko-průzkumy USK-Jankov, Zvěstov, Ratměřice, Odlochovice, Mezno, Střezimíř, Č. Újezd, Vrch. Janoivce,\DSC02185.JPG"/>
          <p:cNvPicPr>
            <a:picLocks noChangeAspect="1" noChangeArrowheads="1"/>
          </p:cNvPicPr>
          <p:nvPr/>
        </p:nvPicPr>
        <p:blipFill>
          <a:blip r:embed="rId6" cstate="print"/>
          <a:srcRect t="13525" b="4748"/>
          <a:stretch>
            <a:fillRect/>
          </a:stretch>
        </p:blipFill>
        <p:spPr bwMode="auto">
          <a:xfrm>
            <a:off x="2636874" y="4720856"/>
            <a:ext cx="3486655" cy="2137144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770651" y="244502"/>
            <a:ext cx="2123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b="1" dirty="0" smtClean="0"/>
              <a:t>mezi Čapím hnízdem</a:t>
            </a:r>
            <a:endParaRPr lang="cs-CZ" sz="28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184025" y="6040164"/>
            <a:ext cx="2632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a Českou Sibiří</a:t>
            </a:r>
            <a:endParaRPr lang="cs-CZ" sz="28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116639" y="1687038"/>
            <a:ext cx="2743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mezi Blaníkem</a:t>
            </a:r>
            <a:endParaRPr lang="cs-CZ" sz="28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89187" y="4368140"/>
            <a:ext cx="2254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a </a:t>
            </a:r>
            <a:r>
              <a:rPr lang="cs-CZ" sz="2800" b="1" dirty="0" err="1" smtClean="0"/>
              <a:t>Mastníkem</a:t>
            </a:r>
            <a:endParaRPr lang="cs-CZ" sz="28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35 0.0037 L 2.22222E-6 2.22222E-6 " pathEditMode="fixed" rAng="0" ptsTypes="AA">
                                      <p:cBhvr>
                                        <p:cTn id="6" dur="2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" y="-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9 -4.81481E-6 L 4.72222E-6 -4.81481E-6 " pathEditMode="fixed" rAng="0" ptsTypes="AA">
                                      <p:cBhvr>
                                        <p:cTn id="8" dur="21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0.00024 L -3.05556E-6 -4.44444E-6 " pathEditMode="fixed" rAng="0" ptsTypes="AA">
                                      <p:cBhvr>
                                        <p:cTn id="10" dur="2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1.11111E-6 L 0 1.11111E-6 " pathEditMode="fixed" rAng="0" ptsTypes="AA">
                                      <p:cBhvr>
                                        <p:cTn id="12" dur="21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02F6872-7E74-4441-A2C9-A4C47CAE0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789" y="963507"/>
            <a:ext cx="5137900" cy="49950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200" dirty="0" err="1"/>
              <a:t>Jak</a:t>
            </a:r>
            <a:r>
              <a:rPr lang="en-US" sz="5200" dirty="0"/>
              <a:t> to tam </a:t>
            </a:r>
            <a:r>
              <a:rPr lang="en-US" sz="5200" dirty="0" err="1"/>
              <a:t>vypadá</a:t>
            </a:r>
            <a:r>
              <a:rPr lang="en-US" sz="5200" dirty="0"/>
              <a:t>?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1CC7E9E-3FF6-4189-9B36-995A779F3C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042446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685621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23719" b="19356"/>
          <a:stretch/>
        </p:blipFill>
        <p:spPr bwMode="auto">
          <a:xfrm>
            <a:off x="0" y="0"/>
            <a:ext cx="9145588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3068960"/>
            <a:ext cx="91455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500" dirty="0" err="1" smtClean="0">
                <a:solidFill>
                  <a:schemeClr val="bg1"/>
                </a:solidFill>
                <a:ea typeface="Calibri"/>
                <a:cs typeface="Times New Roman"/>
              </a:rPr>
              <a:t>Miličín</a:t>
            </a:r>
            <a:r>
              <a:rPr lang="cs-CZ" sz="1500" dirty="0" smtClean="0">
                <a:solidFill>
                  <a:schemeClr val="bg1"/>
                </a:solidFill>
                <a:ea typeface="Calibri"/>
                <a:cs typeface="Times New Roman"/>
              </a:rPr>
              <a:t>, elevace Kalvárie a </a:t>
            </a:r>
            <a:r>
              <a:rPr lang="cs-CZ" sz="1500" dirty="0" err="1" smtClean="0">
                <a:solidFill>
                  <a:schemeClr val="bg1"/>
                </a:solidFill>
                <a:ea typeface="Calibri"/>
                <a:cs typeface="Times New Roman"/>
              </a:rPr>
              <a:t>Mezivrata</a:t>
            </a:r>
            <a:r>
              <a:rPr lang="cs-CZ" sz="1500" dirty="0" smtClean="0">
                <a:solidFill>
                  <a:schemeClr val="bg1"/>
                </a:solidFill>
                <a:ea typeface="Calibri"/>
                <a:cs typeface="Times New Roman"/>
              </a:rPr>
              <a:t> (v pozadí s vysílačem) v pohledu z vrcholu Šibeníku (od jihu)</a:t>
            </a:r>
            <a:endParaRPr lang="cs-CZ" sz="1500" dirty="0">
              <a:solidFill>
                <a:schemeClr val="bg1"/>
              </a:solidFill>
            </a:endParaRPr>
          </a:p>
        </p:txBody>
      </p:sp>
      <p:pic>
        <p:nvPicPr>
          <p:cNvPr id="6" name="Obrázek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7789" r="5210"/>
          <a:stretch/>
        </p:blipFill>
        <p:spPr bwMode="auto">
          <a:xfrm>
            <a:off x="0" y="3861048"/>
            <a:ext cx="9145588" cy="2996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6381328"/>
            <a:ext cx="914558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500" dirty="0" smtClean="0">
                <a:solidFill>
                  <a:schemeClr val="bg1"/>
                </a:solidFill>
              </a:rPr>
              <a:t>Krajina v západní části </a:t>
            </a:r>
            <a:r>
              <a:rPr lang="cs-CZ" sz="1500" dirty="0" err="1" smtClean="0">
                <a:solidFill>
                  <a:schemeClr val="bg1"/>
                </a:solidFill>
              </a:rPr>
              <a:t>Voticka</a:t>
            </a:r>
            <a:r>
              <a:rPr lang="cs-CZ" sz="1500" dirty="0" smtClean="0">
                <a:solidFill>
                  <a:schemeClr val="bg1"/>
                </a:solidFill>
              </a:rPr>
              <a:t> v pohledu z mírné elevace severně od </a:t>
            </a:r>
            <a:r>
              <a:rPr lang="cs-CZ" sz="1500" dirty="0" err="1" smtClean="0">
                <a:solidFill>
                  <a:schemeClr val="bg1"/>
                </a:solidFill>
              </a:rPr>
              <a:t>Heřmaniček</a:t>
            </a:r>
            <a:r>
              <a:rPr lang="cs-CZ" sz="1500" dirty="0" smtClean="0">
                <a:solidFill>
                  <a:schemeClr val="bg1"/>
                </a:solidFill>
              </a:rPr>
              <a:t>; v popředí Velké </a:t>
            </a:r>
            <a:r>
              <a:rPr lang="cs-CZ" sz="1500" dirty="0" err="1" smtClean="0">
                <a:solidFill>
                  <a:schemeClr val="bg1"/>
                </a:solidFill>
              </a:rPr>
              <a:t>Heřmanice</a:t>
            </a:r>
            <a:endParaRPr lang="cs-CZ" sz="1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f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85" y="0"/>
            <a:ext cx="8522969" cy="6858000"/>
          </a:xfrm>
          <a:prstGeom prst="rect">
            <a:avLst/>
          </a:prstGeom>
          <a:noFill/>
        </p:spPr>
      </p:pic>
      <p:cxnSp>
        <p:nvCxnSpPr>
          <p:cNvPr id="3" name="Přímá spojovací čára 2"/>
          <p:cNvCxnSpPr/>
          <p:nvPr/>
        </p:nvCxnSpPr>
        <p:spPr>
          <a:xfrm>
            <a:off x="3132384" y="0"/>
            <a:ext cx="0" cy="213285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4"/>
          <p:cNvCxnSpPr/>
          <p:nvPr/>
        </p:nvCxnSpPr>
        <p:spPr>
          <a:xfrm>
            <a:off x="4716835" y="0"/>
            <a:ext cx="0" cy="220486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čára 6"/>
          <p:cNvCxnSpPr/>
          <p:nvPr/>
        </p:nvCxnSpPr>
        <p:spPr>
          <a:xfrm>
            <a:off x="7237553" y="0"/>
            <a:ext cx="0" cy="220486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2844302" y="2492896"/>
            <a:ext cx="0" cy="345638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5680397" y="2492896"/>
            <a:ext cx="0" cy="216024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7309573" y="2564904"/>
            <a:ext cx="0" cy="208823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 flipH="1">
            <a:off x="2844302" y="4653136"/>
            <a:ext cx="60497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f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84" y="-2751"/>
            <a:ext cx="8461901" cy="6860751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">
      <a:dk1>
        <a:srgbClr val="000000"/>
      </a:dk1>
      <a:lt1>
        <a:srgbClr val="FFFFFF"/>
      </a:lt1>
      <a:dk2>
        <a:srgbClr val="413124"/>
      </a:dk2>
      <a:lt2>
        <a:srgbClr val="E2E3E8"/>
      </a:lt2>
      <a:accent1>
        <a:srgbClr val="BD9A85"/>
      </a:accent1>
      <a:accent2>
        <a:srgbClr val="ACA176"/>
      </a:accent2>
      <a:accent3>
        <a:srgbClr val="9CA57D"/>
      </a:accent3>
      <a:accent4>
        <a:srgbClr val="7BA9B5"/>
      </a:accent4>
      <a:accent5>
        <a:srgbClr val="8EA2C2"/>
      </a:accent5>
      <a:accent6>
        <a:srgbClr val="817FBA"/>
      </a:accent6>
      <a:hlink>
        <a:srgbClr val="6E7CB0"/>
      </a:hlink>
      <a:folHlink>
        <a:srgbClr val="7F7F7F"/>
      </a:folHlink>
    </a:clrScheme>
    <a:fontScheme name="Slate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1089</Words>
  <Application>Microsoft Office PowerPoint</Application>
  <PresentationFormat>Vlastní</PresentationFormat>
  <Paragraphs>261</Paragraphs>
  <Slides>43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4" baseType="lpstr">
      <vt:lpstr>SlateVTI</vt:lpstr>
      <vt:lpstr>Územní studie krajiny  ORP Votice v „kostce“ </vt:lpstr>
      <vt:lpstr>Kde je Voticko? </vt:lpstr>
      <vt:lpstr>Snímek 3</vt:lpstr>
      <vt:lpstr>Snímek 4</vt:lpstr>
      <vt:lpstr>Snímek 5</vt:lpstr>
      <vt:lpstr>Jak to tam vypadá? 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Co bylo přínosné v personální oblasti?  pořizovatel</vt:lpstr>
      <vt:lpstr>Co bylo přínosné v personální oblasti?  Autorský tým</vt:lpstr>
      <vt:lpstr>Jaké úvahy předcházely zpracování studie?  </vt:lpstr>
      <vt:lpstr>Jaká specifika má návrh studie? 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Jak jsou využity krajinné okrsky - KO? 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Kdo může využít informace a data obsažená    v ÚSK ORP Votice  </vt:lpstr>
      <vt:lpstr>A co říci na závěr 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Územní studie krajiny  ORP Votice v „kostce“</dc:title>
  <dc:creator>vladimir@mackovic.cz</dc:creator>
  <cp:lastModifiedBy>Milan</cp:lastModifiedBy>
  <cp:revision>116</cp:revision>
  <dcterms:created xsi:type="dcterms:W3CDTF">2019-09-01T12:23:14Z</dcterms:created>
  <dcterms:modified xsi:type="dcterms:W3CDTF">2019-09-12T13:29:22Z</dcterms:modified>
</cp:coreProperties>
</file>