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25"/>
  </p:notesMasterIdLst>
  <p:sldIdLst>
    <p:sldId id="256" r:id="rId5"/>
    <p:sldId id="261" r:id="rId6"/>
    <p:sldId id="258" r:id="rId7"/>
    <p:sldId id="259" r:id="rId8"/>
    <p:sldId id="262" r:id="rId9"/>
    <p:sldId id="263" r:id="rId10"/>
    <p:sldId id="264" r:id="rId11"/>
    <p:sldId id="265" r:id="rId12"/>
    <p:sldId id="266" r:id="rId13"/>
    <p:sldId id="267" r:id="rId14"/>
    <p:sldId id="269" r:id="rId15"/>
    <p:sldId id="468" r:id="rId16"/>
    <p:sldId id="270" r:id="rId17"/>
    <p:sldId id="511" r:id="rId18"/>
    <p:sldId id="513" r:id="rId19"/>
    <p:sldId id="339" r:id="rId20"/>
    <p:sldId id="512" r:id="rId21"/>
    <p:sldId id="515" r:id="rId22"/>
    <p:sldId id="514" r:id="rId23"/>
    <p:sldId id="516" r:id="rId24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="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r:id="rId50" roundtripDataSignature="AMtx7miBFwBIruBTb9dkLfsZP9sssPE1vQ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C77F7D1-E595-FB6C-1AD1-D7D32B2F4F40}" name="Huječek Roman" initials="HR" userId="S::roman.hujecek@mmr.cz::e8dc6e14-bdd5-4c0c-96b4-a8b90d46ff31" providerId="AD"/>
  <p188:author id="{6B0C7AD5-717C-9375-DDA5-548E185EC25C}" name="Danovská Krista" initials="KD" userId="S::krista.danovska@mmr.cz::4e4f32ad-0b9a-4541-aba5-a2ce538ab17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E4D5"/>
    <a:srgbClr val="E7887A"/>
    <a:srgbClr val="3A525C"/>
    <a:srgbClr val="005A75"/>
    <a:srgbClr val="B1ACA4"/>
    <a:srgbClr val="003458"/>
    <a:srgbClr val="FFFFFF"/>
    <a:srgbClr val="FAF7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FA1CA22-CBA4-11E3-6F94-55D937A9CF0B}" v="1" dt="2025-09-29T09:35:45.060"/>
    <p1510:client id="{F1B70E84-CFF6-F658-9D6D-F2889923C400}" v="407" dt="2025-09-29T09:34:04.612"/>
  </p1510:revLst>
</p1510:revInfo>
</file>

<file path=ppt/tableStyles.xml><?xml version="1.0" encoding="utf-8"?>
<a:tblStyleLst xmlns:a="http://schemas.openxmlformats.org/drawingml/2006/main" def="{56AAAA84-C7BF-495B-AA2B-9CCD1904EBCE}">
  <a:tblStyle styleId="{56AAAA84-C7BF-495B-AA2B-9CCD1904EBCE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2B0DA8AB-3381-4E41-8C6D-92B696BEC4A9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 b="off" i="off"/>
      <a:tcStyle>
        <a:tcBdr/>
        <a:fill>
          <a:solidFill>
            <a:srgbClr val="CDD4EA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DD4EA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874" y="4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51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50" Type="http://customschemas.google.com/relationships/presentationmetadata" Target="metadata"/><Relationship Id="rId55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54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3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56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cs-CZ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cs-CZ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1" name="Google Shape;281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2" name="Google Shape;282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cs-CZ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6" name="Google Shape;326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7" name="Google Shape;327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cs-CZ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5" name="Google Shape;375;p17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76" name="Google Shape;376;p17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fld id="{00000000-1234-1234-1234-123412341234}" type="slidenum">
              <a:rPr kumimoji="0" lang="cs-CZ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t>12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319268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15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9" name="Google Shape;349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5" name="Google Shape;21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446325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5" name="Google Shape;155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6" name="Google Shape;156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fld id="{00000000-1234-1234-1234-123412341234}" type="slidenum">
              <a:rPr kumimoji="0" lang="cs-CZ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t>15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382729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5" name="Google Shape;155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6" name="Google Shape;156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fld id="{00000000-1234-1234-1234-123412341234}" type="slidenum">
              <a:rPr kumimoji="0" lang="cs-CZ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t>16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477915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5" name="Google Shape;155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6" name="Google Shape;156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fld id="{00000000-1234-1234-1234-123412341234}" type="slidenum">
              <a:rPr kumimoji="0" lang="cs-CZ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t>17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477915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5" name="Google Shape;21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245181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5" name="Google Shape;21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76811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5" name="Google Shape;155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6" name="Google Shape;156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cs-CZ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g277a7447323_4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3" name="Google Shape;423;g277a7447323_4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24" name="Google Shape;424;g277a7447323_4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cs-CZ"/>
              <a:t>20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7" name="Google Shape;11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8" name="Google Shape;12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9" name="Google Shape;179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0" name="Google Shape;180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cs-CZ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2" name="Google Shape;202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3" name="Google Shape;203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cs-CZ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5" name="Google Shape;21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7" name="Google Shape;237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38" name="Google Shape;238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cs-CZ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65" name="Google Shape;26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Úvodní snímek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dpis a svislý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0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vislý nadpis a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1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1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dpis a obsah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va obsahy" type="twoObj">
  <p:cSld name="TWO_OBJECT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23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Záhlaví oddílu" type="secHead">
  <p:cSld name="SECTION_HEADER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rovnání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5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5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25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25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25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enom nadpis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ázdný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sah s titulkem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8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8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rázek s titulkem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9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9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6.jpeg"/><Relationship Id="rId7" Type="http://schemas.openxmlformats.org/officeDocument/2006/relationships/hyperlink" Target="https://www.e-sbirka.cz/sb/2025/418/2026-01-01?f=175%2F2025&amp;zalozka=text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e-sbirka.cz/sb/2025/438/2026-01-01?f=175%2F2025&amp;zalozka=text" TargetMode="External"/><Relationship Id="rId5" Type="http://schemas.openxmlformats.org/officeDocument/2006/relationships/hyperlink" Target="https://www.e-sbirka.cz/sb/2025/338/2026-07-01?f=175%2F2025&amp;zalozka=text" TargetMode="External"/><Relationship Id="rId4" Type="http://schemas.openxmlformats.org/officeDocument/2006/relationships/image" Target="../media/image7.png"/><Relationship Id="rId9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hyperlink" Target="https://mmr.gov.cz/cs/microsites/bydleni-pro-zivot/menime-pravidla-hry/zakon-o-podpore-bydleni" TargetMode="Externa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hyperlink" Target="mailto:sabina.ludvikova@mmr.cz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hyperlink" Target="mailto:anna.hajkova@mmr.cz" TargetMode="External"/><Relationship Id="rId5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4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145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34300" y="0"/>
            <a:ext cx="44577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5200" y="6105108"/>
            <a:ext cx="1354667" cy="28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53788" y="692843"/>
            <a:ext cx="2409825" cy="714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181600" y="0"/>
            <a:ext cx="70104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"/>
          <p:cNvSpPr txBox="1"/>
          <p:nvPr/>
        </p:nvSpPr>
        <p:spPr>
          <a:xfrm>
            <a:off x="562934" y="1942354"/>
            <a:ext cx="4543317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cs-CZ" sz="3600" b="1" i="0" u="none" strike="noStrike" cap="none">
                <a:solidFill>
                  <a:srgbClr val="EFE4D5"/>
                </a:solidFill>
                <a:latin typeface="Arial"/>
                <a:ea typeface="Arial"/>
                <a:cs typeface="Arial"/>
                <a:sym typeface="Arial"/>
              </a:rPr>
              <a:t>Zákon o podpoře  bydlení </a:t>
            </a:r>
            <a:endParaRPr sz="3600" b="1" i="0" u="none" strike="noStrike" cap="none">
              <a:solidFill>
                <a:srgbClr val="EFE4D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4" name="Google Shape;94;p1"/>
          <p:cNvCxnSpPr/>
          <p:nvPr/>
        </p:nvCxnSpPr>
        <p:spPr>
          <a:xfrm>
            <a:off x="653788" y="5098143"/>
            <a:ext cx="3646069" cy="0"/>
          </a:xfrm>
          <a:prstGeom prst="straightConnector1">
            <a:avLst/>
          </a:prstGeom>
          <a:noFill/>
          <a:ln w="9525" cap="flat" cmpd="sng">
            <a:solidFill>
              <a:srgbClr val="EFE4D5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99" name="Google Shape;99;p1" descr="Obsah obrázku text, Písmo, Grafika, symbol&#10;&#10;Popis byl vytvořen automaticky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178253" y="6075228"/>
            <a:ext cx="1229901" cy="3178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" name="Google Shape;284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78950" y="0"/>
            <a:ext cx="281305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12"/>
          <p:cNvSpPr/>
          <p:nvPr/>
        </p:nvSpPr>
        <p:spPr>
          <a:xfrm>
            <a:off x="0" y="5866033"/>
            <a:ext cx="12192000" cy="991967"/>
          </a:xfrm>
          <a:prstGeom prst="rect">
            <a:avLst/>
          </a:prstGeom>
          <a:solidFill>
            <a:srgbClr val="0031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12"/>
          <p:cNvSpPr txBox="1"/>
          <p:nvPr/>
        </p:nvSpPr>
        <p:spPr>
          <a:xfrm>
            <a:off x="266478" y="85729"/>
            <a:ext cx="8201712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cs-CZ" sz="2800" b="1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Poskytování bydlení s ručením a poskytování podnájemního bydlení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87" name="Google Shape;287;p12"/>
          <p:cNvCxnSpPr/>
          <p:nvPr/>
        </p:nvCxnSpPr>
        <p:spPr>
          <a:xfrm>
            <a:off x="1237100" y="6249195"/>
            <a:ext cx="0" cy="242798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88" name="Google Shape;288;p12"/>
          <p:cNvSpPr txBox="1"/>
          <p:nvPr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cs-CZ" sz="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Strana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9" name="Google Shape;289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6400" y="6256800"/>
            <a:ext cx="740618" cy="22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556000" y="6272765"/>
            <a:ext cx="920317" cy="195658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12"/>
          <p:cNvSpPr txBox="1"/>
          <p:nvPr/>
        </p:nvSpPr>
        <p:spPr>
          <a:xfrm>
            <a:off x="1246755" y="6337502"/>
            <a:ext cx="300680" cy="217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cs-CZ" sz="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sz="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12" descr="Obsah obrázku text, Písmo, Grafika, symbol&#10;&#10;Popis byl vytvořen automaticky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626054" y="6224654"/>
            <a:ext cx="1094270" cy="282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1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16647" y="1209548"/>
            <a:ext cx="442771" cy="348682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p12"/>
          <p:cNvSpPr txBox="1"/>
          <p:nvPr/>
        </p:nvSpPr>
        <p:spPr>
          <a:xfrm>
            <a:off x="1011798" y="1174760"/>
            <a:ext cx="8600016" cy="438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cs-CZ" sz="1500" b="1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Poskytovatel :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5" name="Google Shape;295;p1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12402" y="3969329"/>
            <a:ext cx="442771" cy="348682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12"/>
          <p:cNvSpPr txBox="1"/>
          <p:nvPr/>
        </p:nvSpPr>
        <p:spPr>
          <a:xfrm>
            <a:off x="965873" y="3903891"/>
            <a:ext cx="8554253" cy="438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cs-CZ" sz="1500" b="1" i="0" u="none" strike="noStrike" cap="none" dirty="0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Nájemné – nejvýše v místě obvyklé nájemné (vychází z cenových map MF).</a:t>
            </a:r>
            <a:endParaRPr sz="15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7" name="Google Shape;297;p1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99773" y="4865037"/>
            <a:ext cx="442771" cy="348682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p12"/>
          <p:cNvSpPr txBox="1"/>
          <p:nvPr/>
        </p:nvSpPr>
        <p:spPr>
          <a:xfrm>
            <a:off x="965874" y="4828120"/>
            <a:ext cx="8554253" cy="438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cs-CZ" sz="1500" b="0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Většina klientů bude čerpat současně asistenci v bydlení.</a:t>
            </a:r>
            <a:endParaRPr lang="cs-CZ"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12"/>
          <p:cNvSpPr txBox="1"/>
          <p:nvPr/>
        </p:nvSpPr>
        <p:spPr>
          <a:xfrm>
            <a:off x="1189173" y="1528756"/>
            <a:ext cx="8600016" cy="2031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5A75"/>
              </a:buClr>
              <a:buSzPts val="1400"/>
              <a:buFont typeface="Arial"/>
              <a:buChar char="•"/>
            </a:pPr>
            <a:r>
              <a:rPr lang="cs-CZ" sz="1350" b="1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Garantuje</a:t>
            </a:r>
            <a:r>
              <a:rPr lang="cs-CZ" sz="1350" b="0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 po omezenou dobu vlastníkovi bytu úhradu nájemného, nákladů na služby a škod a popřípadě náhradu, na kterou má vlastník bytu nárok, neodevzdá-li nájemce byt vlastníkovi bytu v den skončení nájmu. Případné výpadky, nedoplatky a škody kryje ze státního příspěvku. </a:t>
            </a:r>
            <a:endParaRPr sz="13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42950" marR="0" lvl="1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5A75"/>
              </a:buClr>
              <a:buSzPts val="1400"/>
              <a:buFont typeface="Arial"/>
              <a:buChar char="•"/>
            </a:pPr>
            <a:r>
              <a:rPr lang="cs-CZ" sz="1350" b="0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Ručení do výše nejméně </a:t>
            </a:r>
            <a:r>
              <a:rPr lang="cs-CZ" sz="1350" b="1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2 nájmů dle cenových map </a:t>
            </a:r>
            <a:r>
              <a:rPr lang="cs-CZ" sz="1350" b="0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(obce max. 4)</a:t>
            </a:r>
            <a:endParaRPr sz="13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5A75"/>
              </a:buClr>
              <a:buSzPts val="1400"/>
              <a:buFont typeface="Arial"/>
              <a:buChar char="•"/>
            </a:pPr>
            <a:r>
              <a:rPr lang="cs-CZ" sz="1350" b="1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Poskytuje další servis</a:t>
            </a:r>
            <a:r>
              <a:rPr lang="cs-CZ" sz="1350" b="0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, jak směrem k vlastníkovi bytu, tak k zabydlené domácnosti – zákon stanoví minimální požadavky, volba ohledně zbytku je na poskytovateli.</a:t>
            </a:r>
            <a:endParaRPr sz="13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2" name="Google Shape;302;p1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12402" y="3512660"/>
            <a:ext cx="442771" cy="348682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12"/>
          <p:cNvSpPr txBox="1"/>
          <p:nvPr/>
        </p:nvSpPr>
        <p:spPr>
          <a:xfrm>
            <a:off x="965873" y="3464738"/>
            <a:ext cx="8554253" cy="438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cs-CZ" sz="1500" b="0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Poskytovatel </a:t>
            </a:r>
            <a:r>
              <a:rPr lang="cs-CZ" sz="1500" b="1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čerpá na tyto služby příspěvky.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4" name="Google Shape;304;p1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99773" y="4425999"/>
            <a:ext cx="442771" cy="348682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p12"/>
          <p:cNvSpPr txBox="1"/>
          <p:nvPr/>
        </p:nvSpPr>
        <p:spPr>
          <a:xfrm>
            <a:off x="976147" y="4375360"/>
            <a:ext cx="8554253" cy="438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cs-CZ" sz="1500" b="0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Předpoklad trvání – 2 roky, možnost prodloužení o 1 rok; poté konec státních příspěvků.</a:t>
            </a:r>
            <a:endParaRPr lang="cs-CZ"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9" name="Google Shape;329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78950" y="0"/>
            <a:ext cx="281305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30" name="Google Shape;330;p14"/>
          <p:cNvSpPr/>
          <p:nvPr/>
        </p:nvSpPr>
        <p:spPr>
          <a:xfrm>
            <a:off x="0" y="5866033"/>
            <a:ext cx="12192000" cy="991967"/>
          </a:xfrm>
          <a:prstGeom prst="rect">
            <a:avLst/>
          </a:prstGeom>
          <a:solidFill>
            <a:srgbClr val="0031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14"/>
          <p:cNvSpPr txBox="1"/>
          <p:nvPr/>
        </p:nvSpPr>
        <p:spPr>
          <a:xfrm>
            <a:off x="356403" y="399979"/>
            <a:ext cx="8201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cs-CZ" sz="2800" b="1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="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textRoundtripDataId="0"/>
                  </a:ext>
                </a:extLst>
              </a:rPr>
              <a:t>Asistence v bydlení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32" name="Google Shape;332;p14"/>
          <p:cNvCxnSpPr/>
          <p:nvPr/>
        </p:nvCxnSpPr>
        <p:spPr>
          <a:xfrm>
            <a:off x="1237100" y="6249195"/>
            <a:ext cx="0" cy="242798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33" name="Google Shape;333;p14"/>
          <p:cNvSpPr txBox="1"/>
          <p:nvPr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cs-CZ" sz="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Strana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4" name="Google Shape;334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6400" y="6256800"/>
            <a:ext cx="740618" cy="22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556000" y="6272765"/>
            <a:ext cx="920317" cy="195658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Google Shape;336;p14"/>
          <p:cNvSpPr txBox="1"/>
          <p:nvPr/>
        </p:nvSpPr>
        <p:spPr>
          <a:xfrm>
            <a:off x="1256262" y="6340734"/>
            <a:ext cx="300680" cy="217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cs-CZ" sz="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11</a:t>
            </a:fld>
            <a:endParaRPr sz="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7" name="Google Shape;337;p14" descr="Obsah obrázku text, Písmo, Grafika, symbol&#10;&#10;Popis byl vytvořen automaticky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626054" y="6224654"/>
            <a:ext cx="1094270" cy="282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1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56392" y="1241792"/>
            <a:ext cx="442771" cy="319059"/>
          </a:xfrm>
          <a:prstGeom prst="rect">
            <a:avLst/>
          </a:prstGeom>
          <a:noFill/>
          <a:ln>
            <a:noFill/>
          </a:ln>
        </p:spPr>
      </p:pic>
      <p:sp>
        <p:nvSpPr>
          <p:cNvPr id="339" name="Google Shape;339;p14"/>
          <p:cNvSpPr txBox="1"/>
          <p:nvPr/>
        </p:nvSpPr>
        <p:spPr>
          <a:xfrm>
            <a:off x="946650" y="1011260"/>
            <a:ext cx="8600100" cy="715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lang="cs-CZ" sz="1350" b="1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Je jedním z podpůrných opatření podle zákona o podpoře v bydlení – s její pomocí si lidé dokáží získané bydlení udržet.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0" name="Google Shape;340;p1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56400" y="2996140"/>
            <a:ext cx="442771" cy="348682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14"/>
          <p:cNvSpPr txBox="1"/>
          <p:nvPr/>
        </p:nvSpPr>
        <p:spPr>
          <a:xfrm>
            <a:off x="903028" y="2925527"/>
            <a:ext cx="8554200" cy="7847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lang="cs-CZ" sz="1500" b="1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Asistencí je odborná dlouhodobá a individualizovaná činnost za účelem udržení vyhovujícího bydlení zahrnující podporu a pomoc </a:t>
            </a:r>
            <a:r>
              <a:rPr lang="cs-CZ" sz="1500" b="1">
                <a:solidFill>
                  <a:srgbClr val="005A75"/>
                </a:solidFill>
              </a:rPr>
              <a:t>nájemcům v těchto oblastech:</a:t>
            </a:r>
            <a:endParaRPr sz="1500" b="1">
              <a:solidFill>
                <a:srgbClr val="005A75"/>
              </a:solidFill>
            </a:endParaRPr>
          </a:p>
        </p:txBody>
      </p:sp>
      <p:pic>
        <p:nvPicPr>
          <p:cNvPr id="342" name="Google Shape;342;p1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56400" y="2015085"/>
            <a:ext cx="442771" cy="348682"/>
          </a:xfrm>
          <a:prstGeom prst="rect">
            <a:avLst/>
          </a:prstGeom>
          <a:noFill/>
          <a:ln>
            <a:noFill/>
          </a:ln>
        </p:spPr>
      </p:pic>
      <p:sp>
        <p:nvSpPr>
          <p:cNvPr id="343" name="Google Shape;343;p14"/>
          <p:cNvSpPr txBox="1"/>
          <p:nvPr/>
        </p:nvSpPr>
        <p:spPr>
          <a:xfrm>
            <a:off x="911252" y="1601608"/>
            <a:ext cx="8554200" cy="1131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lang="cs-CZ" sz="1500" b="1">
                <a:solidFill>
                  <a:srgbClr val="005A75"/>
                </a:solidFill>
              </a:rPr>
              <a:t>A</a:t>
            </a:r>
            <a:r>
              <a:rPr lang="cs-CZ" sz="1500" b="1" i="0" u="none" strike="noStrike" cap="none">
                <a:solidFill>
                  <a:srgbClr val="005A75"/>
                </a:solidFill>
              </a:rPr>
              <a:t>sistenc</a:t>
            </a:r>
            <a:r>
              <a:rPr lang="cs-CZ" sz="1500" b="1">
                <a:solidFill>
                  <a:srgbClr val="005A75"/>
                </a:solidFill>
              </a:rPr>
              <a:t>e</a:t>
            </a:r>
            <a:r>
              <a:rPr lang="cs-CZ" sz="1500" b="1" i="0" u="none" strike="noStrike" cap="none">
                <a:solidFill>
                  <a:srgbClr val="005A75"/>
                </a:solidFill>
              </a:rPr>
              <a:t> v bydlení a sociální služb</a:t>
            </a:r>
            <a:r>
              <a:rPr lang="cs-CZ" sz="1500" b="1">
                <a:solidFill>
                  <a:srgbClr val="005A75"/>
                </a:solidFill>
              </a:rPr>
              <a:t>a se liší</a:t>
            </a:r>
            <a:r>
              <a:rPr lang="cs-CZ" sz="1500" b="1" i="0" u="none" strike="noStrike" cap="none">
                <a:solidFill>
                  <a:srgbClr val="005A75"/>
                </a:solidFill>
              </a:rPr>
              <a:t> rozsahem činností </a:t>
            </a:r>
            <a:r>
              <a:rPr lang="cs-CZ" sz="1500" b="0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(vyšší míra kontroly, specializace na řešení bytové nouze, přesah mimo rozsah činností v zákoně o sociálních službách) – proto upravena v </a:t>
            </a:r>
            <a:r>
              <a:rPr lang="cs-CZ" sz="1500">
                <a:solidFill>
                  <a:srgbClr val="005A75"/>
                </a:solidFill>
              </a:rPr>
              <a:t>zákoně o podpoře bydlení</a:t>
            </a:r>
            <a:r>
              <a:rPr lang="cs-CZ" sz="1500" b="0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14"/>
          <p:cNvSpPr txBox="1"/>
          <p:nvPr/>
        </p:nvSpPr>
        <p:spPr>
          <a:xfrm>
            <a:off x="897035" y="3590146"/>
            <a:ext cx="8787900" cy="133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31432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5A75"/>
              </a:buClr>
              <a:buSzPts val="1350"/>
              <a:buChar char="●"/>
            </a:pPr>
            <a:r>
              <a:rPr lang="cs-CZ" sz="1350">
                <a:solidFill>
                  <a:srgbClr val="005A75"/>
                </a:solidFill>
              </a:rPr>
              <a:t>Z</a:t>
            </a:r>
            <a:r>
              <a:rPr lang="cs-CZ" sz="1350" b="0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ajištění finančních prostředků a nakládá</a:t>
            </a:r>
            <a:r>
              <a:rPr lang="cs-CZ" sz="1350">
                <a:solidFill>
                  <a:srgbClr val="005A75"/>
                </a:solidFill>
              </a:rPr>
              <a:t>ní s nimi, </a:t>
            </a:r>
            <a:r>
              <a:rPr lang="cs-CZ" sz="1350" b="0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řešení zadlužení</a:t>
            </a:r>
            <a:r>
              <a:rPr lang="cs-CZ" sz="1350">
                <a:solidFill>
                  <a:srgbClr val="005A75"/>
                </a:solidFill>
              </a:rPr>
              <a:t> ohrožujícího bydlení, navázání na další služby, pomoc s připojením energií, udržováním sousedských vztahů a řešení sporů,  </a:t>
            </a:r>
            <a:r>
              <a:rPr lang="cs-CZ" sz="1350" b="0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hospodárn</a:t>
            </a:r>
            <a:r>
              <a:rPr lang="cs-CZ" sz="1350">
                <a:solidFill>
                  <a:srgbClr val="005A75"/>
                </a:solidFill>
              </a:rPr>
              <a:t>ým</a:t>
            </a:r>
            <a:r>
              <a:rPr lang="cs-CZ" sz="1350" b="0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 užívání</a:t>
            </a:r>
            <a:r>
              <a:rPr lang="cs-CZ" sz="1350">
                <a:solidFill>
                  <a:srgbClr val="005A75"/>
                </a:solidFill>
              </a:rPr>
              <a:t>m</a:t>
            </a:r>
            <a:r>
              <a:rPr lang="cs-CZ" sz="1350" b="0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 bytu, které nevede k jeho nadměrnému opotřebení, a udržováním bytu ve vyhovujícím stavu. </a:t>
            </a:r>
            <a:endParaRPr sz="1350" b="0" i="0" u="none" strike="noStrike" cap="none">
              <a:solidFill>
                <a:srgbClr val="005A7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005A75"/>
              </a:solidFill>
            </a:endParaRPr>
          </a:p>
        </p:txBody>
      </p:sp>
      <p:pic>
        <p:nvPicPr>
          <p:cNvPr id="345" name="Google Shape;345;p1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56392" y="4620167"/>
            <a:ext cx="442771" cy="348682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p14"/>
          <p:cNvSpPr txBox="1"/>
          <p:nvPr/>
        </p:nvSpPr>
        <p:spPr>
          <a:xfrm>
            <a:off x="969603" y="4668857"/>
            <a:ext cx="8554200" cy="438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lang="cs-CZ" sz="1500" b="0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Asistenci je možné čerpat max. 2 roky (přezkoumání potřebnosti vždy po roce). 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Google Shape;345;p14">
            <a:extLst>
              <a:ext uri="{FF2B5EF4-FFF2-40B4-BE49-F238E27FC236}">
                <a16:creationId xmlns:a16="http://schemas.microsoft.com/office/drawing/2014/main" id="{851D6F15-A3F7-7A64-039B-CC69FB4B3629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56392" y="5280720"/>
            <a:ext cx="442771" cy="34868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346;p14">
            <a:extLst>
              <a:ext uri="{FF2B5EF4-FFF2-40B4-BE49-F238E27FC236}">
                <a16:creationId xmlns:a16="http://schemas.microsoft.com/office/drawing/2014/main" id="{72CD1E08-1EA3-4FF2-E010-5D2F5A05A025}"/>
              </a:ext>
            </a:extLst>
          </p:cNvPr>
          <p:cNvSpPr txBox="1"/>
          <p:nvPr/>
        </p:nvSpPr>
        <p:spPr>
          <a:xfrm>
            <a:off x="969600" y="5197464"/>
            <a:ext cx="8554200" cy="438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lang="cs-CZ" sz="1500">
                <a:solidFill>
                  <a:srgbClr val="005A75"/>
                </a:solidFill>
              </a:rPr>
              <a:t>Nespolupráce s asistencí může být výpovědním důvodem</a:t>
            </a:r>
            <a:r>
              <a:rPr lang="cs-CZ" sz="1350">
                <a:solidFill>
                  <a:srgbClr val="005A75"/>
                </a:solidFill>
              </a:rPr>
              <a:t>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17"/>
          <p:cNvSpPr/>
          <p:nvPr/>
        </p:nvSpPr>
        <p:spPr>
          <a:xfrm>
            <a:off x="0" y="5866033"/>
            <a:ext cx="12192000" cy="992100"/>
          </a:xfrm>
          <a:prstGeom prst="rect">
            <a:avLst/>
          </a:prstGeom>
          <a:solidFill>
            <a:srgbClr val="0031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17"/>
          <p:cNvSpPr txBox="1"/>
          <p:nvPr/>
        </p:nvSpPr>
        <p:spPr>
          <a:xfrm>
            <a:off x="726709" y="209070"/>
            <a:ext cx="820171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r>
              <a:rPr lang="cs-CZ" sz="2800" b="1" dirty="0">
                <a:solidFill>
                  <a:srgbClr val="005A75"/>
                </a:solidFill>
                <a:extLst>
                  <a:ext uri="http://customooxmlschemas.google.com/">
                    <go:slidesCustomData xmlns="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textRoundtripDataId="0"/>
                  </a:ext>
                </a:extLst>
              </a:rPr>
              <a:t>Financování podpůrných opatření</a:t>
            </a:r>
            <a:endParaRPr sz="2800" b="1" dirty="0">
              <a:solidFill>
                <a:srgbClr val="005A75"/>
              </a:solidFill>
              <a:extLst>
                <a:ext uri="http://customooxmlschemas.google.com/">
                  <go:slidesCustomData xmlns="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textRoundtripDataId="0"/>
                </a:ext>
              </a:extLst>
            </a:endParaRPr>
          </a:p>
        </p:txBody>
      </p:sp>
      <p:cxnSp>
        <p:nvCxnSpPr>
          <p:cNvPr id="381" name="Google Shape;381;p17"/>
          <p:cNvCxnSpPr/>
          <p:nvPr/>
        </p:nvCxnSpPr>
        <p:spPr>
          <a:xfrm>
            <a:off x="1237100" y="6249195"/>
            <a:ext cx="0" cy="242798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82" name="Google Shape;382;p17"/>
          <p:cNvSpPr txBox="1"/>
          <p:nvPr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tabLst/>
              <a:defRPr/>
            </a:pPr>
            <a:r>
              <a:rPr kumimoji="0" lang="cs-CZ" sz="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Strana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3" name="Google Shape;383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6400" y="6256800"/>
            <a:ext cx="740618" cy="22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56000" y="6272765"/>
            <a:ext cx="920317" cy="195658"/>
          </a:xfrm>
          <a:prstGeom prst="rect">
            <a:avLst/>
          </a:prstGeom>
          <a:noFill/>
          <a:ln>
            <a:noFill/>
          </a:ln>
        </p:spPr>
      </p:pic>
      <p:sp>
        <p:nvSpPr>
          <p:cNvPr id="385" name="Google Shape;385;p17"/>
          <p:cNvSpPr txBox="1"/>
          <p:nvPr/>
        </p:nvSpPr>
        <p:spPr>
          <a:xfrm>
            <a:off x="1246755" y="6349134"/>
            <a:ext cx="300680" cy="217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tabLst/>
              <a:defRPr/>
            </a:pPr>
            <a:fld id="{00000000-1234-1234-1234-123412341234}" type="slidenum">
              <a:rPr kumimoji="0" lang="cs-CZ" sz="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  <a:tabLst/>
                <a:defRPr/>
              </a:pPr>
              <a:t>12</a:t>
            </a:fld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6" name="Google Shape;386;p17" descr="Obsah obrázku text, Písmo, Grafika, symbol&#10;&#10;Popis byl vytvořen automaticky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26054" y="6224654"/>
            <a:ext cx="1094270" cy="282825"/>
          </a:xfrm>
          <a:prstGeom prst="rect">
            <a:avLst/>
          </a:prstGeom>
          <a:noFill/>
          <a:ln>
            <a:noFill/>
          </a:ln>
        </p:spPr>
      </p:pic>
      <p:sp>
        <p:nvSpPr>
          <p:cNvPr id="389" name="Google Shape;389;p17"/>
          <p:cNvSpPr txBox="1"/>
          <p:nvPr/>
        </p:nvSpPr>
        <p:spPr>
          <a:xfrm>
            <a:off x="726709" y="848813"/>
            <a:ext cx="9961611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tabLst/>
              <a:defRPr/>
            </a:pPr>
            <a:r>
              <a:rPr kumimoji="0" lang="cs-CZ" sz="1600" b="1" i="0" u="none" strike="noStrike" kern="0" cap="none" spc="0" normalizeH="0" baseline="0" noProof="0">
                <a:ln>
                  <a:noFill/>
                </a:ln>
                <a:solidFill>
                  <a:srgbClr val="E7887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Výkonové financování</a:t>
            </a:r>
            <a:r>
              <a:rPr kumimoji="0" lang="cs-CZ" sz="1600" b="1" i="0" u="none" strike="noStrike" kern="0" cap="none" spc="0" normalizeH="0" baseline="0" noProof="0">
                <a:ln>
                  <a:noFill/>
                </a:ln>
                <a:solidFill>
                  <a:srgbClr val="005A75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, vyplácí krajský úřad ve správním řízení po doložení uzavřených smluv</a:t>
            </a:r>
          </a:p>
        </p:txBody>
      </p:sp>
      <p:sp>
        <p:nvSpPr>
          <p:cNvPr id="391" name="Google Shape;391;p17"/>
          <p:cNvSpPr txBox="1"/>
          <p:nvPr/>
        </p:nvSpPr>
        <p:spPr>
          <a:xfrm>
            <a:off x="858818" y="4982889"/>
            <a:ext cx="9138762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5A75"/>
              </a:buClr>
              <a:buSzPts val="1600"/>
              <a:buFont typeface="Arial"/>
              <a:buNone/>
              <a:tabLst/>
              <a:defRPr/>
            </a:pPr>
            <a:r>
              <a:rPr kumimoji="0" lang="cs-CZ" sz="1600" b="1" i="0" u="none" strike="noStrike" kern="0" cap="none" spc="0" normalizeH="0" baseline="0" noProof="0">
                <a:ln>
                  <a:noFill/>
                </a:ln>
                <a:solidFill>
                  <a:srgbClr val="005A75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M</a:t>
            </a:r>
            <a:r>
              <a:rPr kumimoji="0" lang="cs-CZ" sz="1600" b="1" i="0" u="none" strike="noStrike" kern="0" cap="none" spc="0" normalizeH="0" baseline="0" noProof="0">
                <a:ln>
                  <a:noFill/>
                </a:ln>
                <a:solidFill>
                  <a:srgbClr val="005A75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ožnost bonifikace + 20 % nebo + 40 % </a:t>
            </a:r>
            <a:r>
              <a:rPr kumimoji="0" lang="cs-CZ" sz="1600" b="0" i="0" u="none" strike="noStrike" kern="0" cap="none" spc="0" normalizeH="0" baseline="0" noProof="0">
                <a:ln>
                  <a:noFill/>
                </a:ln>
                <a:solidFill>
                  <a:srgbClr val="005A75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 základní sazbě v zákonem stanovených případech.</a:t>
            </a:r>
            <a:endParaRPr kumimoji="0" lang="cs-CZ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4" name="Google Shape;404;p18">
            <a:extLst>
              <a:ext uri="{FF2B5EF4-FFF2-40B4-BE49-F238E27FC236}">
                <a16:creationId xmlns:a16="http://schemas.microsoft.com/office/drawing/2014/main" id="{9F34B9B4-C67D-1AB8-D890-1FA66EDF6B4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34613412"/>
              </p:ext>
            </p:extLst>
          </p:nvPr>
        </p:nvGraphicFramePr>
        <p:xfrm>
          <a:off x="992622" y="1971480"/>
          <a:ext cx="9695698" cy="2872855"/>
        </p:xfrm>
        <a:graphic>
          <a:graphicData uri="http://schemas.openxmlformats.org/drawingml/2006/table">
            <a:tbl>
              <a:tblPr>
                <a:noFill/>
                <a:tableStyleId>{56AAAA84-C7BF-495B-AA2B-9CCD1904EBCE}</a:tableStyleId>
              </a:tblPr>
              <a:tblGrid>
                <a:gridCol w="52281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675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048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cs-CZ" sz="1400" b="0" i="0" u="none" strike="noStrike" cap="none">
                          <a:solidFill>
                            <a:srgbClr val="EFE4D5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Typ příspěvku</a:t>
                      </a:r>
                      <a:endParaRPr sz="1400" b="0" i="0" u="none" strike="noStrike" cap="none">
                        <a:solidFill>
                          <a:srgbClr val="EFE4D5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8125" marR="48125" marT="24075" marB="2407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355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cs-CZ" sz="1400" b="0" i="0" u="none" strike="noStrike" cap="none" dirty="0">
                          <a:solidFill>
                            <a:srgbClr val="EFE4D5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Navrhovaná výše dle nařízení vlády 438/2025 Sb.</a:t>
                      </a:r>
                      <a:endParaRPr sz="1400" b="0" i="0" u="none" strike="noStrike" cap="none" dirty="0">
                        <a:solidFill>
                          <a:srgbClr val="EFE4D5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8125" marR="48125" marT="24075" marB="2407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35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034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cs-CZ" sz="1400" b="1" i="0" u="none" strike="noStrike" cap="none">
                          <a:solidFill>
                            <a:srgbClr val="003145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Asistence v bydlení</a:t>
                      </a:r>
                      <a:r>
                        <a:rPr lang="cs-CZ" sz="1400" b="0" i="0" u="none" strike="noStrike" cap="none">
                          <a:solidFill>
                            <a:srgbClr val="003145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1400" b="0" i="0" u="none" strike="noStrike" cap="none">
                        <a:solidFill>
                          <a:srgbClr val="003145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5775" marR="35775" marT="17875" marB="1787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cs-CZ" sz="1400" b="0" i="0" u="none" strike="noStrike" cap="none">
                          <a:solidFill>
                            <a:srgbClr val="003145"/>
                          </a:solidFill>
                          <a:latin typeface="+mn-lt"/>
                          <a:ea typeface="Calibri"/>
                          <a:cs typeface="Calibri"/>
                        </a:rPr>
                        <a:t>89</a:t>
                      </a:r>
                      <a:r>
                        <a:rPr lang="cs-CZ" sz="1400" b="0" i="0" u="none" strike="noStrike" cap="none">
                          <a:solidFill>
                            <a:srgbClr val="003145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 000 Kč na 1 případ /rok</a:t>
                      </a:r>
                      <a:endParaRPr sz="1400" u="none" strike="noStrike" cap="none">
                        <a:solidFill>
                          <a:srgbClr val="003145"/>
                        </a:solidFill>
                        <a:latin typeface="+mn-lt"/>
                      </a:endParaRPr>
                    </a:p>
                  </a:txBody>
                  <a:tcPr marL="35775" marR="35775" marT="17875" marB="17875">
                    <a:lnL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cs-CZ" sz="1400" b="1" i="0" u="none" strike="noStrike" cap="none">
                          <a:solidFill>
                            <a:srgbClr val="003145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Příspěvek na správu</a:t>
                      </a:r>
                      <a:r>
                        <a:rPr lang="cs-CZ" sz="1400" b="0" i="0" u="none" strike="noStrike" cap="none">
                          <a:solidFill>
                            <a:srgbClr val="003145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1400" u="none" strike="noStrike" cap="none">
                        <a:solidFill>
                          <a:srgbClr val="003145"/>
                        </a:solidFill>
                        <a:latin typeface="+mn-lt"/>
                      </a:endParaRPr>
                    </a:p>
                  </a:txBody>
                  <a:tcPr marL="35775" marR="35775" marT="17875" marB="1787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7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cs-CZ" sz="1400" b="0" i="0" u="none" strike="noStrike" cap="none" dirty="0">
                          <a:solidFill>
                            <a:srgbClr val="003145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1-50 bytů: 17 tis./byt/rok</a:t>
                      </a:r>
                    </a:p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pl-PL" sz="1400" u="none" strike="noStrike" cap="none" dirty="0">
                          <a:solidFill>
                            <a:srgbClr val="003145"/>
                          </a:solidFill>
                          <a:latin typeface="+mn-lt"/>
                        </a:rPr>
                        <a:t>51 a více bytů: 13 tis./byt/rok</a:t>
                      </a:r>
                    </a:p>
                  </a:txBody>
                  <a:tcPr marL="35775" marR="35775" marT="17875" marB="17875">
                    <a:lnL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7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125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cs-CZ" sz="1400" b="1" i="0" u="none" strike="noStrike" cap="none">
                          <a:solidFill>
                            <a:srgbClr val="003145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Navýšení příspěvku na správu při první výplatě</a:t>
                      </a:r>
                      <a:endParaRPr sz="1400" u="none" strike="noStrike" cap="none">
                        <a:solidFill>
                          <a:srgbClr val="003145"/>
                        </a:solidFill>
                        <a:latin typeface="+mn-lt"/>
                      </a:endParaRPr>
                    </a:p>
                  </a:txBody>
                  <a:tcPr marL="35775" marR="35775" marT="17875" marB="1787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cs-CZ" sz="1400" b="0" i="0" u="none" strike="noStrike" cap="none" dirty="0">
                          <a:solidFill>
                            <a:srgbClr val="003145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pro Prahu a Brno: </a:t>
                      </a:r>
                      <a:r>
                        <a:rPr lang="cs-CZ" sz="1400" b="0" i="0" u="none" strike="noStrike" cap="none" dirty="0">
                          <a:solidFill>
                            <a:srgbClr val="003145"/>
                          </a:solidFill>
                          <a:latin typeface="+mn-lt"/>
                          <a:ea typeface="Calibri"/>
                          <a:cs typeface="Calibri"/>
                        </a:rPr>
                        <a:t>20</a:t>
                      </a:r>
                      <a:r>
                        <a:rPr lang="cs-CZ" sz="1400" b="0" i="0" u="none" strike="noStrike" cap="none" dirty="0">
                          <a:solidFill>
                            <a:srgbClr val="003145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 tis./byt jednorázově</a:t>
                      </a:r>
                    </a:p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cs-CZ" sz="1400" b="0" i="0" u="none" strike="noStrike" cap="none" dirty="0">
                          <a:solidFill>
                            <a:srgbClr val="003145"/>
                          </a:solidFill>
                          <a:latin typeface="+mn-lt"/>
                          <a:cs typeface="Calibri"/>
                          <a:sym typeface="Calibri"/>
                        </a:rPr>
                        <a:t>pro zbytek ČR: </a:t>
                      </a:r>
                      <a:r>
                        <a:rPr lang="cs-CZ" sz="1400" b="0" i="0" u="none" strike="noStrike" cap="none" dirty="0">
                          <a:solidFill>
                            <a:srgbClr val="003145"/>
                          </a:solidFill>
                          <a:latin typeface="+mn-lt"/>
                          <a:cs typeface="Calibri"/>
                        </a:rPr>
                        <a:t>13</a:t>
                      </a:r>
                      <a:r>
                        <a:rPr lang="cs-CZ" sz="1400" b="0" i="0" u="none" strike="noStrike" cap="none" dirty="0">
                          <a:solidFill>
                            <a:srgbClr val="003145"/>
                          </a:solidFill>
                          <a:latin typeface="+mn-lt"/>
                          <a:cs typeface="Calibri"/>
                          <a:sym typeface="Calibri"/>
                        </a:rPr>
                        <a:t> tis./byt jednorázově</a:t>
                      </a:r>
                      <a:endParaRPr sz="1400" u="none" strike="noStrike" cap="none" dirty="0">
                        <a:solidFill>
                          <a:srgbClr val="003145"/>
                        </a:solidFill>
                        <a:latin typeface="+mn-lt"/>
                      </a:endParaRPr>
                    </a:p>
                  </a:txBody>
                  <a:tcPr marL="35775" marR="35775" marT="17875" marB="17875">
                    <a:lnL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95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cs-CZ" sz="1400" b="1" i="0" u="none" strike="noStrike" cap="none">
                          <a:solidFill>
                            <a:srgbClr val="003145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Příspěvek na poskytování podnájemního bydlení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cs-CZ" sz="1400" b="1" i="0" u="none" strike="noStrike" cap="none">
                          <a:solidFill>
                            <a:srgbClr val="003145"/>
                          </a:solidFill>
                          <a:latin typeface="+mn-lt"/>
                          <a:cs typeface="Calibri"/>
                          <a:sym typeface="Calibri"/>
                        </a:rPr>
                        <a:t>NEBO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cs-CZ" sz="1400" b="1" i="0" u="none" strike="noStrike" cap="none">
                          <a:solidFill>
                            <a:srgbClr val="003145"/>
                          </a:solidFill>
                          <a:latin typeface="+mn-lt"/>
                          <a:cs typeface="Calibri"/>
                          <a:sym typeface="Calibri"/>
                        </a:rPr>
                        <a:t>Příspěvek na poskytování bydlení s ručením</a:t>
                      </a:r>
                      <a:endParaRPr sz="1400" u="none" strike="noStrike" cap="none">
                        <a:solidFill>
                          <a:srgbClr val="003145"/>
                        </a:solidFill>
                        <a:latin typeface="+mn-lt"/>
                      </a:endParaRPr>
                    </a:p>
                  </a:txBody>
                  <a:tcPr marL="35775" marR="35775" marT="17875" marB="1787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7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cs-CZ" sz="1400" b="0" i="0" u="none" strike="noStrike" cap="none">
                          <a:solidFill>
                            <a:srgbClr val="003145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pro Prahu a Brno: </a:t>
                      </a:r>
                      <a:r>
                        <a:rPr lang="cs-CZ" sz="1400" b="0" i="0" u="none" strike="noStrike" cap="none">
                          <a:solidFill>
                            <a:srgbClr val="003145"/>
                          </a:solidFill>
                          <a:latin typeface="+mn-lt"/>
                          <a:ea typeface="Calibri"/>
                          <a:cs typeface="Calibri"/>
                        </a:rPr>
                        <a:t>42</a:t>
                      </a:r>
                      <a:r>
                        <a:rPr lang="cs-CZ" sz="1400" b="0" i="0" u="none" strike="noStrike" cap="none">
                          <a:solidFill>
                            <a:srgbClr val="003145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 tis./byt/ ročně</a:t>
                      </a:r>
                    </a:p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cs-CZ" sz="1400" b="0" i="0" u="none" strike="noStrike" cap="none">
                          <a:solidFill>
                            <a:srgbClr val="003145"/>
                          </a:solidFill>
                          <a:latin typeface="+mn-lt"/>
                          <a:cs typeface="Calibri"/>
                          <a:sym typeface="Calibri"/>
                        </a:rPr>
                        <a:t>pro zbytek ČR: 36 tis./byt/ročně</a:t>
                      </a:r>
                      <a:endParaRPr lang="cs-CZ" sz="1400" u="none" strike="noStrike" cap="none">
                        <a:solidFill>
                          <a:srgbClr val="003145"/>
                        </a:solidFill>
                        <a:latin typeface="+mn-lt"/>
                      </a:endParaRPr>
                    </a:p>
                  </a:txBody>
                  <a:tcPr marL="35775" marR="35775" marT="17875" marB="17875">
                    <a:lnL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7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919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cs-CZ" sz="1400" b="1" i="0" u="none" strike="noStrike" cap="none">
                          <a:solidFill>
                            <a:srgbClr val="003145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Příspěvek na poskytování obecního podporovaného bydlení</a:t>
                      </a:r>
                      <a:endParaRPr sz="1400" u="none" strike="noStrike" cap="none">
                        <a:solidFill>
                          <a:srgbClr val="003145"/>
                        </a:solidFill>
                        <a:latin typeface="+mn-lt"/>
                      </a:endParaRPr>
                    </a:p>
                  </a:txBody>
                  <a:tcPr marL="35775" marR="35775" marT="17875" marB="1787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cs-CZ" sz="1400" b="0" i="0" u="none" strike="noStrike" cap="none" dirty="0">
                          <a:solidFill>
                            <a:srgbClr val="003145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pro Prahu a Brno: </a:t>
                      </a:r>
                      <a:r>
                        <a:rPr lang="cs-CZ" sz="1400" b="0" i="0" u="none" strike="noStrike" cap="none" dirty="0">
                          <a:solidFill>
                            <a:srgbClr val="003145"/>
                          </a:solidFill>
                          <a:latin typeface="+mn-lt"/>
                          <a:ea typeface="Calibri"/>
                          <a:cs typeface="Calibri"/>
                        </a:rPr>
                        <a:t>54 </a:t>
                      </a:r>
                      <a:r>
                        <a:rPr lang="cs-CZ" sz="1400" b="0" i="0" u="none" strike="noStrike" cap="none" dirty="0">
                          <a:solidFill>
                            <a:srgbClr val="003145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tis./byt/ ročně</a:t>
                      </a:r>
                    </a:p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cs-CZ" sz="1400" b="0" i="0" u="none" strike="noStrike" cap="none" dirty="0">
                          <a:solidFill>
                            <a:srgbClr val="003145"/>
                          </a:solidFill>
                          <a:latin typeface="+mn-lt"/>
                          <a:cs typeface="Calibri"/>
                          <a:sym typeface="Calibri"/>
                        </a:rPr>
                        <a:t>pro zbytek ČR: </a:t>
                      </a:r>
                      <a:r>
                        <a:rPr lang="cs-CZ" sz="1400" b="0" i="0" u="none" strike="noStrike" cap="none" dirty="0">
                          <a:solidFill>
                            <a:srgbClr val="003145"/>
                          </a:solidFill>
                          <a:latin typeface="+mn-lt"/>
                          <a:cs typeface="Calibri"/>
                        </a:rPr>
                        <a:t>48 </a:t>
                      </a:r>
                      <a:r>
                        <a:rPr lang="cs-CZ" sz="1400" b="0" i="0" u="none" strike="noStrike" cap="none" dirty="0">
                          <a:solidFill>
                            <a:srgbClr val="003145"/>
                          </a:solidFill>
                          <a:latin typeface="+mn-lt"/>
                          <a:cs typeface="Calibri"/>
                          <a:sym typeface="Calibri"/>
                        </a:rPr>
                        <a:t>tis./byt/ročně</a:t>
                      </a:r>
                      <a:endParaRPr lang="cs-CZ" sz="1400" u="none" strike="noStrike" cap="none" dirty="0">
                        <a:solidFill>
                          <a:srgbClr val="003145"/>
                        </a:solidFill>
                        <a:latin typeface="+mn-lt"/>
                      </a:endParaRPr>
                    </a:p>
                  </a:txBody>
                  <a:tcPr marL="35775" marR="35775" marT="17875" marB="17875">
                    <a:lnL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24698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145"/>
        </a:solidFill>
        <a:effectLst/>
      </p:bgPr>
    </p:bg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15"/>
          <p:cNvSpPr txBox="1">
            <a:spLocks noGrp="1"/>
          </p:cNvSpPr>
          <p:nvPr>
            <p:ph type="sldNum" idx="12"/>
          </p:nvPr>
        </p:nvSpPr>
        <p:spPr>
          <a:xfrm>
            <a:off x="1176323" y="6352225"/>
            <a:ext cx="387000" cy="1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tabLst/>
              <a:defRPr/>
            </a:pPr>
            <a:fld id="{00000000-1234-1234-1234-123412341234}" type="slidenum">
              <a:rPr kumimoji="0" lang="cs-CZ" sz="800" b="0" i="0" u="none" strike="noStrike" kern="0" cap="none" spc="0" normalizeH="0" baseline="0" noProof="0">
                <a:ln>
                  <a:noFill/>
                </a:ln>
                <a:solidFill>
                  <a:srgbClr val="EFE4D5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  <a:tabLst/>
                <a:defRPr/>
              </a:pPr>
              <a:t>13</a:t>
            </a:fld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EFE4D5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52" name="Google Shape;352;p15"/>
          <p:cNvCxnSpPr/>
          <p:nvPr/>
        </p:nvCxnSpPr>
        <p:spPr>
          <a:xfrm>
            <a:off x="1237100" y="6249195"/>
            <a:ext cx="0" cy="242798"/>
          </a:xfrm>
          <a:prstGeom prst="straightConnector1">
            <a:avLst/>
          </a:prstGeom>
          <a:noFill/>
          <a:ln w="9525" cap="flat" cmpd="sng">
            <a:solidFill>
              <a:srgbClr val="00314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53" name="Google Shape;353;p15"/>
          <p:cNvSpPr txBox="1"/>
          <p:nvPr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tabLst/>
              <a:defRPr/>
            </a:pPr>
            <a:r>
              <a:rPr kumimoji="0" lang="cs-CZ" sz="800" b="0" i="0" u="none" strike="noStrike" kern="0" cap="none" spc="0" normalizeH="0" baseline="0" noProof="0">
                <a:ln>
                  <a:noFill/>
                </a:ln>
                <a:solidFill>
                  <a:srgbClr val="EFE4D5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Strana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EFE4D5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p15"/>
          <p:cNvSpPr txBox="1"/>
          <p:nvPr/>
        </p:nvSpPr>
        <p:spPr>
          <a:xfrm>
            <a:off x="356400" y="127573"/>
            <a:ext cx="5334537" cy="99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ctr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1050"/>
              </a:spcBef>
              <a:spcAft>
                <a:spcPts val="30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cs-CZ" sz="4000" b="1" i="0" u="none" strike="noStrike" kern="0" cap="none" spc="0" normalizeH="0" baseline="0" noProof="0">
                <a:ln>
                  <a:noFill/>
                </a:ln>
                <a:solidFill>
                  <a:srgbClr val="EFE4D5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Role krajského úřadu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EFE4D5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" name="Google Shape;358;p15"/>
          <p:cNvSpPr txBox="1"/>
          <p:nvPr/>
        </p:nvSpPr>
        <p:spPr>
          <a:xfrm>
            <a:off x="356400" y="1241839"/>
            <a:ext cx="8953855" cy="5078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85725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5A75"/>
              </a:buClr>
              <a:buSzPts val="1800"/>
              <a:buFont typeface="Arial"/>
              <a:buNone/>
              <a:tabLst/>
              <a:defRPr/>
            </a:pPr>
            <a:r>
              <a: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srgbClr val="EFE4D5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1. </a:t>
            </a:r>
            <a:r>
              <a: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srgbClr val="E7887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Nadřízený správní orgán </a:t>
            </a:r>
            <a:r>
              <a: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rgbClr val="EFE4D5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vůči KMB (ale odvolání možné jen výjimečně).</a:t>
            </a:r>
            <a:endParaRPr kumimoji="0" lang="cs-CZ" sz="1400" b="0" i="0" u="none" strike="noStrike" kern="0" cap="none" spc="0" normalizeH="0" baseline="0" noProof="0" dirty="0">
              <a:ln>
                <a:noFill/>
              </a:ln>
              <a:solidFill>
                <a:srgbClr val="EFE4D5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85725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5A75"/>
              </a:buClr>
              <a:buSzPts val="1800"/>
              <a:buFont typeface="Arial"/>
              <a:buNone/>
              <a:tabLst/>
              <a:defRPr/>
            </a:pPr>
            <a:r>
              <a: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srgbClr val="EFE4D5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2. </a:t>
            </a:r>
            <a:r>
              <a: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srgbClr val="E7887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Pověřování</a:t>
            </a:r>
            <a:r>
              <a: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srgbClr val="EFE4D5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- </a:t>
            </a:r>
            <a:r>
              <a: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rgbClr val="EFE4D5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krajský úřad uděluje či odebírá pověření k poskytování: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EFE4D5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828675" marR="0" lvl="1" indent="-28575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EFE4D5"/>
              </a:buClr>
              <a:buSzPts val="1800"/>
              <a:buFont typeface="Arial"/>
              <a:buChar char="•"/>
              <a:tabLst/>
              <a:defRPr/>
            </a:pPr>
            <a:r>
              <a: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rgbClr val="EFE4D5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asistence v bydlení,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EFE4D5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828675" marR="0" lvl="1" indent="-28575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EFE4D5"/>
              </a:buClr>
              <a:buSzPts val="1800"/>
              <a:buFont typeface="Arial"/>
              <a:buChar char="•"/>
              <a:tabLst/>
              <a:defRPr/>
            </a:pPr>
            <a:r>
              <a: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rgbClr val="EFE4D5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bydlení s ručením a podnájemního bydlení (soukromé byty),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EFE4D5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828675" marR="0" lvl="1" indent="-28575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EFE4D5"/>
              </a:buClr>
              <a:buSzPts val="1800"/>
              <a:buFont typeface="Arial"/>
              <a:buChar char="•"/>
              <a:tabLst/>
              <a:defRPr/>
            </a:pPr>
            <a:r>
              <a: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rgbClr val="EFE4D5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podporovaného obecního bydlení.</a:t>
            </a:r>
            <a:endParaRPr kumimoji="0" lang="cs-CZ" sz="1800" b="1" i="0" u="none" strike="noStrike" kern="0" cap="none" spc="0" normalizeH="0" baseline="0" noProof="0" dirty="0">
              <a:ln>
                <a:noFill/>
              </a:ln>
              <a:solidFill>
                <a:srgbClr val="EFE4D5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85725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5A75"/>
              </a:buClr>
              <a:buSzPts val="1800"/>
              <a:buFont typeface="Arial"/>
              <a:buNone/>
              <a:tabLst/>
              <a:defRPr/>
            </a:pPr>
            <a:r>
              <a: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srgbClr val="EFE4D5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3. </a:t>
            </a:r>
            <a:r>
              <a: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srgbClr val="E7887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Výplata státních příspěvků </a:t>
            </a:r>
            <a:r>
              <a: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srgbClr val="EFE4D5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na podpůrná opatření a příjem vyúčtování.</a:t>
            </a:r>
            <a:endParaRPr kumimoji="0" lang="cs-CZ" sz="1400" b="0" i="0" u="none" strike="noStrike" kern="0" cap="none" spc="0" normalizeH="0" baseline="0" noProof="0" dirty="0">
              <a:ln>
                <a:noFill/>
              </a:ln>
              <a:solidFill>
                <a:srgbClr val="EFE4D5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85725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5A75"/>
              </a:buClr>
              <a:buSzPts val="1800"/>
              <a:buFont typeface="Arial"/>
              <a:buNone/>
              <a:tabLst/>
              <a:defRPr/>
            </a:pPr>
            <a:r>
              <a: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srgbClr val="EFE4D5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4. </a:t>
            </a:r>
            <a:r>
              <a: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srgbClr val="E7887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Doplňkově - kontrola </a:t>
            </a:r>
            <a:r>
              <a: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srgbClr val="EFE4D5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ve vztahu k poskytování podpůrných opatření (vykonává hlavně KMB).</a:t>
            </a:r>
            <a:endParaRPr kumimoji="0" sz="1400" b="1" i="0" u="none" strike="noStrike" kern="0" cap="none" spc="0" normalizeH="0" baseline="0" noProof="0" dirty="0">
              <a:ln>
                <a:noFill/>
              </a:ln>
              <a:solidFill>
                <a:srgbClr val="EFE4D5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EFE4D5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Google Shape;329;p14">
            <a:extLst>
              <a:ext uri="{FF2B5EF4-FFF2-40B4-BE49-F238E27FC236}">
                <a16:creationId xmlns:a16="http://schemas.microsoft.com/office/drawing/2014/main" id="{B4ABB351-C003-A715-484D-ACBDB2A673A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78950" y="0"/>
            <a:ext cx="281305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335;p14">
            <a:extLst>
              <a:ext uri="{FF2B5EF4-FFF2-40B4-BE49-F238E27FC236}">
                <a16:creationId xmlns:a16="http://schemas.microsoft.com/office/drawing/2014/main" id="{DF09D9C2-17CF-3D85-FA1C-0CA3E5024C5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56000" y="6272765"/>
            <a:ext cx="920317" cy="195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337;p14" descr="Obsah obrázku text, Písmo, Grafika, symbol&#10;&#10;Popis byl vytvořen automaticky">
            <a:extLst>
              <a:ext uri="{FF2B5EF4-FFF2-40B4-BE49-F238E27FC236}">
                <a16:creationId xmlns:a16="http://schemas.microsoft.com/office/drawing/2014/main" id="{474BC565-25EF-3BA5-6191-D7E7CC086D6D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26054" y="6224654"/>
            <a:ext cx="1094270" cy="282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334;p14">
            <a:extLst>
              <a:ext uri="{FF2B5EF4-FFF2-40B4-BE49-F238E27FC236}">
                <a16:creationId xmlns:a16="http://schemas.microsoft.com/office/drawing/2014/main" id="{B589D6FE-38EE-0269-DA61-489E47FDE882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56400" y="6256800"/>
            <a:ext cx="740618" cy="22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A75"/>
        </a:solidFill>
        <a:effectLst/>
      </p:bgPr>
    </p:bg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9"/>
          <p:cNvSpPr txBox="1">
            <a:spLocks noGrp="1"/>
          </p:cNvSpPr>
          <p:nvPr>
            <p:ph type="sldNum" idx="12"/>
          </p:nvPr>
        </p:nvSpPr>
        <p:spPr>
          <a:xfrm>
            <a:off x="1281003" y="6341457"/>
            <a:ext cx="345567" cy="217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tabLst/>
              <a:defRPr/>
            </a:pPr>
            <a:fld id="{00000000-1234-1234-1234-123412341234}" type="slidenum">
              <a:rPr kumimoji="0" lang="cs-CZ" sz="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  <a:tabLst/>
                <a:defRPr/>
              </a:pPr>
              <a:t>14</a:t>
            </a:fld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0" name="Google Shape;220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78950" y="0"/>
            <a:ext cx="2813050" cy="6858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1" name="Google Shape;221;p9"/>
          <p:cNvCxnSpPr/>
          <p:nvPr/>
        </p:nvCxnSpPr>
        <p:spPr>
          <a:xfrm>
            <a:off x="1237100" y="6249195"/>
            <a:ext cx="0" cy="242798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22" name="Google Shape;222;p9"/>
          <p:cNvSpPr txBox="1"/>
          <p:nvPr/>
        </p:nvSpPr>
        <p:spPr>
          <a:xfrm>
            <a:off x="1256262" y="6212390"/>
            <a:ext cx="520151" cy="215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tabLst/>
              <a:defRPr/>
            </a:pPr>
            <a:r>
              <a:rPr kumimoji="0" lang="cs-CZ" sz="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Strana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3" name="Google Shape;223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6400" y="6256800"/>
            <a:ext cx="740618" cy="223200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9"/>
          <p:cNvSpPr txBox="1"/>
          <p:nvPr/>
        </p:nvSpPr>
        <p:spPr>
          <a:xfrm>
            <a:off x="2237468" y="2474017"/>
            <a:ext cx="6529758" cy="1877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tabLst/>
              <a:defRPr/>
            </a:pPr>
            <a:r>
              <a:rPr lang="cs-CZ" sz="4800" b="1">
                <a:solidFill>
                  <a:srgbClr val="EFE4D5"/>
                </a:solidFill>
              </a:rPr>
              <a:t>HLAVNÍ ZMĚNY V ZPB</a:t>
            </a:r>
            <a:endParaRPr kumimoji="0" lang="cs-CZ" sz="4800" b="1" i="0" u="none" strike="noStrike" kern="0" cap="none" spc="0" normalizeH="0" baseline="0" noProof="0">
              <a:ln>
                <a:noFill/>
              </a:ln>
              <a:solidFill>
                <a:srgbClr val="EFE4D5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tabLst/>
              <a:defRPr/>
            </a:pPr>
            <a:r>
              <a:rPr kumimoji="0" lang="cs-CZ" sz="2000" b="0" i="0" u="none" strike="noStrike" kern="0" cap="none" spc="0" normalizeH="0" baseline="0" noProof="0">
                <a:ln>
                  <a:noFill/>
                </a:ln>
                <a:solidFill>
                  <a:srgbClr val="EFE4D5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endParaRPr kumimoji="0" lang="cs-CZ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1" name="Google Shape;231;p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556000" y="6272765"/>
            <a:ext cx="920317" cy="195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9" descr="Obsah obrázku text, Písmo, Grafika, symbol&#10;&#10;Popis byl vytvořen automaticky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626054" y="6224654"/>
            <a:ext cx="1094270" cy="282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67;p6">
            <a:extLst>
              <a:ext uri="{FF2B5EF4-FFF2-40B4-BE49-F238E27FC236}">
                <a16:creationId xmlns:a16="http://schemas.microsoft.com/office/drawing/2014/main" id="{5A01802C-C428-0598-2853-346D49E8DB5D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66610" y="2559800"/>
            <a:ext cx="1309803" cy="9671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980384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6"/>
          <p:cNvSpPr/>
          <p:nvPr/>
        </p:nvSpPr>
        <p:spPr>
          <a:xfrm>
            <a:off x="0" y="5866033"/>
            <a:ext cx="12192000" cy="992100"/>
          </a:xfrm>
          <a:prstGeom prst="rect">
            <a:avLst/>
          </a:prstGeom>
          <a:solidFill>
            <a:srgbClr val="0031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6"/>
          <p:cNvSpPr txBox="1"/>
          <p:nvPr/>
        </p:nvSpPr>
        <p:spPr>
          <a:xfrm>
            <a:off x="356399" y="234087"/>
            <a:ext cx="9676583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r>
              <a:rPr kumimoji="0" lang="cs-CZ" sz="2800" b="1" i="0" u="none" strike="noStrike" kern="100" cap="none" spc="0" normalizeH="0" baseline="0" noProof="0" dirty="0">
                <a:ln>
                  <a:noFill/>
                </a:ln>
                <a:solidFill>
                  <a:srgbClr val="005A75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Velké změny v zákoně o podpoře bydlení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61" name="Google Shape;161;p6"/>
          <p:cNvCxnSpPr/>
          <p:nvPr/>
        </p:nvCxnSpPr>
        <p:spPr>
          <a:xfrm>
            <a:off x="1237100" y="6249195"/>
            <a:ext cx="0" cy="242798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62" name="Google Shape;162;p6"/>
          <p:cNvSpPr txBox="1"/>
          <p:nvPr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tabLst/>
              <a:defRPr/>
            </a:pPr>
            <a:r>
              <a:rPr kumimoji="0" lang="cs-CZ" sz="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Strana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3" name="Google Shape;163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6400" y="6256800"/>
            <a:ext cx="740618" cy="22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56000" y="6272765"/>
            <a:ext cx="920317" cy="195658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6"/>
          <p:cNvSpPr txBox="1"/>
          <p:nvPr/>
        </p:nvSpPr>
        <p:spPr>
          <a:xfrm>
            <a:off x="1189173" y="6343246"/>
            <a:ext cx="300680" cy="217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tabLst/>
              <a:defRPr/>
            </a:pPr>
            <a:fld id="{00000000-1234-1234-1234-123412341234}" type="slidenum">
              <a:rPr kumimoji="0" lang="cs-CZ" sz="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  <a:tabLst/>
                <a:defRPr/>
              </a:pPr>
              <a:t>15</a:t>
            </a:fld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6"/>
          <p:cNvSpPr txBox="1"/>
          <p:nvPr/>
        </p:nvSpPr>
        <p:spPr>
          <a:xfrm>
            <a:off x="269422" y="781309"/>
            <a:ext cx="11922578" cy="5970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5A75"/>
              </a:buClr>
              <a:buSzTx/>
              <a:buFont typeface="+mj-lt"/>
              <a:buAutoNum type="arabicPeriod"/>
              <a:tabLst/>
              <a:defRPr/>
            </a:pPr>
            <a:r>
              <a:rPr lang="cs-CZ" sz="1600" b="1">
                <a:solidFill>
                  <a:srgbClr val="E7887A"/>
                </a:solidFill>
              </a:rPr>
              <a:t>Zúžení sítě KMB</a:t>
            </a:r>
            <a:r>
              <a:rPr lang="cs-CZ" sz="1600" b="1">
                <a:solidFill>
                  <a:srgbClr val="005A75"/>
                </a:solidFill>
              </a:rPr>
              <a:t> z původních 205 na 115 (+ 22 MČ Prahy). </a:t>
            </a:r>
            <a:r>
              <a:rPr lang="cs-CZ" sz="1600">
                <a:solidFill>
                  <a:srgbClr val="005A75"/>
                </a:solidFill>
                <a:latin typeface="+mn-lt"/>
              </a:rPr>
              <a:t>ORP v základní povinné síti jsou specifikována v příloze č. 5 zákona, všechna ostatní ORP se mohou MMR přihlásit a povinnost zřídit ORP a výsledné správní obvody jim stanoví nařízení vlády („</a:t>
            </a:r>
            <a:r>
              <a:rPr lang="cs-CZ" sz="1600" err="1">
                <a:solidFill>
                  <a:srgbClr val="005A75"/>
                </a:solidFill>
                <a:latin typeface="+mn-lt"/>
              </a:rPr>
              <a:t>opt</a:t>
            </a:r>
            <a:r>
              <a:rPr lang="cs-CZ" sz="1600">
                <a:solidFill>
                  <a:srgbClr val="005A75"/>
                </a:solidFill>
                <a:latin typeface="+mn-lt"/>
              </a:rPr>
              <a:t>-in“ ORP).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5A75"/>
              </a:buClr>
              <a:buSzTx/>
              <a:buFont typeface="+mj-lt"/>
              <a:buAutoNum type="arabicPeriod"/>
              <a:tabLst/>
              <a:defRPr/>
            </a:pPr>
            <a:r>
              <a:rPr lang="cs-CZ" sz="1600" b="1">
                <a:solidFill>
                  <a:srgbClr val="E7887A"/>
                </a:solidFill>
                <a:latin typeface="+mn-lt"/>
              </a:rPr>
              <a:t>Z</a:t>
            </a:r>
            <a:r>
              <a:rPr kumimoji="0" lang="cs-CZ" sz="1600" b="1" i="0" u="none" strike="noStrike" kern="0" cap="none" spc="0" normalizeH="0" baseline="0" noProof="0">
                <a:ln>
                  <a:noFill/>
                </a:ln>
                <a:solidFill>
                  <a:srgbClr val="E7887A"/>
                </a:solidFill>
                <a:effectLst/>
                <a:uLnTx/>
                <a:uFillTx/>
                <a:latin typeface="+mn-lt"/>
                <a:cs typeface="Arial"/>
                <a:sym typeface="Arial"/>
              </a:rPr>
              <a:t>ávazné stanovisko ÚP </a:t>
            </a:r>
            <a:r>
              <a:rPr kumimoji="0" lang="cs-CZ" sz="1600" b="1" i="0" u="none" strike="noStrike" kern="0" cap="none" spc="0" normalizeH="0" baseline="0" noProof="0">
                <a:ln>
                  <a:noFill/>
                </a:ln>
                <a:solidFill>
                  <a:srgbClr val="005A75"/>
                </a:solidFill>
                <a:effectLst/>
                <a:uLnTx/>
                <a:uFillTx/>
                <a:latin typeface="+mn-lt"/>
                <a:cs typeface="Arial"/>
                <a:sym typeface="Arial"/>
              </a:rPr>
              <a:t>při posouzení </a:t>
            </a:r>
            <a:r>
              <a:rPr lang="cs-CZ" sz="1600" b="1">
                <a:solidFill>
                  <a:srgbClr val="005A75"/>
                </a:solidFill>
                <a:latin typeface="+mn-lt"/>
              </a:rPr>
              <a:t>žádosti o podpůrné opatření. </a:t>
            </a:r>
            <a:r>
              <a:rPr lang="cs-CZ" sz="1600">
                <a:solidFill>
                  <a:srgbClr val="005A75"/>
                </a:solidFill>
                <a:latin typeface="+mn-lt"/>
              </a:rPr>
              <a:t>Při posuzování nároku na zápis údaje o potřebě podpůrného opatření si KMB vyžádá od ÚP závazné stanovisko týkající se splnění příjmového limitu.  Plánované navýšení limitu na 1,6 násobek ŽM.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5A75"/>
              </a:buClr>
              <a:buSzTx/>
              <a:buFont typeface="+mj-lt"/>
              <a:buAutoNum type="arabicPeriod"/>
              <a:tabLst/>
              <a:defRPr/>
            </a:pPr>
            <a:r>
              <a:rPr lang="cs-CZ" sz="1600" b="1">
                <a:solidFill>
                  <a:srgbClr val="005A75"/>
                </a:solidFill>
                <a:latin typeface="+mn-lt"/>
              </a:rPr>
              <a:t>Posouzení </a:t>
            </a:r>
            <a:r>
              <a:rPr lang="cs-CZ" sz="1600" b="1">
                <a:solidFill>
                  <a:srgbClr val="E7887A"/>
                </a:solidFill>
                <a:latin typeface="+mn-lt"/>
              </a:rPr>
              <a:t>„uplatitelnosti bytu“ </a:t>
            </a:r>
            <a:r>
              <a:rPr lang="cs-CZ" sz="1600">
                <a:solidFill>
                  <a:srgbClr val="005A75"/>
                </a:solidFill>
                <a:latin typeface="+mn-lt"/>
              </a:rPr>
              <a:t>krajským úřadem při výplatě příspěvku poskytovateli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5A75"/>
              </a:buClr>
              <a:buSzTx/>
              <a:buFont typeface="+mj-lt"/>
              <a:buAutoNum type="arabicPeriod"/>
              <a:tabLst/>
              <a:defRPr/>
            </a:pPr>
            <a:r>
              <a:rPr kumimoji="0" lang="cs-CZ" sz="1600" b="1" i="0" u="none" strike="noStrike" kern="0" cap="none" spc="0" normalizeH="0" baseline="0" noProof="0">
                <a:ln>
                  <a:noFill/>
                </a:ln>
                <a:solidFill>
                  <a:srgbClr val="E7887A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Přidání CS</a:t>
            </a:r>
            <a:r>
              <a:rPr kumimoji="0" lang="cs-CZ" sz="1600" b="1" i="0" u="none" strike="noStrike" kern="0" cap="none" spc="0" normalizeH="0" baseline="0" noProof="0">
                <a:ln>
                  <a:noFill/>
                </a:ln>
                <a:solidFill>
                  <a:srgbClr val="005A75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osob ve vyhovujícím bydlení </a:t>
            </a:r>
            <a:r>
              <a:rPr lang="cs-CZ" sz="1600" b="1">
                <a:solidFill>
                  <a:srgbClr val="005A75"/>
                </a:solidFill>
              </a:rPr>
              <a:t>s příliš vysokými náklady na bydlení. </a:t>
            </a:r>
            <a:r>
              <a:rPr lang="cs-CZ" sz="1600">
                <a:solidFill>
                  <a:srgbClr val="005A75"/>
                </a:solidFill>
              </a:rPr>
              <a:t>CS musí též projít závazným stanoviskem ÚP, je na ni uplatňován přísnější násobek ŽM.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5A75"/>
              </a:buClr>
              <a:buSzTx/>
              <a:buFont typeface="+mj-lt"/>
              <a:buAutoNum type="arabicPeriod"/>
              <a:tabLst/>
              <a:defRPr/>
            </a:pPr>
            <a:r>
              <a:rPr kumimoji="0" lang="cs-CZ" sz="1600" b="1" i="0" u="none" strike="noStrike" kern="0" cap="none" spc="0" normalizeH="0" baseline="0" noProof="0">
                <a:ln>
                  <a:noFill/>
                </a:ln>
                <a:solidFill>
                  <a:srgbClr val="E7887A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Asistence</a:t>
            </a:r>
            <a:r>
              <a:rPr kumimoji="0" lang="cs-CZ" sz="1600" b="1" i="0" u="none" strike="noStrike" kern="0" cap="none" spc="0" normalizeH="0" baseline="0" noProof="0">
                <a:ln>
                  <a:noFill/>
                </a:ln>
                <a:solidFill>
                  <a:srgbClr val="005A75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v bydlení </a:t>
            </a:r>
            <a:r>
              <a:rPr kumimoji="0" lang="cs-CZ" sz="1600" b="1" i="0" u="none" strike="noStrike" kern="0" cap="none" spc="0" normalizeH="0" baseline="0" noProof="0">
                <a:ln>
                  <a:noFill/>
                </a:ln>
                <a:solidFill>
                  <a:srgbClr val="E7887A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nejv</a:t>
            </a:r>
            <a:r>
              <a:rPr lang="cs-CZ" sz="1600" b="1">
                <a:solidFill>
                  <a:srgbClr val="E7887A"/>
                </a:solidFill>
              </a:rPr>
              <a:t>ýše 2 roky</a:t>
            </a:r>
            <a:r>
              <a:rPr lang="cs-CZ" sz="1600">
                <a:solidFill>
                  <a:srgbClr val="005A75"/>
                </a:solidFill>
              </a:rPr>
              <a:t>, poté podpora soc. služby.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5A75"/>
              </a:buClr>
              <a:buSzTx/>
              <a:buFont typeface="+mj-lt"/>
              <a:buAutoNum type="arabicPeriod"/>
              <a:tabLst/>
              <a:defRPr/>
            </a:pPr>
            <a:r>
              <a:rPr kumimoji="0" lang="cs-CZ" sz="1600" b="1" i="0" u="none" strike="noStrike" kern="0" cap="none" spc="0" normalizeH="0" baseline="0" noProof="0">
                <a:ln>
                  <a:noFill/>
                </a:ln>
                <a:solidFill>
                  <a:srgbClr val="E7887A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Změny v účinnosti </a:t>
            </a:r>
            <a:r>
              <a:rPr kumimoji="0" lang="cs-CZ" sz="1600" b="1" i="0" u="none" strike="noStrike" kern="0" cap="none" spc="0" normalizeH="0" baseline="0" noProof="0">
                <a:ln>
                  <a:noFill/>
                </a:ln>
                <a:solidFill>
                  <a:srgbClr val="005A75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zákona:</a:t>
            </a:r>
          </a:p>
          <a:p>
            <a:pPr marL="285750" lvl="1" indent="-285750" algn="just">
              <a:spcAft>
                <a:spcPts val="1200"/>
              </a:spcAft>
              <a:buClr>
                <a:srgbClr val="005A75"/>
              </a:buClr>
              <a:buFontTx/>
              <a:buChar char="-"/>
              <a:defRPr/>
            </a:pPr>
            <a:r>
              <a:rPr lang="cs-CZ" sz="1600">
                <a:solidFill>
                  <a:srgbClr val="005A75"/>
                </a:solidFill>
              </a:rPr>
              <a:t>p</a:t>
            </a:r>
            <a:r>
              <a:rPr kumimoji="0" lang="cs-CZ" sz="1600" i="0" u="none" strike="noStrike" kern="0" cap="none" spc="0" normalizeH="0" baseline="0" noProof="0">
                <a:ln>
                  <a:noFill/>
                </a:ln>
                <a:solidFill>
                  <a:srgbClr val="005A75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ředsazená účinnost ustanovení o převodu peněz na kraje od července 2025</a:t>
            </a:r>
          </a:p>
          <a:p>
            <a:pPr marL="285750" lvl="1" indent="-285750" algn="just">
              <a:spcAft>
                <a:spcPts val="1200"/>
              </a:spcAft>
              <a:buClr>
                <a:srgbClr val="005A75"/>
              </a:buClr>
              <a:buFontTx/>
              <a:buChar char="-"/>
              <a:defRPr/>
            </a:pPr>
            <a:r>
              <a:rPr kumimoji="0" lang="cs-CZ" sz="1600" i="0" u="none" strike="noStrike" kern="0" cap="none" spc="0" normalizeH="0" baseline="0" noProof="0">
                <a:ln>
                  <a:noFill/>
                </a:ln>
                <a:solidFill>
                  <a:srgbClr val="005A75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hlavní účinnost zákona od 1.1. 2026 </a:t>
            </a:r>
            <a:r>
              <a:rPr lang="cs-CZ" sz="1600">
                <a:solidFill>
                  <a:srgbClr val="005A75"/>
                </a:solidFill>
              </a:rPr>
              <a:t>- </a:t>
            </a:r>
            <a:r>
              <a:rPr kumimoji="0" lang="cs-CZ" sz="1600" i="0" u="none" strike="noStrike" kern="0" cap="none" spc="0" normalizeH="0" baseline="0" noProof="0">
                <a:ln>
                  <a:noFill/>
                </a:ln>
                <a:solidFill>
                  <a:srgbClr val="005A75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kontaktní místa, poradenství, pověřování, zápis bytů</a:t>
            </a:r>
          </a:p>
          <a:p>
            <a:pPr marL="285750" lvl="1" indent="-285750" algn="just">
              <a:spcAft>
                <a:spcPts val="1200"/>
              </a:spcAft>
              <a:buClr>
                <a:srgbClr val="005A75"/>
              </a:buClr>
              <a:buFontTx/>
              <a:buChar char="-"/>
              <a:defRPr/>
            </a:pPr>
            <a:r>
              <a:rPr kumimoji="0" lang="cs-CZ" sz="1600" i="0" u="none" strike="noStrike" kern="0" cap="none" spc="0" normalizeH="0" baseline="0" noProof="0">
                <a:ln>
                  <a:noFill/>
                </a:ln>
                <a:solidFill>
                  <a:srgbClr val="005A75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část třetí (žádosti osob o podpůrná opatření) od </a:t>
            </a:r>
            <a:r>
              <a:rPr lang="cs-CZ" sz="1600">
                <a:solidFill>
                  <a:srgbClr val="005A75"/>
                </a:solidFill>
              </a:rPr>
              <a:t>1.7.2026</a:t>
            </a:r>
            <a:r>
              <a:rPr kumimoji="0" lang="cs-CZ" sz="1600" i="0" u="none" strike="noStrike" kern="0" cap="none" spc="0" normalizeH="0" baseline="0" noProof="0">
                <a:ln>
                  <a:noFill/>
                </a:ln>
                <a:solidFill>
                  <a:srgbClr val="005A75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, tzn. i příspěvky na PO nejdříve </a:t>
            </a:r>
            <a:r>
              <a:rPr kumimoji="0" lang="cs-CZ" sz="1800" i="0" u="none" strike="noStrike" kern="0" cap="none" spc="0" normalizeH="0" baseline="0" noProof="0">
                <a:ln>
                  <a:noFill/>
                </a:ln>
                <a:solidFill>
                  <a:srgbClr val="005A75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až od tohoto okamžiku</a:t>
            </a:r>
            <a:endParaRPr kumimoji="0" lang="cs-CZ" sz="1800" b="0" i="0" u="none" strike="noStrike" kern="0" cap="none" spc="0" normalizeH="0" baseline="0" noProof="0">
              <a:ln>
                <a:noFill/>
              </a:ln>
              <a:solidFill>
                <a:srgbClr val="005A75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cs-CZ" sz="1800" b="0" i="0" u="none" strike="noStrike" kern="0" cap="none" spc="0" normalizeH="0" baseline="0" noProof="0">
              <a:ln>
                <a:noFill/>
              </a:ln>
              <a:solidFill>
                <a:srgbClr val="003145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Tx/>
              <a:buFont typeface="Arial"/>
              <a:buAutoNum type="arabicPeriod"/>
              <a:tabLst/>
              <a:defRPr/>
            </a:pPr>
            <a:endParaRPr kumimoji="0" lang="cs-CZ" sz="1800" b="0" i="0" u="none" strike="noStrike" kern="0" cap="none" spc="0" normalizeH="0" baseline="0" noProof="0">
              <a:ln>
                <a:noFill/>
              </a:ln>
              <a:solidFill>
                <a:srgbClr val="003145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Google Shape;232;p9" descr="Obsah obrázku text, Písmo, Grafika, symbol&#10;&#10;Popis byl vytvořen automaticky">
            <a:extLst>
              <a:ext uri="{FF2B5EF4-FFF2-40B4-BE49-F238E27FC236}">
                <a16:creationId xmlns:a16="http://schemas.microsoft.com/office/drawing/2014/main" id="{377363D2-8B7F-86A6-CC26-BA160E7D6597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26054" y="6224654"/>
            <a:ext cx="1094270" cy="2828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689103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6"/>
          <p:cNvSpPr/>
          <p:nvPr/>
        </p:nvSpPr>
        <p:spPr>
          <a:xfrm>
            <a:off x="0" y="5866033"/>
            <a:ext cx="12192000" cy="992100"/>
          </a:xfrm>
          <a:prstGeom prst="rect">
            <a:avLst/>
          </a:prstGeom>
          <a:solidFill>
            <a:srgbClr val="0031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6"/>
          <p:cNvSpPr txBox="1"/>
          <p:nvPr/>
        </p:nvSpPr>
        <p:spPr>
          <a:xfrm>
            <a:off x="356399" y="234087"/>
            <a:ext cx="9676583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r>
              <a:rPr lang="cs-CZ" sz="2800" b="1" kern="100">
                <a:solidFill>
                  <a:srgbClr val="005A75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Další z</a:t>
            </a:r>
            <a:r>
              <a:rPr kumimoji="0" lang="cs-CZ" sz="2800" b="1" i="0" u="none" strike="noStrike" kern="100" cap="none" spc="0" normalizeH="0" baseline="0" noProof="0">
                <a:ln>
                  <a:noFill/>
                </a:ln>
                <a:solidFill>
                  <a:srgbClr val="005A75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měny v zákoně o podpoře bydlení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61" name="Google Shape;161;p6"/>
          <p:cNvCxnSpPr/>
          <p:nvPr/>
        </p:nvCxnSpPr>
        <p:spPr>
          <a:xfrm>
            <a:off x="1237100" y="6249195"/>
            <a:ext cx="0" cy="242798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62" name="Google Shape;162;p6"/>
          <p:cNvSpPr txBox="1"/>
          <p:nvPr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tabLst/>
              <a:defRPr/>
            </a:pPr>
            <a:r>
              <a:rPr kumimoji="0" lang="cs-CZ" sz="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Strana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3" name="Google Shape;163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6400" y="6256800"/>
            <a:ext cx="740618" cy="22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56000" y="6272765"/>
            <a:ext cx="920317" cy="195658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6"/>
          <p:cNvSpPr txBox="1"/>
          <p:nvPr/>
        </p:nvSpPr>
        <p:spPr>
          <a:xfrm>
            <a:off x="1189173" y="6343246"/>
            <a:ext cx="300680" cy="217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tabLst/>
              <a:defRPr/>
            </a:pPr>
            <a:fld id="{00000000-1234-1234-1234-123412341234}" type="slidenum">
              <a:rPr kumimoji="0" lang="cs-CZ" sz="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  <a:tabLst/>
                <a:defRPr/>
              </a:pPr>
              <a:t>16</a:t>
            </a:fld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6"/>
          <p:cNvSpPr txBox="1"/>
          <p:nvPr/>
        </p:nvSpPr>
        <p:spPr>
          <a:xfrm>
            <a:off x="356399" y="1221383"/>
            <a:ext cx="11305085" cy="4739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005A75"/>
              </a:buClr>
              <a:buSzTx/>
              <a:buFont typeface="Arial"/>
              <a:buAutoNum type="arabicPeriod"/>
              <a:tabLst/>
              <a:defRPr/>
            </a:pPr>
            <a:r>
              <a:rPr lang="cs-CZ" sz="1800" b="1">
                <a:solidFill>
                  <a:srgbClr val="E7887A"/>
                </a:solidFill>
              </a:rPr>
              <a:t>V</a:t>
            </a:r>
            <a:r>
              <a:rPr kumimoji="0" lang="cs-CZ" sz="1800" b="1" i="0" u="none" strike="noStrike" kern="0" cap="none" spc="0" normalizeH="0" baseline="0" noProof="0" err="1">
                <a:ln>
                  <a:noFill/>
                </a:ln>
                <a:solidFill>
                  <a:srgbClr val="E7887A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yškrtnutí</a:t>
            </a:r>
            <a:r>
              <a:rPr kumimoji="0" lang="cs-CZ" sz="1800" b="1" i="0" u="none" strike="noStrike" kern="0" cap="none" spc="0" normalizeH="0" baseline="0" noProof="0">
                <a:ln>
                  <a:noFill/>
                </a:ln>
                <a:solidFill>
                  <a:srgbClr val="E7887A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specializovaného poradenství </a:t>
            </a:r>
            <a:r>
              <a:rPr kumimoji="0" lang="cs-CZ" sz="1800" b="1" i="0" u="none" strike="noStrike" kern="0" cap="none" spc="0" normalizeH="0" baseline="0" noProof="0">
                <a:ln>
                  <a:noFill/>
                </a:ln>
                <a:solidFill>
                  <a:srgbClr val="005A75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ze zákona.</a:t>
            </a:r>
            <a:r>
              <a:rPr kumimoji="0" lang="cs-CZ" sz="1800" b="0" i="0" u="none" strike="noStrike" kern="0" cap="none" spc="0" normalizeH="0" baseline="0" noProof="0">
                <a:ln>
                  <a:noFill/>
                </a:ln>
                <a:solidFill>
                  <a:srgbClr val="005A75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Tato část agendy kontaktních míst se tak stává zcela dobrovolnou. Díky tomu dochází rovněž ke snížení nákladů zákona.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005A75"/>
              </a:buClr>
              <a:buSzTx/>
              <a:buFont typeface="Arial"/>
              <a:buAutoNum type="arabicPeriod"/>
              <a:tabLst/>
              <a:defRPr/>
            </a:pPr>
            <a:r>
              <a:rPr lang="cs-CZ" sz="1800" b="0" i="0" u="none" strike="noStrike">
                <a:solidFill>
                  <a:srgbClr val="005A75"/>
                </a:solidFill>
                <a:effectLst/>
                <a:latin typeface="+mn-lt"/>
              </a:rPr>
              <a:t>Z okruhu zvláště zranitelných osob byly </a:t>
            </a:r>
            <a:r>
              <a:rPr lang="cs-CZ" sz="1800" b="1" i="0" u="none" strike="noStrike">
                <a:solidFill>
                  <a:srgbClr val="005A75"/>
                </a:solidFill>
                <a:effectLst/>
                <a:latin typeface="+mn-lt"/>
              </a:rPr>
              <a:t>vypuštěny </a:t>
            </a:r>
            <a:r>
              <a:rPr lang="cs-CZ" sz="1800" b="1" i="0" u="none" strike="noStrike">
                <a:solidFill>
                  <a:srgbClr val="E7887A"/>
                </a:solidFill>
                <a:effectLst/>
                <a:latin typeface="+mn-lt"/>
              </a:rPr>
              <a:t>osoby v exekuci</a:t>
            </a:r>
            <a:r>
              <a:rPr lang="cs-CZ" sz="1800" b="1" i="0" u="none" strike="noStrike">
                <a:solidFill>
                  <a:srgbClr val="005A75"/>
                </a:solidFill>
                <a:effectLst/>
                <a:latin typeface="+mn-lt"/>
              </a:rPr>
              <a:t>. </a:t>
            </a:r>
            <a:r>
              <a:rPr lang="cs-CZ" sz="1800" i="0" u="none" strike="noStrike">
                <a:solidFill>
                  <a:srgbClr val="005A75"/>
                </a:solidFill>
                <a:effectLst/>
                <a:latin typeface="+mn-lt"/>
              </a:rPr>
              <a:t>Naopak byly</a:t>
            </a:r>
            <a:r>
              <a:rPr lang="cs-CZ" sz="1800" b="1" i="0" u="none" strike="noStrike">
                <a:solidFill>
                  <a:srgbClr val="005A75"/>
                </a:solidFill>
                <a:effectLst/>
                <a:latin typeface="+mn-lt"/>
              </a:rPr>
              <a:t> přidány </a:t>
            </a:r>
            <a:r>
              <a:rPr lang="cs-CZ" sz="1800" b="1" i="0" u="none" strike="noStrike">
                <a:solidFill>
                  <a:srgbClr val="E7887A"/>
                </a:solidFill>
                <a:effectLst/>
                <a:latin typeface="+mn-lt"/>
              </a:rPr>
              <a:t>těhotné ženy</a:t>
            </a:r>
            <a:r>
              <a:rPr lang="cs-CZ" sz="1800" b="1" i="0" u="none" strike="noStrike">
                <a:solidFill>
                  <a:srgbClr val="005A75"/>
                </a:solidFill>
                <a:effectLst/>
                <a:latin typeface="+mn-lt"/>
              </a:rPr>
              <a:t>.</a:t>
            </a:r>
          </a:p>
          <a:p>
            <a:pPr marL="342900" indent="-342900" algn="just">
              <a:spcBef>
                <a:spcPts val="1200"/>
              </a:spcBef>
              <a:spcAft>
                <a:spcPts val="1200"/>
              </a:spcAft>
              <a:buClr>
                <a:srgbClr val="005A75"/>
              </a:buClr>
              <a:buFont typeface="Arial"/>
              <a:buAutoNum type="arabicPeriod"/>
              <a:defRPr/>
            </a:pPr>
            <a:r>
              <a:rPr lang="cs-CZ" sz="1800" b="1">
                <a:solidFill>
                  <a:srgbClr val="E7887A"/>
                </a:solidFill>
              </a:rPr>
              <a:t>Nespolupráce s asistencí </a:t>
            </a:r>
            <a:r>
              <a:rPr lang="cs-CZ" sz="1800" b="1">
                <a:solidFill>
                  <a:srgbClr val="005A75"/>
                </a:solidFill>
              </a:rPr>
              <a:t>jako možný </a:t>
            </a:r>
            <a:r>
              <a:rPr lang="cs-CZ" sz="1800" b="1">
                <a:solidFill>
                  <a:srgbClr val="E7887A"/>
                </a:solidFill>
              </a:rPr>
              <a:t>výpovědní důvod</a:t>
            </a:r>
            <a:r>
              <a:rPr lang="cs-CZ" sz="1800" b="1">
                <a:solidFill>
                  <a:srgbClr val="005A75"/>
                </a:solidFill>
              </a:rPr>
              <a:t>.</a:t>
            </a:r>
            <a:endParaRPr lang="cs-CZ" sz="1800" b="1" i="0" u="none" strike="noStrike">
              <a:solidFill>
                <a:srgbClr val="005A75"/>
              </a:solidFill>
              <a:effectLst/>
              <a:latin typeface="+mn-lt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005A75"/>
              </a:buClr>
              <a:buSzTx/>
              <a:buFont typeface="Arial"/>
              <a:buAutoNum type="arabicPeriod"/>
              <a:tabLst/>
              <a:defRPr/>
            </a:pPr>
            <a:r>
              <a:rPr lang="cs-CZ" sz="1800" b="1">
                <a:solidFill>
                  <a:srgbClr val="E7887A"/>
                </a:solidFill>
              </a:rPr>
              <a:t>Volné podání </a:t>
            </a:r>
            <a:r>
              <a:rPr lang="cs-CZ" sz="1800">
                <a:solidFill>
                  <a:srgbClr val="005A75"/>
                </a:solidFill>
              </a:rPr>
              <a:t>– zrušení nutnosti používat předepsané formuláře.</a:t>
            </a:r>
          </a:p>
          <a:p>
            <a:pPr marL="342900" indent="-342900" algn="just">
              <a:spcBef>
                <a:spcPts val="1200"/>
              </a:spcBef>
              <a:spcAft>
                <a:spcPts val="1200"/>
              </a:spcAft>
              <a:buClr>
                <a:srgbClr val="005A75"/>
              </a:buClr>
              <a:buFont typeface="Arial"/>
              <a:buAutoNum type="arabicPeriod"/>
              <a:defRPr/>
            </a:pPr>
            <a:r>
              <a:rPr kumimoji="0" lang="cs-CZ" sz="1800" b="1" i="0" u="none" strike="noStrike" kern="0" cap="none" spc="0" normalizeH="0" baseline="0" noProof="0">
                <a:ln>
                  <a:noFill/>
                </a:ln>
                <a:solidFill>
                  <a:srgbClr val="E7887A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Potvrzení o bezdlužnosti </a:t>
            </a:r>
            <a:r>
              <a:rPr kumimoji="0" lang="cs-CZ" sz="1800" b="1" i="0" u="none" strike="noStrike" kern="0" cap="none" spc="0" normalizeH="0" baseline="0" noProof="0">
                <a:ln>
                  <a:noFill/>
                </a:ln>
                <a:solidFill>
                  <a:srgbClr val="005A75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od SVJ </a:t>
            </a:r>
            <a:r>
              <a:rPr kumimoji="0" lang="cs-CZ" sz="1800" i="0" u="none" strike="noStrike" kern="0" cap="none" spc="0" normalizeH="0" baseline="0" noProof="0">
                <a:ln>
                  <a:noFill/>
                </a:ln>
                <a:solidFill>
                  <a:srgbClr val="005A75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jako podmínka zápisu bytu.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Tx/>
              <a:buFont typeface="Arial"/>
              <a:buAutoNum type="arabicPeriod"/>
              <a:tabLst/>
              <a:defRPr/>
            </a:pPr>
            <a:endParaRPr kumimoji="0" lang="cs-CZ" sz="1800" b="0" i="0" u="none" strike="noStrike" kern="0" cap="none" spc="0" normalizeH="0" baseline="0" noProof="0">
              <a:ln>
                <a:noFill/>
              </a:ln>
              <a:solidFill>
                <a:srgbClr val="005A75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Tx/>
              <a:buFont typeface="Arial"/>
              <a:buAutoNum type="arabicPeriod"/>
              <a:tabLst/>
              <a:defRPr/>
            </a:pPr>
            <a:endParaRPr kumimoji="0" lang="cs-CZ" sz="1800" b="0" i="0" u="none" strike="noStrike" kern="0" cap="none" spc="0" normalizeH="0" baseline="0" noProof="0">
              <a:ln>
                <a:noFill/>
              </a:ln>
              <a:solidFill>
                <a:srgbClr val="003145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2" name="Google Shape;232;p9" descr="Obsah obrázku text, Písmo, Grafika, symbol&#10;&#10;Popis byl vytvořen automaticky">
            <a:extLst>
              <a:ext uri="{FF2B5EF4-FFF2-40B4-BE49-F238E27FC236}">
                <a16:creationId xmlns:a16="http://schemas.microsoft.com/office/drawing/2014/main" id="{377363D2-8B7F-86A6-CC26-BA160E7D6597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26054" y="6224654"/>
            <a:ext cx="1094270" cy="2828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569313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6"/>
          <p:cNvSpPr/>
          <p:nvPr/>
        </p:nvSpPr>
        <p:spPr>
          <a:xfrm>
            <a:off x="0" y="5866033"/>
            <a:ext cx="12192000" cy="992100"/>
          </a:xfrm>
          <a:prstGeom prst="rect">
            <a:avLst/>
          </a:prstGeom>
          <a:solidFill>
            <a:srgbClr val="0031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6"/>
          <p:cNvSpPr txBox="1"/>
          <p:nvPr/>
        </p:nvSpPr>
        <p:spPr>
          <a:xfrm>
            <a:off x="356399" y="234087"/>
            <a:ext cx="9676583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r>
              <a:rPr kumimoji="0" lang="cs-CZ" sz="2800" b="1" i="0" u="none" strike="noStrike" kern="100" cap="none" spc="0" normalizeH="0" baseline="0" noProof="0">
                <a:ln>
                  <a:noFill/>
                </a:ln>
                <a:solidFill>
                  <a:srgbClr val="005A75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Změny v zákoně o podpoře bydlení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61" name="Google Shape;161;p6"/>
          <p:cNvCxnSpPr/>
          <p:nvPr/>
        </p:nvCxnSpPr>
        <p:spPr>
          <a:xfrm>
            <a:off x="1237100" y="6249195"/>
            <a:ext cx="0" cy="242798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62" name="Google Shape;162;p6"/>
          <p:cNvSpPr txBox="1"/>
          <p:nvPr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tabLst/>
              <a:defRPr/>
            </a:pPr>
            <a:r>
              <a:rPr kumimoji="0" lang="cs-CZ" sz="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Strana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3" name="Google Shape;163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6400" y="6256800"/>
            <a:ext cx="740618" cy="22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56000" y="6272765"/>
            <a:ext cx="920317" cy="195658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6"/>
          <p:cNvSpPr txBox="1"/>
          <p:nvPr/>
        </p:nvSpPr>
        <p:spPr>
          <a:xfrm>
            <a:off x="1189173" y="6343246"/>
            <a:ext cx="300680" cy="217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tabLst/>
              <a:defRPr/>
            </a:pPr>
            <a:fld id="{00000000-1234-1234-1234-123412341234}" type="slidenum">
              <a:rPr kumimoji="0" lang="cs-CZ" sz="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  <a:tabLst/>
                <a:defRPr/>
              </a:pPr>
              <a:t>17</a:t>
            </a:fld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6"/>
          <p:cNvSpPr txBox="1"/>
          <p:nvPr/>
        </p:nvSpPr>
        <p:spPr>
          <a:xfrm>
            <a:off x="556601" y="1176631"/>
            <a:ext cx="11078798" cy="4985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005A75"/>
              </a:buClr>
              <a:buSzTx/>
              <a:buFont typeface="+mj-lt"/>
              <a:buAutoNum type="arabicPeriod" startAt="6"/>
              <a:tabLst/>
              <a:defRPr/>
            </a:pPr>
            <a:r>
              <a:rPr lang="cs-CZ" sz="1800">
                <a:solidFill>
                  <a:srgbClr val="005A75"/>
                </a:solidFill>
                <a:latin typeface="+mn-lt"/>
              </a:rPr>
              <a:t>Povinnost MMR vydávat </a:t>
            </a:r>
            <a:r>
              <a:rPr lang="cs-CZ" sz="1800" b="1">
                <a:solidFill>
                  <a:srgbClr val="E7887A"/>
                </a:solidFill>
                <a:latin typeface="+mn-lt"/>
              </a:rPr>
              <a:t>směrnici k sociálnímu vyloučení</a:t>
            </a:r>
            <a:r>
              <a:rPr lang="cs-CZ" sz="1800">
                <a:solidFill>
                  <a:srgbClr val="005A75"/>
                </a:solidFill>
                <a:latin typeface="+mn-lt"/>
              </a:rPr>
              <a:t>, tj. směrnici upravující za jakých podmínek je možné zapsat byt do systému tak, aby se poskytováním podpůrného opatření v konkrétním bytě nezhoršila míra prostorového a sociálního vyloučení v oblasti, kde se tento byt nachází.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005A75"/>
              </a:buClr>
              <a:buSzTx/>
              <a:buFont typeface="+mj-lt"/>
              <a:buAutoNum type="arabicPeriod" startAt="6"/>
              <a:tabLst/>
              <a:defRPr/>
            </a:pPr>
            <a:r>
              <a:rPr kumimoji="0" lang="cs-CZ" sz="1800" b="1" i="0" u="none" strike="noStrike" kern="0" cap="none" spc="0" normalizeH="0" baseline="0" noProof="0">
                <a:ln>
                  <a:noFill/>
                </a:ln>
                <a:solidFill>
                  <a:srgbClr val="E7887A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Další </a:t>
            </a:r>
            <a:r>
              <a:rPr lang="cs-CZ" sz="1800" b="1">
                <a:solidFill>
                  <a:srgbClr val="E7887A"/>
                </a:solidFill>
              </a:rPr>
              <a:t>změny u asistence </a:t>
            </a:r>
            <a:r>
              <a:rPr lang="cs-CZ" sz="1800">
                <a:solidFill>
                  <a:srgbClr val="005A75"/>
                </a:solidFill>
              </a:rPr>
              <a:t>(možnost vyúčtovat činnost asistence max. 1 měsíc před uzavřením nájemní smlouvy) a překlenovací asistence, což je asistence, která na omezenou dobu poskytuje podporu i po ztrátě vyhovujícího bydlení.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005A75"/>
              </a:buClr>
              <a:buSzTx/>
              <a:buFont typeface="+mj-lt"/>
              <a:buAutoNum type="arabicPeriod" startAt="6"/>
              <a:tabLst/>
              <a:defRPr/>
            </a:pPr>
            <a:r>
              <a:rPr lang="cs-CZ" sz="1800">
                <a:solidFill>
                  <a:srgbClr val="005A75"/>
                </a:solidFill>
              </a:rPr>
              <a:t>Další </a:t>
            </a:r>
            <a:r>
              <a:rPr lang="cs-CZ" sz="1800" b="1">
                <a:solidFill>
                  <a:srgbClr val="E7887A"/>
                </a:solidFill>
              </a:rPr>
              <a:t>legislativně-technické změny</a:t>
            </a:r>
            <a:endParaRPr lang="cs-CZ" sz="1800">
              <a:solidFill>
                <a:srgbClr val="E7887A"/>
              </a:solidFill>
            </a:endParaRPr>
          </a:p>
          <a:p>
            <a:pPr algn="just">
              <a:spcBef>
                <a:spcPts val="1200"/>
              </a:spcBef>
              <a:spcAft>
                <a:spcPts val="1200"/>
              </a:spcAft>
              <a:defRPr/>
            </a:pPr>
            <a:r>
              <a:rPr kumimoji="0" lang="cs-CZ" sz="1800" b="1" i="0" u="none" strike="noStrike" kern="0" cap="none" spc="0" normalizeH="0" baseline="0" noProof="0">
                <a:ln>
                  <a:noFill/>
                </a:ln>
                <a:solidFill>
                  <a:srgbClr val="005A75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Další změny v doprovodném změnovém zákoně: datové schránky, </a:t>
            </a:r>
            <a:r>
              <a:rPr lang="cs-CZ" sz="1800" b="1">
                <a:solidFill>
                  <a:srgbClr val="005A75"/>
                </a:solidFill>
              </a:rPr>
              <a:t>rozkaz k vyklizení, úpravy definice dostupného bydlení, přidání penzijních fondů do investic</a:t>
            </a:r>
            <a:endParaRPr kumimoji="0" lang="cs-CZ" sz="1800" b="0" i="0" u="none" strike="noStrike" kern="0" cap="none" spc="0" normalizeH="0" baseline="0" noProof="0">
              <a:ln>
                <a:noFill/>
              </a:ln>
              <a:solidFill>
                <a:srgbClr val="005A75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algn="just">
              <a:spcBef>
                <a:spcPts val="1200"/>
              </a:spcBef>
              <a:spcAft>
                <a:spcPts val="1200"/>
              </a:spcAft>
              <a:defRPr/>
            </a:pPr>
            <a:endParaRPr kumimoji="0" lang="cs-CZ" sz="1800" b="0" i="0" u="none" strike="noStrike" kern="0" cap="none" spc="0" normalizeH="0" baseline="0" noProof="0">
              <a:ln>
                <a:noFill/>
              </a:ln>
              <a:solidFill>
                <a:srgbClr val="005A75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cs-CZ" sz="1800" b="0" i="0" u="none" strike="noStrike" kern="0" cap="none" spc="0" normalizeH="0" baseline="0" noProof="0">
              <a:ln>
                <a:noFill/>
              </a:ln>
              <a:solidFill>
                <a:srgbClr val="003145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2" name="Google Shape;232;p9" descr="Obsah obrázku text, Písmo, Grafika, symbol&#10;&#10;Popis byl vytvořen automaticky">
            <a:extLst>
              <a:ext uri="{FF2B5EF4-FFF2-40B4-BE49-F238E27FC236}">
                <a16:creationId xmlns:a16="http://schemas.microsoft.com/office/drawing/2014/main" id="{377363D2-8B7F-86A6-CC26-BA160E7D6597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26054" y="6224654"/>
            <a:ext cx="1094270" cy="2828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807491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A75"/>
        </a:solidFill>
        <a:effectLst/>
      </p:bgPr>
    </p:bg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9"/>
          <p:cNvSpPr txBox="1">
            <a:spLocks noGrp="1"/>
          </p:cNvSpPr>
          <p:nvPr>
            <p:ph type="sldNum" idx="12"/>
          </p:nvPr>
        </p:nvSpPr>
        <p:spPr>
          <a:xfrm>
            <a:off x="1281003" y="6341457"/>
            <a:ext cx="133071" cy="217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cs-CZ" sz="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18</a:t>
            </a:fld>
            <a:endParaRPr sz="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8" name="Google Shape;218;p9"/>
          <p:cNvPicPr preferRelativeResize="0"/>
          <p:nvPr/>
        </p:nvPicPr>
        <p:blipFill rotWithShape="1">
          <a:blip r:embed="rId3">
            <a:alphaModFix/>
          </a:blip>
          <a:srcRect l="22001" r="30513"/>
          <a:stretch/>
        </p:blipFill>
        <p:spPr>
          <a:xfrm>
            <a:off x="7307451" y="2691"/>
            <a:ext cx="4884549" cy="6852619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9"/>
          <p:cNvSpPr txBox="1"/>
          <p:nvPr/>
        </p:nvSpPr>
        <p:spPr>
          <a:xfrm>
            <a:off x="316646" y="286036"/>
            <a:ext cx="623560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cs-CZ" sz="2800" b="1" i="0" u="none" strike="noStrike" cap="none">
                <a:solidFill>
                  <a:srgbClr val="EFE4D5"/>
                </a:solidFill>
                <a:latin typeface="Arial"/>
                <a:ea typeface="Arial"/>
                <a:cs typeface="Arial"/>
                <a:sym typeface="Arial"/>
              </a:rPr>
              <a:t>Další kroky pro implementaci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21" name="Google Shape;221;p9"/>
          <p:cNvCxnSpPr/>
          <p:nvPr/>
        </p:nvCxnSpPr>
        <p:spPr>
          <a:xfrm>
            <a:off x="1237100" y="6249195"/>
            <a:ext cx="0" cy="242798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22" name="Google Shape;222;p9"/>
          <p:cNvSpPr txBox="1"/>
          <p:nvPr/>
        </p:nvSpPr>
        <p:spPr>
          <a:xfrm>
            <a:off x="1256262" y="6212390"/>
            <a:ext cx="520151" cy="215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cs-CZ" sz="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Strana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3" name="Google Shape;223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6400" y="6256800"/>
            <a:ext cx="740618" cy="223200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9"/>
          <p:cNvSpPr txBox="1"/>
          <p:nvPr/>
        </p:nvSpPr>
        <p:spPr>
          <a:xfrm>
            <a:off x="356400" y="946914"/>
            <a:ext cx="6710988" cy="5570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SzPts val="2000"/>
            </a:pPr>
            <a:r>
              <a:rPr lang="cs-CZ" sz="2000" b="1" i="0" u="none" strike="noStrike" cap="none" dirty="0">
                <a:solidFill>
                  <a:srgbClr val="E7887A"/>
                </a:solidFill>
                <a:latin typeface="Arial"/>
                <a:ea typeface="Arial"/>
                <a:cs typeface="Arial"/>
                <a:sym typeface="Arial"/>
              </a:rPr>
              <a:t>Prováděcí předpisy</a:t>
            </a:r>
          </a:p>
          <a:p>
            <a:pPr>
              <a:buSzPts val="2000"/>
            </a:pPr>
            <a:endParaRPr lang="cs-CZ" sz="2000" b="0" i="0" u="none" strike="noStrike" cap="none" dirty="0">
              <a:solidFill>
                <a:srgbClr val="EFE4D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indent="-342900">
              <a:buClr>
                <a:srgbClr val="EFE4D5"/>
              </a:buClr>
              <a:buSzPts val="2000"/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rgbClr val="EFE4D5"/>
                </a:solidFill>
              </a:rPr>
              <a:t>NV o stanovení násobku částky životního minima pro účely ZPB (na 1,6 násobek) : </a:t>
            </a:r>
            <a:r>
              <a:rPr lang="cs-CZ" sz="1600" u="sng" dirty="0">
                <a:solidFill>
                  <a:srgbClr val="EFE4D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338/2025 Sb., 1. 7. 2026, budoucí znění, informativní znění systému e-Sbírka</a:t>
            </a:r>
            <a:endParaRPr lang="cs-CZ" sz="1600" u="sng" dirty="0">
              <a:solidFill>
                <a:srgbClr val="EFE4D5"/>
              </a:solidFill>
            </a:endParaRPr>
          </a:p>
          <a:p>
            <a:pPr marL="342900" indent="-342900">
              <a:buClr>
                <a:srgbClr val="EFE4D5"/>
              </a:buClr>
              <a:buSzPts val="2000"/>
              <a:buFont typeface="Arial" panose="020B0604020202020204" pitchFamily="34" charset="0"/>
              <a:buChar char="•"/>
            </a:pPr>
            <a:r>
              <a:rPr lang="cs-CZ" sz="2000" dirty="0" err="1">
                <a:solidFill>
                  <a:srgbClr val="EFE4D5"/>
                </a:solidFill>
              </a:rPr>
              <a:t>NVo</a:t>
            </a:r>
            <a:r>
              <a:rPr lang="cs-CZ" sz="2000" dirty="0">
                <a:solidFill>
                  <a:srgbClr val="EFE4D5"/>
                </a:solidFill>
              </a:rPr>
              <a:t> výši příspěvků podle zákona o podpoře bydlení: </a:t>
            </a:r>
            <a:r>
              <a:rPr lang="cs-CZ" sz="1600" u="sng" dirty="0">
                <a:solidFill>
                  <a:srgbClr val="EFE4D5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438/2025 Sb., 1. 1. 2026, budoucí znění, informativní znění systému e-Sbírka</a:t>
            </a:r>
            <a:r>
              <a:rPr lang="cs-CZ" sz="1600" dirty="0">
                <a:solidFill>
                  <a:srgbClr val="EFE4D5"/>
                </a:solidFill>
              </a:rPr>
              <a:t> </a:t>
            </a:r>
          </a:p>
          <a:p>
            <a:pPr marL="342900" indent="-342900">
              <a:buClr>
                <a:srgbClr val="EFE4D5"/>
              </a:buClr>
              <a:buSzPts val="2000"/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rgbClr val="EFE4D5"/>
                </a:solidFill>
              </a:rPr>
              <a:t>NV o dalších kontaktních místech pro bydlení a o správních obvodech kontaktních míst pro bydlení: </a:t>
            </a:r>
            <a:r>
              <a:rPr lang="cs-CZ" sz="1600" u="sng" dirty="0">
                <a:solidFill>
                  <a:srgbClr val="EFE4D5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418/2025 Sb., 1. 1. 2026, budoucí znění, informativní znění systému e-Sbírka</a:t>
            </a:r>
            <a:endParaRPr lang="cs-CZ" sz="1600" b="1" i="0" u="none" strike="noStrike" cap="none" dirty="0">
              <a:solidFill>
                <a:srgbClr val="EFE4D5"/>
              </a:solidFill>
              <a:latin typeface="Arial"/>
              <a:ea typeface="Arial"/>
              <a:cs typeface="Arial"/>
            </a:endParaRPr>
          </a:p>
          <a:p>
            <a:pPr marL="342900" indent="-342900">
              <a:buClr>
                <a:srgbClr val="EFE4D5"/>
              </a:buClr>
              <a:buSzPts val="2000"/>
              <a:buFont typeface="Arial" panose="020B0604020202020204" pitchFamily="34" charset="0"/>
              <a:buChar char="•"/>
            </a:pPr>
            <a:endParaRPr lang="cs-CZ" sz="1600" b="1" dirty="0">
              <a:solidFill>
                <a:srgbClr val="EFE4D5"/>
              </a:solidFill>
              <a:sym typeface="Arial"/>
            </a:endParaRPr>
          </a:p>
          <a:p>
            <a:pPr marL="342900" indent="-342900">
              <a:buClr>
                <a:srgbClr val="EFE4D5"/>
              </a:buClr>
              <a:buSzPts val="2000"/>
              <a:buFont typeface="Arial" panose="020B0604020202020204" pitchFamily="34" charset="0"/>
              <a:buChar char="•"/>
            </a:pPr>
            <a:r>
              <a:rPr lang="cs-CZ" sz="2000" b="0" i="0" u="none" strike="noStrike" cap="none" dirty="0">
                <a:solidFill>
                  <a:srgbClr val="EFE4D5"/>
                </a:solidFill>
                <a:latin typeface="Arial"/>
                <a:ea typeface="Arial"/>
                <a:cs typeface="Arial"/>
                <a:sym typeface="Arial"/>
              </a:rPr>
              <a:t>Vyúčtovací vyhláška</a:t>
            </a:r>
            <a:r>
              <a:rPr lang="cs-CZ" sz="2000" dirty="0">
                <a:solidFill>
                  <a:srgbClr val="EFE4D5"/>
                </a:solidFill>
              </a:rPr>
              <a:t> </a:t>
            </a:r>
            <a:r>
              <a:rPr lang="cs-CZ" sz="2000" b="1" dirty="0">
                <a:solidFill>
                  <a:srgbClr val="EFE4D5"/>
                </a:solidFill>
              </a:rPr>
              <a:t>(v přípravě)</a:t>
            </a:r>
            <a:endParaRPr lang="cs-CZ" sz="2000" b="1" i="0" u="none" strike="noStrike" cap="none" dirty="0">
              <a:solidFill>
                <a:srgbClr val="EFE4D5"/>
              </a:solidFill>
              <a:latin typeface="Arial"/>
              <a:ea typeface="Arial"/>
              <a:cs typeface="Arial"/>
            </a:endParaRPr>
          </a:p>
          <a:p>
            <a:pPr marL="342900" indent="-342900">
              <a:buClr>
                <a:srgbClr val="EFE4D5"/>
              </a:buClr>
              <a:buSzPts val="2000"/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rgbClr val="EFE4D5"/>
                </a:solidFill>
              </a:rPr>
              <a:t>Vyhláška s činnostmi asistence</a:t>
            </a:r>
          </a:p>
          <a:p>
            <a:pPr marL="342900" indent="-342900">
              <a:buClr>
                <a:srgbClr val="EFE4D5"/>
              </a:buClr>
              <a:buSzPts val="2000"/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rgbClr val="EFE4D5"/>
                </a:solidFill>
              </a:rPr>
              <a:t>Směrnice k posuzování sociálního a prostorového vyloučení</a:t>
            </a:r>
          </a:p>
          <a:p>
            <a:pPr marL="342900" indent="-342900">
              <a:buClr>
                <a:srgbClr val="EFE4D5"/>
              </a:buClr>
              <a:buSzPts val="2000"/>
              <a:buFont typeface="Arial" panose="020B0604020202020204" pitchFamily="34" charset="0"/>
              <a:buChar char="•"/>
            </a:pPr>
            <a:endParaRPr lang="cs-CZ" sz="2000" dirty="0">
              <a:solidFill>
                <a:srgbClr val="EFE4D5"/>
              </a:solidFill>
            </a:endParaRPr>
          </a:p>
          <a:p>
            <a:pPr>
              <a:buSzPts val="2000"/>
            </a:pPr>
            <a:endParaRPr lang="cs-CZ" sz="2000" b="0" i="0" u="none" strike="noStrike" cap="none" dirty="0">
              <a:solidFill>
                <a:srgbClr val="EFE4D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1" name="Google Shape;231;p9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556000" y="6272765"/>
            <a:ext cx="920317" cy="195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9" descr="Obsah obrázku text, Písmo, Grafika, symbol&#10;&#10;Popis byl vytvořen automaticky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626054" y="6224654"/>
            <a:ext cx="1094270" cy="2828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730391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A75"/>
        </a:solidFill>
        <a:effectLst/>
      </p:bgPr>
    </p:bg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9"/>
          <p:cNvSpPr txBox="1">
            <a:spLocks noGrp="1"/>
          </p:cNvSpPr>
          <p:nvPr>
            <p:ph type="sldNum" idx="12"/>
          </p:nvPr>
        </p:nvSpPr>
        <p:spPr>
          <a:xfrm>
            <a:off x="1281003" y="6341457"/>
            <a:ext cx="133071" cy="217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cs-CZ" sz="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19</a:t>
            </a:fld>
            <a:endParaRPr sz="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8" name="Google Shape;218;p9"/>
          <p:cNvPicPr preferRelativeResize="0"/>
          <p:nvPr/>
        </p:nvPicPr>
        <p:blipFill rotWithShape="1">
          <a:blip r:embed="rId3">
            <a:alphaModFix/>
          </a:blip>
          <a:srcRect l="22001" r="30513"/>
          <a:stretch/>
        </p:blipFill>
        <p:spPr>
          <a:xfrm>
            <a:off x="7307451" y="2691"/>
            <a:ext cx="4884549" cy="6852619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9"/>
          <p:cNvSpPr txBox="1"/>
          <p:nvPr/>
        </p:nvSpPr>
        <p:spPr>
          <a:xfrm>
            <a:off x="316646" y="286036"/>
            <a:ext cx="623560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cs-CZ" sz="2800" b="1" i="0" u="none" strike="noStrike" cap="none">
                <a:solidFill>
                  <a:srgbClr val="EFE4D5"/>
                </a:solidFill>
                <a:latin typeface="Arial"/>
                <a:ea typeface="Arial"/>
                <a:cs typeface="Arial"/>
                <a:sym typeface="Arial"/>
              </a:rPr>
              <a:t>Další kroky pro implementaci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21" name="Google Shape;221;p9"/>
          <p:cNvCxnSpPr/>
          <p:nvPr/>
        </p:nvCxnSpPr>
        <p:spPr>
          <a:xfrm>
            <a:off x="1237100" y="6249195"/>
            <a:ext cx="0" cy="242798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22" name="Google Shape;222;p9"/>
          <p:cNvSpPr txBox="1"/>
          <p:nvPr/>
        </p:nvSpPr>
        <p:spPr>
          <a:xfrm>
            <a:off x="1256262" y="6212390"/>
            <a:ext cx="520151" cy="215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cs-CZ" sz="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Strana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3" name="Google Shape;223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6400" y="6256800"/>
            <a:ext cx="740618" cy="223200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9"/>
          <p:cNvSpPr txBox="1"/>
          <p:nvPr/>
        </p:nvSpPr>
        <p:spPr>
          <a:xfrm>
            <a:off x="356400" y="1120231"/>
            <a:ext cx="6710988" cy="5078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2000"/>
            </a:pPr>
            <a:r>
              <a:rPr lang="cs-CZ" sz="2000" b="1" dirty="0">
                <a:solidFill>
                  <a:srgbClr val="E7887A"/>
                </a:solidFill>
              </a:rPr>
              <a:t>Informační systém – Evidence podpory bydlení</a:t>
            </a:r>
          </a:p>
          <a:p>
            <a:pPr marL="342900" indent="-342900">
              <a:buClr>
                <a:srgbClr val="EFE4D5"/>
              </a:buClr>
              <a:buSzPts val="2000"/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rgbClr val="EFE4D5"/>
                </a:solidFill>
              </a:rPr>
              <a:t>pro MMR vyvíjí MPSV (Karel Trpkoš), v září proběhlo UAT testování, příprava pilotního provozu</a:t>
            </a:r>
            <a:endParaRPr lang="cs-CZ" sz="2000" b="0" i="0" u="none" strike="noStrike" cap="none" dirty="0">
              <a:solidFill>
                <a:srgbClr val="EFE4D5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buClr>
                <a:srgbClr val="EFE4D5"/>
              </a:buClr>
              <a:buSzPts val="2000"/>
            </a:pPr>
            <a:endParaRPr lang="cs-CZ" sz="2000" b="0" i="0" u="none" strike="noStrike" cap="none" dirty="0">
              <a:solidFill>
                <a:srgbClr val="EFE4D5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buClr>
                <a:srgbClr val="EFE4D5"/>
              </a:buClr>
              <a:buSzPts val="2000"/>
            </a:pPr>
            <a:r>
              <a:rPr lang="cs-CZ" sz="2000" b="1" i="0" u="none" strike="noStrike" cap="none" dirty="0">
                <a:solidFill>
                  <a:srgbClr val="E7887A"/>
                </a:solidFill>
                <a:latin typeface="Arial"/>
                <a:ea typeface="Arial"/>
                <a:cs typeface="Arial"/>
                <a:sym typeface="Arial"/>
              </a:rPr>
              <a:t>Setkání na krajích – září a </a:t>
            </a:r>
            <a:r>
              <a:rPr lang="cs-CZ" sz="2000" b="1" dirty="0">
                <a:solidFill>
                  <a:srgbClr val="E7887A"/>
                </a:solidFill>
              </a:rPr>
              <a:t>listopad </a:t>
            </a:r>
            <a:r>
              <a:rPr lang="cs-CZ" sz="2000" b="1" i="0" u="none" strike="noStrike" cap="none" dirty="0">
                <a:solidFill>
                  <a:srgbClr val="E7887A"/>
                </a:solidFill>
                <a:latin typeface="Arial"/>
                <a:ea typeface="Arial"/>
                <a:cs typeface="Arial"/>
                <a:sym typeface="Arial"/>
              </a:rPr>
              <a:t>2025</a:t>
            </a:r>
          </a:p>
          <a:p>
            <a:pPr marL="342900" indent="-342900">
              <a:buClr>
                <a:srgbClr val="EFE4D5"/>
              </a:buClr>
              <a:buSzPts val="2000"/>
              <a:buFont typeface="Arial" panose="020B0604020202020204" pitchFamily="34" charset="0"/>
              <a:buChar char="•"/>
            </a:pPr>
            <a:r>
              <a:rPr lang="cs-CZ" sz="2000" b="0" i="0" u="none" strike="noStrike" cap="none" dirty="0">
                <a:solidFill>
                  <a:srgbClr val="EFE4D5"/>
                </a:solidFill>
                <a:latin typeface="Arial"/>
                <a:ea typeface="Arial"/>
                <a:cs typeface="Arial"/>
                <a:sym typeface="Arial"/>
              </a:rPr>
              <a:t>účast zástupců obcí, sociálních odborů, poskytovatelů soc. služeb, pilotních realizátorů aj.</a:t>
            </a:r>
          </a:p>
          <a:p>
            <a:pPr marL="342900" indent="-342900">
              <a:buClr>
                <a:srgbClr val="EFE4D5"/>
              </a:buClr>
              <a:buSzPts val="2000"/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rgbClr val="EFE4D5"/>
                </a:solidFill>
              </a:rPr>
              <a:t>Webináře: </a:t>
            </a:r>
          </a:p>
          <a:p>
            <a:pPr marL="720725" lvl="1" indent="-285750">
              <a:buClr>
                <a:srgbClr val="EFE4D5"/>
              </a:buClr>
              <a:buSzPts val="2000"/>
              <a:buFont typeface="Arial" panose="020B0604020202020204" pitchFamily="34" charset="0"/>
              <a:buChar char="•"/>
            </a:pPr>
            <a:r>
              <a:rPr lang="cs-CZ" sz="1600" b="0" i="0" u="none" strike="noStrike" cap="none" dirty="0">
                <a:solidFill>
                  <a:srgbClr val="EFE4D5"/>
                </a:solidFill>
                <a:latin typeface="Arial"/>
                <a:ea typeface="Arial"/>
                <a:cs typeface="Arial"/>
                <a:sym typeface="Arial"/>
              </a:rPr>
              <a:t>Úterý 11. 11. 9:30 –12:30 na téma webinář kraje a KMB. </a:t>
            </a:r>
          </a:p>
          <a:p>
            <a:pPr marL="720725" lvl="1" indent="-285750">
              <a:buClr>
                <a:srgbClr val="EFE4D5"/>
              </a:buClr>
              <a:buSzPts val="2000"/>
              <a:buFont typeface="Arial" panose="020B0604020202020204" pitchFamily="34" charset="0"/>
              <a:buChar char="•"/>
            </a:pPr>
            <a:r>
              <a:rPr lang="cs-CZ" sz="1600" b="0" i="0" u="none" strike="noStrike" cap="none" dirty="0">
                <a:solidFill>
                  <a:srgbClr val="EFE4D5"/>
                </a:solidFill>
                <a:latin typeface="Arial"/>
                <a:ea typeface="Arial"/>
                <a:cs typeface="Arial"/>
                <a:sym typeface="Arial"/>
              </a:rPr>
              <a:t>Čtvrtek 13. 11. 9:30-12:30 na téma bytová podpůrná opatření. </a:t>
            </a:r>
          </a:p>
          <a:p>
            <a:pPr marL="342900" indent="-342900">
              <a:buClr>
                <a:srgbClr val="EFE4D5"/>
              </a:buClr>
              <a:buSzPts val="2000"/>
              <a:buFont typeface="Arial" panose="020B0604020202020204" pitchFamily="34" charset="0"/>
              <a:buChar char="•"/>
            </a:pPr>
            <a:endParaRPr lang="cs-CZ" sz="2000" b="0" i="0" u="none" strike="noStrike" cap="none" dirty="0">
              <a:solidFill>
                <a:srgbClr val="EFE4D5"/>
              </a:solidFill>
              <a:latin typeface="Arial"/>
              <a:ea typeface="Arial"/>
              <a:cs typeface="Arial"/>
              <a:sym typeface="Arial"/>
            </a:endParaRP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E4D5"/>
              </a:buClr>
              <a:buSzPts val="2000"/>
            </a:pPr>
            <a:r>
              <a:rPr lang="cs-CZ" sz="2000" b="0" i="0" u="none" strike="noStrike" cap="none" dirty="0">
                <a:solidFill>
                  <a:srgbClr val="EFE4D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cs-CZ" sz="2000" b="1" dirty="0">
                <a:solidFill>
                  <a:srgbClr val="E7887A"/>
                </a:solidFill>
              </a:rPr>
              <a:t>Příprava metodik a vzdělávání</a:t>
            </a:r>
          </a:p>
          <a:p>
            <a:pPr marL="342900" lvl="0" indent="-342900">
              <a:buClr>
                <a:srgbClr val="EFE4D5"/>
              </a:buClr>
              <a:buSzPts val="2000"/>
              <a:buFont typeface="Arial" panose="020B0604020202020204" pitchFamily="34" charset="0"/>
              <a:buChar char="•"/>
            </a:pPr>
            <a:r>
              <a:rPr lang="cs-CZ" sz="2000" b="0" i="0" u="none" strike="noStrike" cap="none" dirty="0">
                <a:solidFill>
                  <a:srgbClr val="EFE4D5"/>
                </a:solidFill>
                <a:latin typeface="Arial"/>
                <a:ea typeface="Arial"/>
                <a:cs typeface="Arial"/>
                <a:sym typeface="Arial"/>
              </a:rPr>
              <a:t>metodiky, vzdělávání, informační videa, kampaň zaměřená na vlastníky bytů</a:t>
            </a:r>
          </a:p>
          <a:p>
            <a:pPr marL="342900" lvl="0" indent="-342900">
              <a:buClr>
                <a:srgbClr val="EFE4D5"/>
              </a:buClr>
              <a:buSzPts val="2000"/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rgbClr val="EFE4D5"/>
                </a:solidFill>
              </a:rPr>
              <a:t>Dostupné na webu MMR: </a:t>
            </a:r>
            <a:r>
              <a:rPr lang="cs-CZ" sz="1600" dirty="0">
                <a:solidFill>
                  <a:srgbClr val="EFE4D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https://mmr.gov.cz/cs/microsites/bydleni-pro-zivot/menime-pravidla-hry/zakon-o-podpore-bydleni</a:t>
            </a:r>
            <a:r>
              <a:rPr lang="cs-CZ" sz="1600" dirty="0">
                <a:solidFill>
                  <a:srgbClr val="EFE4D5"/>
                </a:solidFill>
              </a:rPr>
              <a:t> </a:t>
            </a:r>
            <a:endParaRPr lang="cs-CZ" sz="2000" b="0" i="0" u="none" strike="noStrike" cap="none" dirty="0">
              <a:solidFill>
                <a:srgbClr val="EFE4D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1" name="Google Shape;231;p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556000" y="6272765"/>
            <a:ext cx="920317" cy="195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9" descr="Obsah obrázku text, Písmo, Grafika, symbol&#10;&#10;Popis byl vytvořen automaticky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626054" y="6224654"/>
            <a:ext cx="1094270" cy="2828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22849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78950" y="0"/>
            <a:ext cx="281305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6"/>
          <p:cNvSpPr/>
          <p:nvPr/>
        </p:nvSpPr>
        <p:spPr>
          <a:xfrm>
            <a:off x="0" y="5866033"/>
            <a:ext cx="12192000" cy="992100"/>
          </a:xfrm>
          <a:prstGeom prst="rect">
            <a:avLst/>
          </a:prstGeom>
          <a:solidFill>
            <a:srgbClr val="0031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6"/>
          <p:cNvSpPr txBox="1"/>
          <p:nvPr/>
        </p:nvSpPr>
        <p:spPr>
          <a:xfrm>
            <a:off x="356396" y="368000"/>
            <a:ext cx="8201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cs-CZ" sz="2800" b="1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Přijetí zákona pomůže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61" name="Google Shape;161;p6"/>
          <p:cNvCxnSpPr/>
          <p:nvPr/>
        </p:nvCxnSpPr>
        <p:spPr>
          <a:xfrm>
            <a:off x="1237100" y="6249195"/>
            <a:ext cx="0" cy="242798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62" name="Google Shape;162;p6"/>
          <p:cNvSpPr txBox="1"/>
          <p:nvPr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cs-CZ" sz="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Strana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3" name="Google Shape;163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6400" y="6256800"/>
            <a:ext cx="740618" cy="22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556000" y="6272765"/>
            <a:ext cx="920317" cy="195658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6"/>
          <p:cNvSpPr txBox="1"/>
          <p:nvPr/>
        </p:nvSpPr>
        <p:spPr>
          <a:xfrm>
            <a:off x="1189173" y="6343246"/>
            <a:ext cx="300680" cy="217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cs-CZ" sz="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sz="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6" name="Google Shape;166;p6" descr="Obsah obrázku text, Písmo, Grafika, symbol&#10;&#10;Popis byl vytvořen automaticky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626054" y="6224654"/>
            <a:ext cx="1094270" cy="282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87297" y="1391936"/>
            <a:ext cx="442771" cy="3486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87294" y="2933498"/>
            <a:ext cx="442771" cy="3486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87297" y="2146861"/>
            <a:ext cx="442771" cy="348682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6"/>
          <p:cNvSpPr txBox="1"/>
          <p:nvPr/>
        </p:nvSpPr>
        <p:spPr>
          <a:xfrm>
            <a:off x="999325" y="1272575"/>
            <a:ext cx="8120400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cs-CZ" sz="1400" b="1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Chránit </a:t>
            </a:r>
            <a:r>
              <a:rPr lang="cs-CZ" b="1">
                <a:solidFill>
                  <a:srgbClr val="005A75"/>
                </a:solidFill>
              </a:rPr>
              <a:t>až 1,6</a:t>
            </a:r>
            <a:r>
              <a:rPr lang="cs-CZ" sz="1400" b="1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 milionu osob ohrožených bytovou nouzí</a:t>
            </a:r>
            <a:r>
              <a:rPr lang="cs-CZ" sz="1400" b="0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. Jedná se zejména o </a:t>
            </a:r>
            <a:r>
              <a:rPr lang="cs-CZ" sz="1400" b="1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děti, seniory, samoživitele i oběti domácího násilí.</a:t>
            </a:r>
            <a:r>
              <a:rPr lang="cs-CZ" sz="1400" b="0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 Celkový počet ohrožených osob stále roste.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6"/>
          <p:cNvSpPr txBox="1"/>
          <p:nvPr/>
        </p:nvSpPr>
        <p:spPr>
          <a:xfrm>
            <a:off x="999321" y="2072838"/>
            <a:ext cx="8600100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cs-CZ" sz="1400" b="0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Snížit počet osob v bytové nouzi nejméně o 30 % za 10 let. </a:t>
            </a:r>
            <a:r>
              <a:rPr lang="cs-CZ" sz="1400" b="1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V bytové nouzi se nyní nachází 161 000 obyvatel ČR </a:t>
            </a:r>
            <a:r>
              <a:rPr lang="cs-CZ" sz="1400" b="0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(a z toho více než 2/3 připadá na rodiny s dětmi).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6"/>
          <p:cNvSpPr txBox="1"/>
          <p:nvPr/>
        </p:nvSpPr>
        <p:spPr>
          <a:xfrm>
            <a:off x="982448" y="2842626"/>
            <a:ext cx="8554200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cs-CZ" sz="1400" b="1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Zpomalit nárůst počtu dětí ve státní péči</a:t>
            </a:r>
            <a:r>
              <a:rPr lang="cs-CZ" sz="1400" b="0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. Bytová nouze výrazně zvyšuje pravděpodobnost odebrání dětí z rodin či nedokončení vzdělání.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3" name="Google Shape;173;p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87295" y="4315298"/>
            <a:ext cx="442771" cy="3486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93466" y="3611665"/>
            <a:ext cx="442771" cy="348682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6"/>
          <p:cNvSpPr txBox="1"/>
          <p:nvPr/>
        </p:nvSpPr>
        <p:spPr>
          <a:xfrm>
            <a:off x="959567" y="3562243"/>
            <a:ext cx="8600100" cy="63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cs-CZ" sz="1400" b="1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Omezit sekundární trh s bydlením</a:t>
            </a:r>
            <a:r>
              <a:rPr lang="cs-CZ" sz="1400" b="0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, a to díky cenovým mapám a kontrolám standardu bytů v evidenci.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5A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6"/>
          <p:cNvSpPr txBox="1"/>
          <p:nvPr/>
        </p:nvSpPr>
        <p:spPr>
          <a:xfrm>
            <a:off x="953396" y="4170196"/>
            <a:ext cx="85542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cs-CZ" sz="1400" b="1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Přinést systémové řešení, </a:t>
            </a:r>
            <a:r>
              <a:rPr lang="cs-CZ" sz="1400" b="0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které bude spolu s dalšími nástroji fungovat dlouhodobě. Díky tomu můžeme lépe nastavit investice do bydlení.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5A75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g277a7447323_4_0"/>
          <p:cNvSpPr txBox="1"/>
          <p:nvPr/>
        </p:nvSpPr>
        <p:spPr>
          <a:xfrm>
            <a:off x="370009" y="365563"/>
            <a:ext cx="83769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cs-CZ" sz="2800" b="1">
                <a:solidFill>
                  <a:srgbClr val="005A75"/>
                </a:solidFill>
              </a:rPr>
              <a:t>Kontakty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27" name="Google Shape;427;g277a7447323_4_0"/>
          <p:cNvCxnSpPr/>
          <p:nvPr/>
        </p:nvCxnSpPr>
        <p:spPr>
          <a:xfrm>
            <a:off x="1237100" y="6249195"/>
            <a:ext cx="0" cy="242700"/>
          </a:xfrm>
          <a:prstGeom prst="straightConnector1">
            <a:avLst/>
          </a:prstGeom>
          <a:noFill/>
          <a:ln w="9525" cap="flat" cmpd="sng">
            <a:solidFill>
              <a:srgbClr val="00314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28" name="Google Shape;428;g277a7447323_4_0"/>
          <p:cNvSpPr txBox="1"/>
          <p:nvPr/>
        </p:nvSpPr>
        <p:spPr>
          <a:xfrm>
            <a:off x="1256262" y="6212390"/>
            <a:ext cx="8148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cs-CZ" sz="800" b="0" i="0" u="none" strike="noStrike" cap="none">
                <a:solidFill>
                  <a:srgbClr val="003145"/>
                </a:solidFill>
                <a:latin typeface="Arial"/>
                <a:ea typeface="Arial"/>
                <a:cs typeface="Arial"/>
                <a:sym typeface="Arial"/>
              </a:rPr>
              <a:t>Strana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9" name="Google Shape;429;g277a7447323_4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6400" y="6256800"/>
            <a:ext cx="740618" cy="223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30" name="Google Shape;430;g277a7447323_4_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56000" y="6272765"/>
            <a:ext cx="920317" cy="195658"/>
          </a:xfrm>
          <a:prstGeom prst="rect">
            <a:avLst/>
          </a:prstGeom>
          <a:noFill/>
          <a:ln>
            <a:noFill/>
          </a:ln>
        </p:spPr>
      </p:pic>
      <p:sp>
        <p:nvSpPr>
          <p:cNvPr id="431" name="Google Shape;431;g277a7447323_4_0"/>
          <p:cNvSpPr txBox="1"/>
          <p:nvPr/>
        </p:nvSpPr>
        <p:spPr>
          <a:xfrm>
            <a:off x="1165677" y="6339292"/>
            <a:ext cx="3642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cs-CZ" sz="800" b="0" i="0" u="none" strike="noStrike" cap="none">
                <a:solidFill>
                  <a:srgbClr val="003145"/>
                </a:solidFill>
                <a:latin typeface="Arial"/>
                <a:ea typeface="Arial"/>
                <a:cs typeface="Arial"/>
                <a:sym typeface="Arial"/>
              </a:rPr>
              <a:t>20</a:t>
            </a:fld>
            <a:endParaRPr sz="800" b="0" i="0" u="none" strike="noStrike" cap="none">
              <a:solidFill>
                <a:srgbClr val="00314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2" name="Google Shape;432;g277a7447323_4_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758650" y="6236559"/>
            <a:ext cx="1094276" cy="268092"/>
          </a:xfrm>
          <a:prstGeom prst="rect">
            <a:avLst/>
          </a:prstGeom>
          <a:noFill/>
          <a:ln>
            <a:noFill/>
          </a:ln>
        </p:spPr>
      </p:pic>
      <p:sp>
        <p:nvSpPr>
          <p:cNvPr id="433" name="Google Shape;433;g277a7447323_4_0"/>
          <p:cNvSpPr txBox="1"/>
          <p:nvPr/>
        </p:nvSpPr>
        <p:spPr>
          <a:xfrm>
            <a:off x="6602358" y="1012038"/>
            <a:ext cx="6031800" cy="1883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b="1">
                <a:solidFill>
                  <a:schemeClr val="dk1"/>
                </a:solidFill>
              </a:rPr>
              <a:t>Ing. Vít Lesák</a:t>
            </a:r>
            <a:r>
              <a:rPr lang="cs-CZ" sz="1600">
                <a:solidFill>
                  <a:schemeClr val="dk1"/>
                </a:solidFill>
              </a:rPr>
              <a:t>​ </a:t>
            </a:r>
            <a:r>
              <a:rPr lang="cs-CZ" sz="1600" b="1">
                <a:solidFill>
                  <a:schemeClr val="dk1"/>
                </a:solidFill>
              </a:rPr>
              <a:t>MSc.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>
                <a:solidFill>
                  <a:schemeClr val="dk1"/>
                </a:solidFill>
              </a:rPr>
              <a:t>mob.: +420 705 894 915​</a:t>
            </a:r>
            <a:endParaRPr sz="16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>
                <a:solidFill>
                  <a:schemeClr val="dk1"/>
                </a:solidFill>
              </a:rPr>
              <a:t>e-mail: </a:t>
            </a:r>
            <a:r>
              <a:rPr lang="cs-CZ" sz="1600" u="sng">
                <a:solidFill>
                  <a:srgbClr val="00517B"/>
                </a:solidFill>
              </a:rPr>
              <a:t>vit.lesak@mmr.gov.cz</a:t>
            </a:r>
            <a:r>
              <a:rPr lang="cs-CZ" sz="1600">
                <a:solidFill>
                  <a:srgbClr val="00517B"/>
                </a:solidFill>
              </a:rPr>
              <a:t>​</a:t>
            </a:r>
            <a:endParaRPr sz="1600">
              <a:solidFill>
                <a:srgbClr val="00517B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>
                <a:solidFill>
                  <a:schemeClr val="dk1"/>
                </a:solidFill>
              </a:rPr>
              <a:t>​</a:t>
            </a:r>
            <a:endParaRPr sz="16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b="1">
                <a:solidFill>
                  <a:schemeClr val="dk1"/>
                </a:solidFill>
              </a:rPr>
              <a:t>Ministerstvo pro místní rozvoj</a:t>
            </a:r>
            <a:r>
              <a:rPr lang="cs-CZ" sz="1600">
                <a:solidFill>
                  <a:schemeClr val="dk1"/>
                </a:solidFill>
              </a:rPr>
              <a:t>​​</a:t>
            </a:r>
            <a:endParaRPr sz="16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>
                <a:solidFill>
                  <a:schemeClr val="dk1"/>
                </a:solidFill>
              </a:rPr>
              <a:t>Ředitel odboru politiky bydlení</a:t>
            </a:r>
            <a:endParaRPr/>
          </a:p>
        </p:txBody>
      </p:sp>
      <p:sp>
        <p:nvSpPr>
          <p:cNvPr id="435" name="Google Shape;435;g277a7447323_4_0"/>
          <p:cNvSpPr txBox="1"/>
          <p:nvPr/>
        </p:nvSpPr>
        <p:spPr>
          <a:xfrm>
            <a:off x="372864" y="1007335"/>
            <a:ext cx="4434300" cy="2449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b="1">
                <a:solidFill>
                  <a:schemeClr val="dk1"/>
                </a:solidFill>
              </a:rPr>
              <a:t>Mgr. et Mgr. Anna Hájková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>
                <a:solidFill>
                  <a:schemeClr val="dk1"/>
                </a:solidFill>
              </a:rPr>
              <a:t>mob.: +420 705 894 887</a:t>
            </a:r>
            <a:endParaRPr sz="16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>
                <a:solidFill>
                  <a:schemeClr val="dk1"/>
                </a:solidFill>
              </a:rPr>
              <a:t>e-mail: </a:t>
            </a:r>
            <a:r>
              <a:rPr lang="cs-CZ" sz="1600" u="sng">
                <a:solidFill>
                  <a:srgbClr val="00517B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anna.hajkova@mmr.gov.cz</a:t>
            </a:r>
            <a:endParaRPr sz="1600" u="sng">
              <a:solidFill>
                <a:srgbClr val="00517B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u="sng">
              <a:solidFill>
                <a:srgbClr val="00517B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b="1">
                <a:solidFill>
                  <a:schemeClr val="dk1"/>
                </a:solidFill>
              </a:rPr>
              <a:t>Ministerstvo pro místní rozvoj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>
                <a:solidFill>
                  <a:schemeClr val="dk1"/>
                </a:solidFill>
              </a:rPr>
              <a:t>Vedoucí oddělení implementace zákona o podpoře bydlení</a:t>
            </a:r>
            <a:endParaRPr sz="16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>
                <a:solidFill>
                  <a:schemeClr val="dk1"/>
                </a:solidFill>
              </a:rPr>
              <a:t>odbor politiky bydlení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436" name="Google Shape;436;g277a7447323_4_0"/>
          <p:cNvSpPr txBox="1"/>
          <p:nvPr/>
        </p:nvSpPr>
        <p:spPr>
          <a:xfrm>
            <a:off x="370009" y="3390159"/>
            <a:ext cx="4657200" cy="2449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b="1">
                <a:solidFill>
                  <a:schemeClr val="dk1"/>
                </a:solidFill>
              </a:rPr>
              <a:t>Ing. Sabina Ludvíková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>
                <a:solidFill>
                  <a:schemeClr val="dk1"/>
                </a:solidFill>
              </a:rPr>
              <a:t>mob.: +420 704 992 811</a:t>
            </a:r>
          </a:p>
          <a:p>
            <a:pPr>
              <a:lnSpc>
                <a:spcPct val="115000"/>
              </a:lnSpc>
            </a:pPr>
            <a:r>
              <a:rPr lang="cs-CZ" sz="1600">
                <a:solidFill>
                  <a:schemeClr val="dk1"/>
                </a:solidFill>
              </a:rPr>
              <a:t>e-mail: </a:t>
            </a:r>
            <a:r>
              <a:rPr lang="cs-CZ" sz="1600" u="sng">
                <a:solidFill>
                  <a:srgbClr val="00517B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sabina.ludvikova@mmr.gov.cz</a:t>
            </a:r>
            <a:r>
              <a:rPr lang="cs-CZ" sz="1600" u="sng">
                <a:solidFill>
                  <a:srgbClr val="00517B"/>
                </a:solidFill>
              </a:rPr>
              <a:t> 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b="1">
                <a:solidFill>
                  <a:schemeClr val="dk1"/>
                </a:solidFill>
              </a:rPr>
              <a:t>Ministerstvo pro místní rozvoj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>
                <a:solidFill>
                  <a:schemeClr val="dk1"/>
                </a:solidFill>
              </a:rPr>
              <a:t>oddělení implementace zákona o podpoře bydlení odbor politiky bydlení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u="sng">
              <a:solidFill>
                <a:srgbClr val="00517B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"/>
          <p:cNvSpPr txBox="1">
            <a:spLocks noGrp="1"/>
          </p:cNvSpPr>
          <p:nvPr>
            <p:ph type="sldNum" idx="12"/>
          </p:nvPr>
        </p:nvSpPr>
        <p:spPr>
          <a:xfrm>
            <a:off x="1260340" y="6344772"/>
            <a:ext cx="133200" cy="2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cs-CZ" sz="800">
                <a:solidFill>
                  <a:srgbClr val="003145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sz="800">
              <a:solidFill>
                <a:srgbClr val="00314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0" name="Google Shape;120;p3"/>
          <p:cNvCxnSpPr/>
          <p:nvPr/>
        </p:nvCxnSpPr>
        <p:spPr>
          <a:xfrm>
            <a:off x="1237100" y="6249195"/>
            <a:ext cx="0" cy="242798"/>
          </a:xfrm>
          <a:prstGeom prst="straightConnector1">
            <a:avLst/>
          </a:prstGeom>
          <a:noFill/>
          <a:ln w="9525" cap="flat" cmpd="sng">
            <a:solidFill>
              <a:srgbClr val="00314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1" name="Google Shape;121;p3"/>
          <p:cNvSpPr txBox="1"/>
          <p:nvPr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cs-CZ" sz="800" b="0" i="0" u="none" strike="noStrike" cap="none">
                <a:solidFill>
                  <a:srgbClr val="003145"/>
                </a:solidFill>
                <a:latin typeface="Arial"/>
                <a:ea typeface="Arial"/>
                <a:cs typeface="Arial"/>
                <a:sym typeface="Arial"/>
              </a:rPr>
              <a:t>Strana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2" name="Google Shape;122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6400" y="6256800"/>
            <a:ext cx="740618" cy="223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56000" y="6272765"/>
            <a:ext cx="920317" cy="195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77913" y="430175"/>
            <a:ext cx="11836174" cy="5546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758650" y="6236559"/>
            <a:ext cx="1094276" cy="2680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511622181">
            <a:extLst>
              <a:ext uri="{FF2B5EF4-FFF2-40B4-BE49-F238E27FC236}">
                <a16:creationId xmlns:a16="http://schemas.microsoft.com/office/drawing/2014/main" id="{5E76E9F2-A5EC-E09F-8C14-574CB478A1A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1" y="552578"/>
            <a:ext cx="8356486" cy="554211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4"/>
          <p:cNvSpPr txBox="1">
            <a:spLocks noGrp="1"/>
          </p:cNvSpPr>
          <p:nvPr>
            <p:ph type="sldNum" idx="12"/>
          </p:nvPr>
        </p:nvSpPr>
        <p:spPr>
          <a:xfrm>
            <a:off x="1256240" y="6341816"/>
            <a:ext cx="133200" cy="2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cs-CZ" sz="800">
                <a:solidFill>
                  <a:srgbClr val="003145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800">
              <a:solidFill>
                <a:srgbClr val="00314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1" name="Google Shape;131;p4"/>
          <p:cNvCxnSpPr/>
          <p:nvPr/>
        </p:nvCxnSpPr>
        <p:spPr>
          <a:xfrm>
            <a:off x="1237100" y="6249195"/>
            <a:ext cx="0" cy="242798"/>
          </a:xfrm>
          <a:prstGeom prst="straightConnector1">
            <a:avLst/>
          </a:prstGeom>
          <a:noFill/>
          <a:ln w="9525" cap="flat" cmpd="sng">
            <a:solidFill>
              <a:srgbClr val="00314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32" name="Google Shape;132;p4"/>
          <p:cNvSpPr txBox="1"/>
          <p:nvPr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cs-CZ" sz="800" b="0" i="0" u="none" strike="noStrike" cap="none">
                <a:solidFill>
                  <a:srgbClr val="003145"/>
                </a:solidFill>
                <a:latin typeface="Arial"/>
                <a:ea typeface="Arial"/>
                <a:cs typeface="Arial"/>
                <a:sym typeface="Arial"/>
              </a:rPr>
              <a:t>Strana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3" name="Google Shape;133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6400" y="6256800"/>
            <a:ext cx="740618" cy="223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56000" y="6272765"/>
            <a:ext cx="920317" cy="195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344628" y="543910"/>
            <a:ext cx="11526926" cy="6564799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4"/>
          <p:cNvSpPr txBox="1"/>
          <p:nvPr/>
        </p:nvSpPr>
        <p:spPr>
          <a:xfrm>
            <a:off x="356410" y="43185"/>
            <a:ext cx="87678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ctr" anchorCtr="0">
            <a:norm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1050"/>
              </a:spcBef>
              <a:spcAft>
                <a:spcPts val="3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-CZ" sz="4000" b="1" i="0" u="none" strike="noStrike" cap="none">
                <a:solidFill>
                  <a:srgbClr val="00517B"/>
                </a:solidFill>
                <a:latin typeface="Arial"/>
                <a:ea typeface="Arial"/>
                <a:cs typeface="Arial"/>
                <a:sym typeface="Arial"/>
              </a:rPr>
              <a:t>Bytová</a:t>
            </a:r>
            <a:r>
              <a:rPr lang="cs-CZ" sz="2400" b="1" i="0" u="none" strike="noStrike" cap="none">
                <a:solidFill>
                  <a:srgbClr val="003357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cs-CZ" sz="4000" b="1" i="0" u="none" strike="noStrike" cap="none">
                <a:solidFill>
                  <a:srgbClr val="00517B"/>
                </a:solidFill>
                <a:latin typeface="Arial"/>
                <a:ea typeface="Arial"/>
                <a:cs typeface="Arial"/>
                <a:sym typeface="Arial"/>
              </a:rPr>
              <a:t>nouze dle ORP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" name="Google Shape;137;p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714025" y="6234359"/>
            <a:ext cx="1094276" cy="2680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78950" y="0"/>
            <a:ext cx="281305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7"/>
          <p:cNvSpPr/>
          <p:nvPr/>
        </p:nvSpPr>
        <p:spPr>
          <a:xfrm>
            <a:off x="0" y="5866033"/>
            <a:ext cx="12192000" cy="991967"/>
          </a:xfrm>
          <a:prstGeom prst="rect">
            <a:avLst/>
          </a:prstGeom>
          <a:solidFill>
            <a:srgbClr val="0031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7"/>
          <p:cNvSpPr txBox="1"/>
          <p:nvPr/>
        </p:nvSpPr>
        <p:spPr>
          <a:xfrm>
            <a:off x="316645" y="367912"/>
            <a:ext cx="820171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cs-CZ" sz="2800" b="1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Pilíře zákona o podpoře bydlení</a:t>
            </a:r>
            <a:endParaRPr sz="2800" b="1" i="0" u="none" strike="noStrike" cap="none">
              <a:solidFill>
                <a:srgbClr val="005A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85" name="Google Shape;185;p7"/>
          <p:cNvCxnSpPr/>
          <p:nvPr/>
        </p:nvCxnSpPr>
        <p:spPr>
          <a:xfrm>
            <a:off x="1237100" y="6249195"/>
            <a:ext cx="0" cy="242798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6" name="Google Shape;186;p7"/>
          <p:cNvSpPr txBox="1"/>
          <p:nvPr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cs-CZ" sz="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Strana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7" name="Google Shape;187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6400" y="6256800"/>
            <a:ext cx="740618" cy="22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556000" y="6272765"/>
            <a:ext cx="920317" cy="195658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7"/>
          <p:cNvSpPr txBox="1"/>
          <p:nvPr/>
        </p:nvSpPr>
        <p:spPr>
          <a:xfrm>
            <a:off x="1189173" y="6343246"/>
            <a:ext cx="300680" cy="217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cs-CZ" sz="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0" name="Google Shape;190;p7" descr="Obsah obrázku text, Písmo, Grafika, symbol&#10;&#10;Popis byl vytvořen automaticky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626054" y="6224654"/>
            <a:ext cx="1094270" cy="282825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7"/>
          <p:cNvSpPr txBox="1"/>
          <p:nvPr/>
        </p:nvSpPr>
        <p:spPr>
          <a:xfrm>
            <a:off x="980299" y="1017611"/>
            <a:ext cx="8600100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cs-CZ" sz="1800" b="1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Kontaktní místa pro bydlení na obcích (KMB)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5A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7"/>
          <p:cNvSpPr txBox="1"/>
          <p:nvPr/>
        </p:nvSpPr>
        <p:spPr>
          <a:xfrm>
            <a:off x="980298" y="1441107"/>
            <a:ext cx="8600100" cy="147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5A75"/>
              </a:buClr>
              <a:buSzPts val="1400"/>
              <a:buFont typeface="Arial"/>
              <a:buChar char="•"/>
            </a:pPr>
            <a:r>
              <a:rPr lang="cs-CZ" sz="1500" b="0" i="0" u="none" strike="noStrike" cap="none" dirty="0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Poradenství v bydlení, posouzení bytové situace a návrh podpory, kontrola a sběr dat.</a:t>
            </a:r>
            <a:endParaRPr sz="15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5A75"/>
              </a:buClr>
              <a:buSzPts val="1400"/>
              <a:buFont typeface="Arial"/>
              <a:buChar char="•"/>
            </a:pPr>
            <a:r>
              <a:rPr lang="cs-CZ" sz="1500" b="0" i="0" u="none" strike="noStrike" cap="none" dirty="0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Vzor – Velká Británie, v ČR již v cca 15 městech (Praha, Plzeň, Liberec, Most, Otrokovice, Brno, Písek, Ostrava).</a:t>
            </a:r>
            <a:endParaRPr sz="15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5A75"/>
              </a:buClr>
              <a:buSzPts val="1400"/>
              <a:buFont typeface="Arial"/>
              <a:buChar char="•"/>
            </a:pPr>
            <a:r>
              <a:rPr lang="cs-CZ" sz="1500" dirty="0">
                <a:solidFill>
                  <a:srgbClr val="005A75"/>
                </a:solidFill>
              </a:rPr>
              <a:t>Ze zákona na 115 ORP, zbylá ORP měla možnost se zapojit dobrovolně- 17 využilo</a:t>
            </a:r>
            <a:r>
              <a:rPr lang="cs-CZ" sz="1500" b="0" i="0" u="none" strike="noStrike" cap="none" dirty="0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5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7"/>
          <p:cNvSpPr txBox="1"/>
          <p:nvPr/>
        </p:nvSpPr>
        <p:spPr>
          <a:xfrm>
            <a:off x="983450" y="2871479"/>
            <a:ext cx="8600100" cy="757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cs-CZ" sz="1800" b="1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Systém garancí pro soukromé majitele a kompenzací pro obce pronajímající</a:t>
            </a:r>
            <a:br>
              <a:rPr lang="cs-CZ" sz="1800" b="1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cs-CZ" sz="1800" b="1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byty v rámci obecního podporovaného bydlení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"/>
          <p:cNvSpPr txBox="1"/>
          <p:nvPr/>
        </p:nvSpPr>
        <p:spPr>
          <a:xfrm>
            <a:off x="980298" y="3645945"/>
            <a:ext cx="8600100" cy="1454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5A75"/>
              </a:buClr>
              <a:buSzPts val="1400"/>
              <a:buFont typeface="Arial"/>
              <a:buChar char="•"/>
            </a:pPr>
            <a:r>
              <a:rPr lang="cs-CZ" sz="1500" b="0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Motivace zvýšit nabídku nájemních bytů na trhu, které budou dostupné ohroženým skupinám.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5A75"/>
              </a:buClr>
              <a:buSzPts val="1400"/>
              <a:buFont typeface="Arial"/>
              <a:buChar char="•"/>
            </a:pPr>
            <a:r>
              <a:rPr lang="cs-CZ" sz="1500" b="0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Kompenzace i pro obce za volitelné využití obecních bytů v systému.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5A75"/>
              </a:buClr>
              <a:buSzPts val="1400"/>
              <a:buFont typeface="Arial"/>
              <a:buChar char="•"/>
            </a:pPr>
            <a:r>
              <a:rPr lang="cs-CZ" sz="1500" b="0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Vzor – Belgie a Francie, v ČR např. Ostravsko, Most, Praha, Ústí nad Labem, Plzeň aj.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5A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7"/>
          <p:cNvSpPr txBox="1"/>
          <p:nvPr/>
        </p:nvSpPr>
        <p:spPr>
          <a:xfrm>
            <a:off x="977059" y="4682465"/>
            <a:ext cx="8600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cs-CZ" sz="1800" b="1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Asistence v bydlení (podpora nájemníků v bytech)</a:t>
            </a:r>
            <a:endParaRPr sz="1800" b="1" i="0" u="none" strike="noStrike" cap="none">
              <a:solidFill>
                <a:srgbClr val="005A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7"/>
          <p:cNvSpPr txBox="1"/>
          <p:nvPr/>
        </p:nvSpPr>
        <p:spPr>
          <a:xfrm>
            <a:off x="983537" y="5064158"/>
            <a:ext cx="8600100" cy="438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5A75"/>
              </a:buClr>
              <a:buSzPts val="1400"/>
              <a:buFont typeface="Arial"/>
              <a:buChar char="•"/>
            </a:pPr>
            <a:r>
              <a:rPr lang="cs-CZ" sz="1500" b="0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Nezbytná pro prevenci ztráty bydlení, minimalizaci rizik po majitele i sousedy</a:t>
            </a:r>
            <a:r>
              <a:rPr lang="cs-CZ" sz="1400" b="0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7"/>
          <p:cNvSpPr txBox="1"/>
          <p:nvPr/>
        </p:nvSpPr>
        <p:spPr>
          <a:xfrm>
            <a:off x="413202" y="974403"/>
            <a:ext cx="627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cs-CZ" sz="2800" b="1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"/>
          <p:cNvSpPr txBox="1"/>
          <p:nvPr/>
        </p:nvSpPr>
        <p:spPr>
          <a:xfrm>
            <a:off x="356450" y="2858456"/>
            <a:ext cx="627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cs-CZ" sz="2800" b="1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7"/>
          <p:cNvSpPr txBox="1"/>
          <p:nvPr/>
        </p:nvSpPr>
        <p:spPr>
          <a:xfrm>
            <a:off x="356388" y="4645927"/>
            <a:ext cx="627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cs-CZ" sz="2800" b="1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8"/>
          <p:cNvSpPr txBox="1">
            <a:spLocks noGrp="1"/>
          </p:cNvSpPr>
          <p:nvPr>
            <p:ph type="sldNum" idx="12"/>
          </p:nvPr>
        </p:nvSpPr>
        <p:spPr>
          <a:xfrm>
            <a:off x="1279990" y="6338241"/>
            <a:ext cx="133071" cy="217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cs-CZ" sz="800">
                <a:solidFill>
                  <a:srgbClr val="003145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sz="800">
              <a:solidFill>
                <a:srgbClr val="00314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06" name="Google Shape;206;p8"/>
          <p:cNvCxnSpPr/>
          <p:nvPr/>
        </p:nvCxnSpPr>
        <p:spPr>
          <a:xfrm>
            <a:off x="1237100" y="6249195"/>
            <a:ext cx="0" cy="242798"/>
          </a:xfrm>
          <a:prstGeom prst="straightConnector1">
            <a:avLst/>
          </a:prstGeom>
          <a:noFill/>
          <a:ln w="9525" cap="flat" cmpd="sng">
            <a:solidFill>
              <a:srgbClr val="00314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07" name="Google Shape;207;p8"/>
          <p:cNvSpPr txBox="1"/>
          <p:nvPr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cs-CZ" sz="800" b="0" i="0" u="none" strike="noStrike" cap="none">
                <a:solidFill>
                  <a:srgbClr val="003145"/>
                </a:solidFill>
                <a:latin typeface="Arial"/>
                <a:ea typeface="Arial"/>
                <a:cs typeface="Arial"/>
                <a:sym typeface="Arial"/>
              </a:rPr>
              <a:t>Strana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8" name="Google Shape;208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6400" y="6256800"/>
            <a:ext cx="740618" cy="223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56000" y="6272765"/>
            <a:ext cx="920317" cy="195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758650" y="6236559"/>
            <a:ext cx="1094276" cy="2680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ázek 2" descr="Obsah obrázku text, snímek obrazovky, diagram, Písmo&#10;&#10;Popis byl vytvořen automaticky">
            <a:extLst>
              <a:ext uri="{FF2B5EF4-FFF2-40B4-BE49-F238E27FC236}">
                <a16:creationId xmlns:a16="http://schemas.microsoft.com/office/drawing/2014/main" id="{F4934AEA-ED6D-CB8C-11B0-EB26734A10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02473"/>
            <a:ext cx="12192000" cy="557939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A75"/>
        </a:solidFill>
        <a:effectLst/>
      </p:bgPr>
    </p:bg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9"/>
          <p:cNvSpPr txBox="1">
            <a:spLocks noGrp="1"/>
          </p:cNvSpPr>
          <p:nvPr>
            <p:ph type="sldNum" idx="12"/>
          </p:nvPr>
        </p:nvSpPr>
        <p:spPr>
          <a:xfrm>
            <a:off x="1281003" y="6341457"/>
            <a:ext cx="133071" cy="217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cs-CZ" sz="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sz="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8" name="Google Shape;218;p9"/>
          <p:cNvPicPr preferRelativeResize="0"/>
          <p:nvPr/>
        </p:nvPicPr>
        <p:blipFill rotWithShape="1">
          <a:blip r:embed="rId3">
            <a:alphaModFix/>
          </a:blip>
          <a:srcRect l="22001" r="30513"/>
          <a:stretch/>
        </p:blipFill>
        <p:spPr>
          <a:xfrm>
            <a:off x="7307451" y="2691"/>
            <a:ext cx="4884549" cy="6852619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9"/>
          <p:cNvSpPr txBox="1"/>
          <p:nvPr/>
        </p:nvSpPr>
        <p:spPr>
          <a:xfrm>
            <a:off x="316646" y="286036"/>
            <a:ext cx="623560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cs-CZ" sz="2800" b="1" i="0" u="none" strike="noStrike" cap="none">
                <a:solidFill>
                  <a:srgbClr val="EFE4D5"/>
                </a:solidFill>
                <a:latin typeface="Arial"/>
                <a:ea typeface="Arial"/>
                <a:cs typeface="Arial"/>
                <a:sym typeface="Arial"/>
              </a:rPr>
              <a:t>PODPŮRNÁ OPATŘENÍ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21" name="Google Shape;221;p9"/>
          <p:cNvCxnSpPr/>
          <p:nvPr/>
        </p:nvCxnSpPr>
        <p:spPr>
          <a:xfrm>
            <a:off x="1237100" y="6249195"/>
            <a:ext cx="0" cy="242798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22" name="Google Shape;222;p9"/>
          <p:cNvSpPr txBox="1"/>
          <p:nvPr/>
        </p:nvSpPr>
        <p:spPr>
          <a:xfrm>
            <a:off x="1256262" y="6212390"/>
            <a:ext cx="520151" cy="215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cs-CZ" sz="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Strana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3" name="Google Shape;223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6400" y="6256800"/>
            <a:ext cx="740618" cy="2232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4" name="Google Shape;224;p9"/>
          <p:cNvGrpSpPr/>
          <p:nvPr/>
        </p:nvGrpSpPr>
        <p:grpSpPr>
          <a:xfrm>
            <a:off x="316646" y="1022307"/>
            <a:ext cx="7264462" cy="3351990"/>
            <a:chOff x="383911" y="2066482"/>
            <a:chExt cx="6427906" cy="2633853"/>
          </a:xfrm>
        </p:grpSpPr>
        <p:sp>
          <p:nvSpPr>
            <p:cNvPr id="225" name="Google Shape;225;p9"/>
            <p:cNvSpPr txBox="1"/>
            <p:nvPr/>
          </p:nvSpPr>
          <p:spPr>
            <a:xfrm>
              <a:off x="1130633" y="2143426"/>
              <a:ext cx="5226623" cy="3143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cs-CZ" sz="2000" b="1" i="0" u="none" strike="noStrike" cap="none">
                  <a:solidFill>
                    <a:srgbClr val="EFE4D5"/>
                  </a:solidFill>
                  <a:latin typeface="Arial"/>
                  <a:ea typeface="Arial"/>
                  <a:cs typeface="Arial"/>
                  <a:sym typeface="Arial"/>
                </a:rPr>
                <a:t>Podporované obecní bydlení </a:t>
              </a:r>
              <a:endParaRPr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9"/>
            <p:cNvSpPr txBox="1"/>
            <p:nvPr/>
          </p:nvSpPr>
          <p:spPr>
            <a:xfrm>
              <a:off x="1130634" y="2830196"/>
              <a:ext cx="5681183" cy="4352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cs-CZ" sz="2000" b="1" i="0" u="none" strike="noStrike" cap="none">
                  <a:solidFill>
                    <a:srgbClr val="EFE4D5"/>
                  </a:solidFill>
                  <a:latin typeface="Arial"/>
                  <a:ea typeface="Arial"/>
                  <a:cs typeface="Arial"/>
                  <a:sym typeface="Arial"/>
                </a:rPr>
                <a:t>Bydlení s garancí pro majitele bytu </a:t>
              </a:r>
              <a:endParaRPr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9"/>
            <p:cNvSpPr txBox="1"/>
            <p:nvPr/>
          </p:nvSpPr>
          <p:spPr>
            <a:xfrm>
              <a:off x="1130633" y="4366885"/>
              <a:ext cx="5226623" cy="3143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cs-CZ" sz="2000" b="1" i="0" u="none" strike="noStrike" cap="none">
                  <a:solidFill>
                    <a:srgbClr val="EFE4D5"/>
                  </a:solidFill>
                  <a:latin typeface="Arial"/>
                  <a:ea typeface="Arial"/>
                  <a:cs typeface="Arial"/>
                  <a:sym typeface="Arial"/>
                </a:rPr>
                <a:t>Asistence v bydlení</a:t>
              </a:r>
              <a:endParaRPr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9"/>
            <p:cNvSpPr txBox="1"/>
            <p:nvPr/>
          </p:nvSpPr>
          <p:spPr>
            <a:xfrm>
              <a:off x="383911" y="2066482"/>
              <a:ext cx="627000" cy="411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cs-CZ" sz="2800" b="1" i="0" u="none" strike="noStrike" cap="none">
                  <a:solidFill>
                    <a:srgbClr val="E7887A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sz="3600" b="1" i="0" u="none" strike="noStrike" cap="none">
                <a:solidFill>
                  <a:srgbClr val="E78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9"/>
            <p:cNvSpPr txBox="1"/>
            <p:nvPr/>
          </p:nvSpPr>
          <p:spPr>
            <a:xfrm>
              <a:off x="383911" y="2830196"/>
              <a:ext cx="627000" cy="411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cs-CZ" sz="2800" b="1" i="0" u="none" strike="noStrike" cap="none">
                  <a:solidFill>
                    <a:srgbClr val="E7887A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sz="3600" b="1" i="0" u="none" strike="noStrike" cap="none">
                <a:solidFill>
                  <a:srgbClr val="E78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9"/>
            <p:cNvSpPr txBox="1"/>
            <p:nvPr/>
          </p:nvSpPr>
          <p:spPr>
            <a:xfrm>
              <a:off x="383911" y="4289035"/>
              <a:ext cx="627000" cy="411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cs-CZ" sz="2800" b="1" i="0" u="none" strike="noStrike" cap="none">
                  <a:solidFill>
                    <a:srgbClr val="E7887A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sz="3600" b="1" i="0" u="none" strike="noStrike" cap="none">
                <a:solidFill>
                  <a:srgbClr val="E78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31" name="Google Shape;231;p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556000" y="6272765"/>
            <a:ext cx="920317" cy="195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9" descr="Obsah obrázku text, Písmo, Grafika, symbol&#10;&#10;Popis byl vytvořen automaticky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626054" y="6224654"/>
            <a:ext cx="1094270" cy="282825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9"/>
          <p:cNvSpPr txBox="1"/>
          <p:nvPr/>
        </p:nvSpPr>
        <p:spPr>
          <a:xfrm>
            <a:off x="1212206" y="2570900"/>
            <a:ext cx="4069800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cs-CZ" sz="1600" b="0" i="0" u="none" strike="noStrike" cap="none">
                <a:solidFill>
                  <a:srgbClr val="EFE4D5"/>
                </a:solidFill>
                <a:latin typeface="Arial"/>
                <a:ea typeface="Arial"/>
                <a:cs typeface="Arial"/>
                <a:sym typeface="Arial"/>
              </a:rPr>
              <a:t>2 formy: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01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FE4D5"/>
              </a:buClr>
              <a:buSzPts val="1600"/>
              <a:buFont typeface="Arial"/>
              <a:buChar char="•"/>
            </a:pPr>
            <a:r>
              <a:rPr lang="cs-CZ" sz="1600">
                <a:solidFill>
                  <a:srgbClr val="EFE4D5"/>
                </a:solidFill>
              </a:rPr>
              <a:t> </a:t>
            </a:r>
            <a:r>
              <a:rPr lang="cs-CZ" sz="1600" b="0" i="0" u="none" strike="noStrike" cap="none">
                <a:solidFill>
                  <a:srgbClr val="EFE4D5"/>
                </a:solidFill>
                <a:latin typeface="Arial"/>
                <a:ea typeface="Arial"/>
                <a:cs typeface="Arial"/>
                <a:sym typeface="Arial"/>
              </a:rPr>
              <a:t>Poskytování podnájemního bydlení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01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FE4D5"/>
              </a:buClr>
              <a:buSzPts val="1600"/>
              <a:buFont typeface="Arial"/>
              <a:buChar char="•"/>
            </a:pPr>
            <a:r>
              <a:rPr lang="cs-CZ" sz="1600">
                <a:solidFill>
                  <a:srgbClr val="EFE4D5"/>
                </a:solidFill>
              </a:rPr>
              <a:t> </a:t>
            </a:r>
            <a:r>
              <a:rPr lang="cs-CZ" sz="1600" b="0" i="0" u="none" strike="noStrike" cap="none">
                <a:solidFill>
                  <a:srgbClr val="EFE4D5"/>
                </a:solidFill>
                <a:latin typeface="Arial"/>
                <a:ea typeface="Arial"/>
                <a:cs typeface="Arial"/>
                <a:sym typeface="Arial"/>
              </a:rPr>
              <a:t>Poskytování bydlení s ručením</a:t>
            </a:r>
            <a:endParaRPr sz="2000" b="0" i="0" u="none" strike="noStrike" cap="none">
              <a:solidFill>
                <a:srgbClr val="EFE4D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9"/>
          <p:cNvSpPr txBox="1"/>
          <p:nvPr/>
        </p:nvSpPr>
        <p:spPr>
          <a:xfrm>
            <a:off x="316646" y="4760192"/>
            <a:ext cx="6420556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cs-CZ" sz="1600" b="0" i="0" u="none" strike="noStrike" cap="none">
                <a:solidFill>
                  <a:srgbClr val="EFE4D5"/>
                </a:solidFill>
                <a:latin typeface="Arial"/>
                <a:ea typeface="Arial"/>
                <a:cs typeface="Arial"/>
                <a:sym typeface="Arial"/>
              </a:rPr>
              <a:t>Realizují je poskytovatelé s pověřením, kteří na tuto činnost čerpají státní příspěvky.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EFE4D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cs-CZ" sz="1600" b="0" i="0" u="none" strike="noStrike" cap="none">
                <a:solidFill>
                  <a:srgbClr val="EFE4D5"/>
                </a:solidFill>
                <a:latin typeface="Arial"/>
                <a:ea typeface="Arial"/>
                <a:cs typeface="Arial"/>
                <a:sym typeface="Arial"/>
              </a:rPr>
              <a:t>Pokud vykonávají obce, činí tak v </a:t>
            </a:r>
            <a:r>
              <a:rPr lang="cs-CZ" sz="1600" b="1" i="0" u="none" strike="noStrike" cap="none">
                <a:solidFill>
                  <a:srgbClr val="EFE4D5"/>
                </a:solidFill>
                <a:latin typeface="Arial"/>
                <a:ea typeface="Arial"/>
                <a:cs typeface="Arial"/>
                <a:sym typeface="Arial"/>
              </a:rPr>
              <a:t>samostatné</a:t>
            </a:r>
            <a:r>
              <a:rPr lang="cs-CZ" sz="1600" b="1" i="0" u="none" strike="noStrike" cap="none">
                <a:solidFill>
                  <a:srgbClr val="92D05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cs-CZ" sz="1600" b="0" i="0" u="none" strike="noStrike" cap="none">
                <a:solidFill>
                  <a:srgbClr val="EFE4D5"/>
                </a:solidFill>
                <a:latin typeface="Arial"/>
                <a:ea typeface="Arial"/>
                <a:cs typeface="Arial"/>
                <a:sym typeface="Arial"/>
              </a:rPr>
              <a:t>působnosti.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Google Shape;240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78950" y="0"/>
            <a:ext cx="281305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10"/>
          <p:cNvSpPr/>
          <p:nvPr/>
        </p:nvSpPr>
        <p:spPr>
          <a:xfrm>
            <a:off x="0" y="5853850"/>
            <a:ext cx="12192000" cy="1015800"/>
          </a:xfrm>
          <a:prstGeom prst="rect">
            <a:avLst/>
          </a:prstGeom>
          <a:solidFill>
            <a:srgbClr val="0031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10"/>
          <p:cNvSpPr txBox="1"/>
          <p:nvPr/>
        </p:nvSpPr>
        <p:spPr>
          <a:xfrm>
            <a:off x="356400" y="429470"/>
            <a:ext cx="820171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cs-CZ" sz="2800" b="1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Podporované obecní bydlení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43" name="Google Shape;243;p10"/>
          <p:cNvCxnSpPr/>
          <p:nvPr/>
        </p:nvCxnSpPr>
        <p:spPr>
          <a:xfrm>
            <a:off x="1237100" y="6249195"/>
            <a:ext cx="0" cy="242798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44" name="Google Shape;244;p10"/>
          <p:cNvSpPr txBox="1"/>
          <p:nvPr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cs-CZ" sz="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Strana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5" name="Google Shape;245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6400" y="6256800"/>
            <a:ext cx="740618" cy="22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1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556000" y="6272765"/>
            <a:ext cx="920317" cy="195658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10"/>
          <p:cNvSpPr txBox="1"/>
          <p:nvPr/>
        </p:nvSpPr>
        <p:spPr>
          <a:xfrm>
            <a:off x="1237100" y="6340976"/>
            <a:ext cx="300680" cy="217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cs-CZ" sz="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sz="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8" name="Google Shape;248;p10" descr="Obsah obrázku text, Písmo, Grafika, symbol&#10;&#10;Popis byl vytvořen automaticky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626054" y="6224654"/>
            <a:ext cx="1094270" cy="282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1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39527" y="2495766"/>
            <a:ext cx="442771" cy="3486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1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39528" y="1813563"/>
            <a:ext cx="442771" cy="348682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10"/>
          <p:cNvSpPr txBox="1"/>
          <p:nvPr/>
        </p:nvSpPr>
        <p:spPr>
          <a:xfrm>
            <a:off x="465221" y="1118609"/>
            <a:ext cx="9186431" cy="438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cs-CZ" sz="1500" b="1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= dobrovolné zapojení obcí podpořené finančním příspěvkem.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10"/>
          <p:cNvSpPr txBox="1"/>
          <p:nvPr/>
        </p:nvSpPr>
        <p:spPr>
          <a:xfrm>
            <a:off x="1051552" y="1569853"/>
            <a:ext cx="86001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cs-CZ" sz="1500" b="0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Spočívá </a:t>
            </a:r>
            <a:r>
              <a:rPr lang="cs-CZ" sz="1500" i="0" u="none" strike="noStrike" cap="none">
                <a:solidFill>
                  <a:srgbClr val="005A75"/>
                </a:solidFill>
              </a:rPr>
              <a:t>v pronájmu obecních bytů cílovým skupinám </a:t>
            </a:r>
            <a:r>
              <a:rPr lang="cs-CZ" sz="1500" b="0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= samostatná působnost.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10"/>
          <p:cNvSpPr txBox="1"/>
          <p:nvPr/>
        </p:nvSpPr>
        <p:spPr>
          <a:xfrm>
            <a:off x="1036344" y="2021115"/>
            <a:ext cx="8554200" cy="1131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cs-CZ" sz="1500" b="1" i="0" u="none" strike="noStrike" cap="none">
                <a:solidFill>
                  <a:srgbClr val="005A75"/>
                </a:solidFill>
              </a:rPr>
              <a:t>Pokud obec svými standardními schvalovacími postupy a dle svých pravidel pronajme byt obyvateli daného ORP, který je v bytové nouzi a zvláště zranitelný, může čerpat státní příspěvek, který přiznává krajský úřad.</a:t>
            </a:r>
            <a:endParaRPr sz="1400" b="1" i="0" u="none" strike="noStrike" cap="none">
              <a:solidFill>
                <a:srgbClr val="000000"/>
              </a:solidFill>
            </a:endParaRPr>
          </a:p>
        </p:txBody>
      </p:sp>
      <p:pic>
        <p:nvPicPr>
          <p:cNvPr id="255" name="Google Shape;255;p1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47293" y="3810954"/>
            <a:ext cx="442771" cy="3486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1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47293" y="3230066"/>
            <a:ext cx="442771" cy="348682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10"/>
          <p:cNvSpPr txBox="1"/>
          <p:nvPr/>
        </p:nvSpPr>
        <p:spPr>
          <a:xfrm>
            <a:off x="1013394" y="3131135"/>
            <a:ext cx="86001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cs-CZ" sz="1500" i="0" u="none" strike="noStrike" cap="none">
                <a:solidFill>
                  <a:srgbClr val="005A75"/>
                </a:solidFill>
              </a:rPr>
              <a:t>Kontaktní místo napojuje klienta na poskytovatele asistence (tím může být i obec).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10"/>
          <p:cNvSpPr txBox="1"/>
          <p:nvPr/>
        </p:nvSpPr>
        <p:spPr>
          <a:xfrm>
            <a:off x="1013394" y="3616343"/>
            <a:ext cx="8554200" cy="6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cs-CZ" sz="1500" b="0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Obec využívá příspěvek pro účely bytové politiky.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cs-CZ" sz="1500" b="0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Byty musí projít kontrolou kontaktního místa.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9" name="Google Shape;259;p1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39527" y="4553240"/>
            <a:ext cx="442771" cy="348682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10"/>
          <p:cNvSpPr txBox="1"/>
          <p:nvPr/>
        </p:nvSpPr>
        <p:spPr>
          <a:xfrm>
            <a:off x="1005628" y="4466814"/>
            <a:ext cx="8554200" cy="7847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cs-CZ" sz="1500" b="1" i="0" u="none" strike="noStrike" cap="none">
                <a:solidFill>
                  <a:srgbClr val="005A75"/>
                </a:solidFill>
              </a:rPr>
              <a:t>Zákon nezasahuje do pravidel pronájmu </a:t>
            </a:r>
            <a:r>
              <a:rPr lang="cs-CZ" sz="1500" b="0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- finální výběr klienta a pronájem bytu zůstává </a:t>
            </a:r>
            <a:br>
              <a:rPr lang="cs-CZ" sz="1500" b="0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cs-CZ" sz="1500" b="0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v kompetenci obce.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1" name="Google Shape;261;p1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39527" y="5203554"/>
            <a:ext cx="442771" cy="348682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10"/>
          <p:cNvSpPr txBox="1"/>
          <p:nvPr/>
        </p:nvSpPr>
        <p:spPr>
          <a:xfrm>
            <a:off x="983142" y="5171683"/>
            <a:ext cx="85542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cs-CZ" sz="1500" b="0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Předpoklad trvání – 3 roky, možnost prodloužení až o 2 roky; poté konec státních příspěvků.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1"/>
          <p:cNvSpPr txBox="1">
            <a:spLocks noGrp="1"/>
          </p:cNvSpPr>
          <p:nvPr>
            <p:ph type="sldNum" idx="12"/>
          </p:nvPr>
        </p:nvSpPr>
        <p:spPr>
          <a:xfrm>
            <a:off x="1184972" y="6343600"/>
            <a:ext cx="369900" cy="1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cs-CZ" sz="800">
                <a:solidFill>
                  <a:srgbClr val="003145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sz="800">
              <a:solidFill>
                <a:srgbClr val="00314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68" name="Google Shape;268;p11"/>
          <p:cNvCxnSpPr/>
          <p:nvPr/>
        </p:nvCxnSpPr>
        <p:spPr>
          <a:xfrm>
            <a:off x="1237100" y="6249195"/>
            <a:ext cx="0" cy="242798"/>
          </a:xfrm>
          <a:prstGeom prst="straightConnector1">
            <a:avLst/>
          </a:prstGeom>
          <a:noFill/>
          <a:ln w="9525" cap="flat" cmpd="sng">
            <a:solidFill>
              <a:srgbClr val="00314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69" name="Google Shape;269;p11"/>
          <p:cNvSpPr txBox="1"/>
          <p:nvPr/>
        </p:nvSpPr>
        <p:spPr>
          <a:xfrm>
            <a:off x="1256262" y="6212390"/>
            <a:ext cx="8148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cs-CZ" sz="800" b="0" i="0" u="none" strike="noStrike" cap="none">
                <a:solidFill>
                  <a:srgbClr val="003145"/>
                </a:solidFill>
                <a:latin typeface="Arial"/>
                <a:ea typeface="Arial"/>
                <a:cs typeface="Arial"/>
                <a:sym typeface="Arial"/>
              </a:rPr>
              <a:t>Strana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0" name="Google Shape;270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6400" y="6256800"/>
            <a:ext cx="740618" cy="223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56000" y="6272765"/>
            <a:ext cx="920317" cy="195658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11"/>
          <p:cNvSpPr txBox="1"/>
          <p:nvPr/>
        </p:nvSpPr>
        <p:spPr>
          <a:xfrm>
            <a:off x="387878" y="41671"/>
            <a:ext cx="11416222" cy="99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ctr" anchorCtr="0">
            <a:normAutofit fontScale="62500" lnSpcReduction="20000"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1050"/>
              </a:spcBef>
              <a:spcAft>
                <a:spcPts val="300"/>
              </a:spcAft>
              <a:buClr>
                <a:schemeClr val="dk1"/>
              </a:buClr>
              <a:buSzPct val="44000"/>
              <a:buFont typeface="Arial"/>
              <a:buNone/>
            </a:pPr>
            <a:r>
              <a:rPr lang="cs-CZ" sz="4000" b="1" i="0" u="none" strike="noStrike" cap="none">
                <a:solidFill>
                  <a:srgbClr val="00517B"/>
                </a:solidFill>
                <a:latin typeface="Arial"/>
                <a:ea typeface="Arial"/>
                <a:cs typeface="Arial"/>
                <a:sym typeface="Arial"/>
              </a:rPr>
              <a:t>Poskytování bydlení s ručením a poskytování podnájemního bydlení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3" name="Google Shape;273;p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71687" y="2341444"/>
            <a:ext cx="1971604" cy="3575093"/>
          </a:xfrm>
          <a:prstGeom prst="rect">
            <a:avLst/>
          </a:prstGeom>
          <a:solidFill>
            <a:srgbClr val="F0E7D6"/>
          </a:solidFill>
          <a:ln>
            <a:noFill/>
          </a:ln>
        </p:spPr>
      </p:pic>
      <p:pic>
        <p:nvPicPr>
          <p:cNvPr id="274" name="Google Shape;274;p1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880198" y="2496755"/>
            <a:ext cx="3228349" cy="3444808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11"/>
          <p:cNvSpPr txBox="1"/>
          <p:nvPr/>
        </p:nvSpPr>
        <p:spPr>
          <a:xfrm>
            <a:off x="356400" y="958277"/>
            <a:ext cx="11447700" cy="78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cs-CZ" sz="1800" b="0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= </a:t>
            </a:r>
            <a:r>
              <a:rPr lang="cs-CZ" sz="1800" b="1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dva možné modely spolupráce </a:t>
            </a:r>
            <a:r>
              <a:rPr lang="cs-CZ" sz="1800" b="0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poskytovatele s pověřením se </a:t>
            </a:r>
            <a:r>
              <a:rPr lang="cs-CZ" sz="1800" b="1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soukromými vlastníky. </a:t>
            </a:r>
            <a:endParaRPr sz="1800" b="1" i="0" u="none" strike="noStrike" cap="none">
              <a:solidFill>
                <a:srgbClr val="005A7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cs-CZ" sz="1800" b="0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Poskytovatel (nikoli vlastník) získá na tyto činnosti státní příspěvky.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11"/>
          <p:cNvSpPr txBox="1"/>
          <p:nvPr/>
        </p:nvSpPr>
        <p:spPr>
          <a:xfrm>
            <a:off x="1117977" y="1846373"/>
            <a:ext cx="4253025" cy="450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cs-CZ" sz="1800" b="1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Poskytování podnájemního bydlení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11"/>
          <p:cNvSpPr txBox="1"/>
          <p:nvPr/>
        </p:nvSpPr>
        <p:spPr>
          <a:xfrm>
            <a:off x="6982034" y="1858906"/>
            <a:ext cx="4253025" cy="507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cs-CZ" sz="1800" b="1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Poskytování </a:t>
            </a:r>
            <a:r>
              <a:rPr lang="cs-CZ" sz="1800" b="1">
                <a:solidFill>
                  <a:srgbClr val="005A75"/>
                </a:solidFill>
              </a:rPr>
              <a:t>bydlení s ručením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8" name="Google Shape;278;p1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758650" y="6236559"/>
            <a:ext cx="1094276" cy="2680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0582340A5EF404F800BCEBB74AB68B2" ma:contentTypeVersion="13" ma:contentTypeDescription="Vytvoří nový dokument" ma:contentTypeScope="" ma:versionID="7284bb0b138e6aed00f9d510598704d0">
  <xsd:schema xmlns:xsd="http://www.w3.org/2001/XMLSchema" xmlns:xs="http://www.w3.org/2001/XMLSchema" xmlns:p="http://schemas.microsoft.com/office/2006/metadata/properties" xmlns:ns2="c5b83c11-b808-47cc-9f89-e384454bb673" xmlns:ns3="d5fc5fb9-db8f-42f5-8457-d33c833c2e37" targetNamespace="http://schemas.microsoft.com/office/2006/metadata/properties" ma:root="true" ma:fieldsID="bac02c12f57ed96531e51e7ef5b894ea" ns2:_="" ns3:_="">
    <xsd:import namespace="c5b83c11-b808-47cc-9f89-e384454bb673"/>
    <xsd:import namespace="d5fc5fb9-db8f-42f5-8457-d33c833c2e3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b83c11-b808-47cc-9f89-e384454bb67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Značky obrázků" ma:readOnly="false" ma:fieldId="{5cf76f15-5ced-4ddc-b409-7134ff3c332f}" ma:taxonomyMulti="true" ma:sspId="de97acfe-e349-49a2-9112-0b04129138d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c5fb9-db8f-42f5-8457-d33c833c2e3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89d70ca7-5041-4f38-bc0f-e280a58c8518}" ma:internalName="TaxCatchAll" ma:showField="CatchAllData" ma:web="d5fc5fb9-db8f-42f5-8457-d33c833c2e3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5fc5fb9-db8f-42f5-8457-d33c833c2e37" xsi:nil="true"/>
    <lcf76f155ced4ddcb4097134ff3c332f xmlns="c5b83c11-b808-47cc-9f89-e384454bb673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86BA1E5-7A47-4B3E-9F23-F515FF0AEE74}"/>
</file>

<file path=customXml/itemProps2.xml><?xml version="1.0" encoding="utf-8"?>
<ds:datastoreItem xmlns:ds="http://schemas.openxmlformats.org/officeDocument/2006/customXml" ds:itemID="{32B56C65-B221-4B4D-A840-89186B46CFD1}">
  <ds:schemaRefs>
    <ds:schemaRef ds:uri="http://schemas.microsoft.com/office/2006/metadata/properties"/>
    <ds:schemaRef ds:uri="http://schemas.microsoft.com/office/infopath/2007/PartnerControls"/>
    <ds:schemaRef ds:uri="d5fc5fb9-db8f-42f5-8457-d33c833c2e37"/>
    <ds:schemaRef ds:uri="c5b83c11-b808-47cc-9f89-e384454bb673"/>
  </ds:schemaRefs>
</ds:datastoreItem>
</file>

<file path=customXml/itemProps3.xml><?xml version="1.0" encoding="utf-8"?>
<ds:datastoreItem xmlns:ds="http://schemas.openxmlformats.org/officeDocument/2006/customXml" ds:itemID="{4F028CE3-2F3E-4CE6-BA5F-D1F5EB9568B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1860</Words>
  <Application>Microsoft Office PowerPoint</Application>
  <PresentationFormat>Širokoúhlá obrazovka</PresentationFormat>
  <Paragraphs>210</Paragraphs>
  <Slides>20</Slides>
  <Notes>20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4" baseType="lpstr">
      <vt:lpstr>Arial</vt:lpstr>
      <vt:lpstr>Calibri</vt:lpstr>
      <vt:lpstr>Times New Roman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Petr Hloucha</dc:creator>
  <cp:lastModifiedBy>Hájková Anna</cp:lastModifiedBy>
  <cp:revision>51</cp:revision>
  <dcterms:created xsi:type="dcterms:W3CDTF">2023-04-20T12:37:43Z</dcterms:created>
  <dcterms:modified xsi:type="dcterms:W3CDTF">2025-11-02T20:13:59Z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0x01010080582340A5EF404F800BCEBB74AB68B2</vt:lpwstr>
  </property>
  <property fmtid="{D5CDD505-2E9C-101B-9397-08002B2CF9AE}" pid="3" name="MediaServiceImageTags">
    <vt:lpwstr/>
  </property>
</Properties>
</file>