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5" r:id="rId2"/>
    <p:sldMasterId id="2147483690" r:id="rId3"/>
  </p:sldMasterIdLst>
  <p:notesMasterIdLst>
    <p:notesMasterId r:id="rId23"/>
  </p:notesMasterIdLst>
  <p:handoutMasterIdLst>
    <p:handoutMasterId r:id="rId24"/>
  </p:handoutMasterIdLst>
  <p:sldIdLst>
    <p:sldId id="373" r:id="rId4"/>
    <p:sldId id="414" r:id="rId5"/>
    <p:sldId id="417" r:id="rId6"/>
    <p:sldId id="387" r:id="rId7"/>
    <p:sldId id="389" r:id="rId8"/>
    <p:sldId id="445" r:id="rId9"/>
    <p:sldId id="432" r:id="rId10"/>
    <p:sldId id="433" r:id="rId11"/>
    <p:sldId id="434" r:id="rId12"/>
    <p:sldId id="437" r:id="rId13"/>
    <p:sldId id="436" r:id="rId14"/>
    <p:sldId id="435" r:id="rId15"/>
    <p:sldId id="440" r:id="rId16"/>
    <p:sldId id="439" r:id="rId17"/>
    <p:sldId id="438" r:id="rId18"/>
    <p:sldId id="443" r:id="rId19"/>
    <p:sldId id="442" r:id="rId20"/>
    <p:sldId id="390" r:id="rId21"/>
    <p:sldId id="450" r:id="rId2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ka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DB7D00"/>
    <a:srgbClr val="00AF3F"/>
    <a:srgbClr val="F9E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48" autoAdjust="0"/>
    <p:restoredTop sz="94212" autoAdjust="0"/>
  </p:normalViewPr>
  <p:slideViewPr>
    <p:cSldViewPr>
      <p:cViewPr varScale="1">
        <p:scale>
          <a:sx n="122" d="100"/>
          <a:sy n="122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1" d="100"/>
          <a:sy n="71" d="100"/>
        </p:scale>
        <p:origin x="-2100" y="-96"/>
      </p:cViewPr>
      <p:guideLst>
        <p:guide orient="horz" pos="3127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12831D-9DFE-455D-B5B7-81C060291C27}" type="datetimeFigureOut">
              <a:rPr lang="cs-CZ"/>
              <a:pPr>
                <a:defRPr/>
              </a:pPr>
              <a:t>10.12.2013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D54ECC-A4E7-46CA-98F7-A2BB246563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80137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E57D3EB-CFF4-445C-A219-3A3377BB1BBB}" type="datetimeFigureOut">
              <a:rPr lang="cs-CZ"/>
              <a:pPr>
                <a:defRPr/>
              </a:pPr>
              <a:t>10.12.2013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BBD512D-2AF7-4702-A314-BAC250171D6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836552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99FE9B-6FE1-409A-92AB-206E7FFA5C75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2969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29700" name="Rectangle 3"/>
          <p:cNvSpPr>
            <a:spLocks noGrp="1"/>
          </p:cNvSpPr>
          <p:nvPr>
            <p:ph type="body" idx="1"/>
          </p:nvPr>
        </p:nvSpPr>
        <p:spPr>
          <a:xfrm>
            <a:off x="679451" y="4714875"/>
            <a:ext cx="5438775" cy="4902200"/>
          </a:xfrm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GB" sz="4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/>
          <p:cNvSpPr txBox="1">
            <a:spLocks/>
          </p:cNvSpPr>
          <p:nvPr userDrawn="1"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7" name="Obrázek 5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autoři projektu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080120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NÁRODNÍ ORGÁN PRO KOORDINACI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pic>
        <p:nvPicPr>
          <p:cNvPr id="4" name="Obrázek 3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 smtClean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109423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Relationship Id="rId9" Type="http://schemas.openxmlformats.org/officeDocument/2006/relationships/image" Target="../media/image6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nok bubliny.jpg"/>
          <p:cNvPicPr>
            <a:picLocks noChangeAspect="1"/>
          </p:cNvPicPr>
          <p:nvPr/>
        </p:nvPicPr>
        <p:blipFill>
          <a:blip r:embed="rId6" cstate="print"/>
          <a:srcRect l="14905"/>
          <a:stretch>
            <a:fillRect/>
          </a:stretch>
        </p:blipFill>
        <p:spPr>
          <a:xfrm>
            <a:off x="-1" y="1628800"/>
            <a:ext cx="7056301" cy="4608512"/>
          </a:xfrm>
          <a:prstGeom prst="rect">
            <a:avLst/>
          </a:prstGeom>
        </p:spPr>
      </p:pic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15" name="Picture 2" descr="prezentace1a"/>
          <p:cNvPicPr>
            <a:picLocks noChangeAspect="1" noChangeArrowheads="1"/>
          </p:cNvPicPr>
          <p:nvPr/>
        </p:nvPicPr>
        <p:blipFill>
          <a:blip r:embed="rId7" cstate="print"/>
          <a:srcRect l="2751" t="2750" r="75987" b="78355"/>
          <a:stretch>
            <a:fillRect/>
          </a:stretch>
        </p:blipFill>
        <p:spPr bwMode="auto">
          <a:xfrm>
            <a:off x="7776120" y="6069254"/>
            <a:ext cx="900336" cy="59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Obrázek 15" descr="optp.jp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00896" y="6165304"/>
            <a:ext cx="8350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Obrázek 16" descr="eu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53024" y="6165304"/>
            <a:ext cx="2279080" cy="444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 descr="podtisk_modry.emf"/>
          <p:cNvPicPr>
            <a:picLocks noChangeAspect="1"/>
          </p:cNvPicPr>
          <p:nvPr/>
        </p:nvPicPr>
        <p:blipFill>
          <a:blip r:embed="rId1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dirty="0">
              <a:noFill/>
            </a:endParaRPr>
          </a:p>
        </p:txBody>
      </p:sp>
      <p:pic>
        <p:nvPicPr>
          <p:cNvPr id="1029" name="Obrázek 4" descr="mmr_cr_rgb.emf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rejne-strategie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467544" y="2924944"/>
            <a:ext cx="8501122" cy="100013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lvl="0" algn="ctr"/>
            <a:r>
              <a:rPr lang="cs-CZ" sz="3400" b="1" dirty="0" smtClean="0"/>
              <a:t>II. Strategická práce</a:t>
            </a:r>
          </a:p>
          <a:p>
            <a:pPr lvl="0"/>
            <a:endParaRPr kumimoji="0" lang="cs-CZ" sz="3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6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Cíle: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zpřehlednění současného stavu značného počtu strategií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posouzení jejich návaznosti 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racionální snížení jejich počtu</a:t>
            </a:r>
          </a:p>
          <a:p>
            <a:pPr marL="0" indent="0">
              <a:spcAft>
                <a:spcPts val="600"/>
              </a:spcAft>
              <a:buNone/>
            </a:pPr>
            <a:endParaRPr lang="cs-CZ" sz="1000" dirty="0" smtClean="0">
              <a:latin typeface="Calibri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Vytvoření dynamického hierarchického systému strategických dokumentů na národní úrovni</a:t>
            </a:r>
          </a:p>
          <a:p>
            <a:pPr marL="0" indent="0">
              <a:spcAft>
                <a:spcPts val="600"/>
              </a:spcAft>
              <a:buNone/>
            </a:pPr>
            <a:endParaRPr lang="cs-CZ" sz="1000" dirty="0" smtClean="0">
              <a:latin typeface="Calibri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Sestavení strategických map jednotlivých resortů propojujících různé úrovně strategií s příslušnými právními předpisy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Hierarchizace strategických dokumentů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……</a:t>
            </a:r>
            <a:endParaRPr lang="cs-CZ" sz="18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Hierarchizace strategických dokumentů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8339886" cy="531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</a:rPr>
              <a:t>Hierarchizace strategických dokumentů</a:t>
            </a:r>
            <a:endParaRPr lang="en-US" sz="2800" b="1" dirty="0" smtClean="0">
              <a:solidFill>
                <a:srgbClr val="000099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412776"/>
            <a:ext cx="7988759" cy="4952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285860"/>
            <a:ext cx="8292192" cy="540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Obdélník 6"/>
          <p:cNvSpPr/>
          <p:nvPr/>
        </p:nvSpPr>
        <p:spPr>
          <a:xfrm>
            <a:off x="2500298" y="571480"/>
            <a:ext cx="635798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eaLnBrk="0" hangingPunct="0">
              <a:defRPr/>
            </a:pPr>
            <a:r>
              <a:rPr lang="cs-CZ" sz="2100" b="1" dirty="0" smtClean="0">
                <a:solidFill>
                  <a:srgbClr val="000099"/>
                </a:solidFill>
                <a:latin typeface="Calibri"/>
              </a:rPr>
              <a:t>Mapa strategických dokumentů v oblasti zdraví (v.2012)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00042"/>
            <a:ext cx="6215106" cy="5746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000" b="1" dirty="0" smtClean="0">
                <a:solidFill>
                  <a:srgbClr val="000099"/>
                </a:solidFill>
                <a:latin typeface="Calibri"/>
                <a:ea typeface="+mj-ea"/>
              </a:rPr>
              <a:t>Strategie regionálního rozvoje ČR na období 2014–2020: Schéma vazeb mezi plánovacími dokumenty v ČR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85860"/>
            <a:ext cx="8262942" cy="541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00174"/>
            <a:ext cx="8301608" cy="4607525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V minulosti Národní rozvojové plány, Strategie hospodářského růstu, nyní Strategický rámec udržitelného rozvoje ČR, Národní program reforem, Strategie mezinárodní konkurenceschopnosti ČR, Strategie regionálního rozvoje ČR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Strategie ČR by měla být zejména komplexní, dlouhodobá, variantní a flexibilní.</a:t>
            </a:r>
          </a:p>
          <a:p>
            <a:pPr>
              <a:spcBef>
                <a:spcPts val="600"/>
              </a:spcBef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Návrh způsobu zpracování dlouhodobé strategie ČR (scénář přípravy strategie) by měl zahrnovat zejména: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východiska pro přípravu scénáře 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stanovení účelu a cílů strategie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struktury strategie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identifikaci zainteresovaných stran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systému přípravy strategie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logických aktivit</a:t>
            </a:r>
          </a:p>
          <a:p>
            <a:pPr lvl="1">
              <a:spcBef>
                <a:spcPts val="300"/>
              </a:spcBef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mechanismu vyjednávání, schvalování, vyhodnocování a aktualizace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Scénář přípravy dlouhodobé strategie ČR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Pilotní projekty v rámci Metodiky přípravy veřejných strategií 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Pilotní ověřování na úrovni obcí, </a:t>
            </a:r>
            <a:r>
              <a:rPr lang="cs-CZ" sz="2000" dirty="0" err="1" smtClean="0">
                <a:latin typeface="Calibri" pitchFamily="34" charset="0"/>
              </a:rPr>
              <a:t>mikroregionů</a:t>
            </a:r>
            <a:r>
              <a:rPr lang="cs-CZ" sz="2000" dirty="0" smtClean="0">
                <a:latin typeface="Calibri" pitchFamily="34" charset="0"/>
              </a:rPr>
              <a:t> a MAS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Příprava Strategie rozvoje Plzeňského kraje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Scénář přípravy Strategie veřejných služeb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východiska pro přípravu Strategie a kontext jejího vzniku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klasifikace a výběru služeb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definice problému a stanovení účelu a cílů Strategie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analýza stávajícího stavu podkladů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struktury Strategie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identifikace zainteresovaných stran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způsob a aktivity spolupráce a komunikace</a:t>
            </a:r>
          </a:p>
          <a:p>
            <a:pPr lvl="1">
              <a:spcAft>
                <a:spcPts val="300"/>
              </a:spcAft>
            </a:pPr>
            <a:r>
              <a:rPr lang="cs-CZ" sz="1800" dirty="0" smtClean="0">
                <a:latin typeface="Calibri" pitchFamily="34" charset="0"/>
              </a:rPr>
              <a:t>návrh systému přípravy Strategie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Strategie veřejných služeb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 marL="1588" indent="-1588">
              <a:spcAft>
                <a:spcPts val="6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Cíl: vytvořit strategický rámec pro řešení problému zajištění dostupnosti, kvality a efektivnosti poskytování věcných veřejných služeb v jednotlivých typech území, a to zejména v souvislosti s klesajícími veřejnými rozpočty a změnami ve složení obyvatelstva</a:t>
            </a:r>
          </a:p>
          <a:p>
            <a:pPr marL="1588" indent="-1588">
              <a:spcAft>
                <a:spcPts val="6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Strategie veřejných služeb umožní zejména: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komplexní pohled na poskytování veřejných služeb v území a jejich  optimalizaci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vyváženost dostupnosti a srovnatelnost kvality veřejných služeb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zajištění efektivního poskytování veřejných služeb s ohledem na dostupné finance</a:t>
            </a:r>
          </a:p>
          <a:p>
            <a:pPr>
              <a:spcAft>
                <a:spcPts val="300"/>
              </a:spcAft>
            </a:pPr>
            <a:r>
              <a:rPr lang="cs-CZ" sz="2000" dirty="0" smtClean="0">
                <a:latin typeface="Calibri" pitchFamily="34" charset="0"/>
              </a:rPr>
              <a:t>vytvoření systému hodnocení poskytování veřejných služeb 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Strategie veřejných služeb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3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Projekt Podpora strategického řízení kohezní politiky – OP TP 2007-2013:</a:t>
            </a:r>
          </a:p>
          <a:p>
            <a:pPr>
              <a:spcAft>
                <a:spcPts val="3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Doba trvání: 09/2013 – 06/2015</a:t>
            </a:r>
          </a:p>
          <a:p>
            <a:pPr>
              <a:spcAft>
                <a:spcPts val="3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Výběrová řízení:</a:t>
            </a:r>
          </a:p>
          <a:p>
            <a:pPr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Databáze strategií</a:t>
            </a:r>
          </a:p>
          <a:p>
            <a:pPr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Zavádění Metodiky přípravy veřejných strategií do praxe, analýza a hierarchizace strategických dokumentů</a:t>
            </a:r>
          </a:p>
          <a:p>
            <a:pPr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Strategie veřejných služeb</a:t>
            </a:r>
          </a:p>
          <a:p>
            <a:pPr>
              <a:spcAft>
                <a:spcPts val="300"/>
              </a:spcAft>
            </a:pPr>
            <a:endParaRPr lang="cs-CZ" sz="2000" dirty="0" smtClean="0">
              <a:latin typeface="Calibri" pitchFamily="34" charset="0"/>
            </a:endParaRPr>
          </a:p>
          <a:p>
            <a:pPr>
              <a:spcAft>
                <a:spcPts val="300"/>
              </a:spcAft>
              <a:buNone/>
            </a:pPr>
            <a:r>
              <a:rPr lang="cs-CZ" sz="2000" dirty="0" smtClean="0">
                <a:latin typeface="Calibri" pitchFamily="34" charset="0"/>
              </a:rPr>
              <a:t>OP </a:t>
            </a:r>
            <a:r>
              <a:rPr lang="cs-CZ" sz="2000" smtClean="0">
                <a:latin typeface="Calibri" pitchFamily="34" charset="0"/>
              </a:rPr>
              <a:t>TP 2014-2020</a:t>
            </a:r>
            <a:endParaRPr lang="cs-CZ" sz="2000" dirty="0" smtClean="0">
              <a:latin typeface="Calibri" pitchFamily="34" charset="0"/>
            </a:endParaRPr>
          </a:p>
          <a:p>
            <a:pPr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podporovaná aktivita – systém strategického řízení kohezní politiky</a:t>
            </a:r>
          </a:p>
          <a:p>
            <a:pPr>
              <a:spcAft>
                <a:spcPts val="300"/>
              </a:spcAft>
            </a:pPr>
            <a:r>
              <a:rPr lang="cs-CZ" sz="1900" dirty="0" smtClean="0">
                <a:latin typeface="Calibri" pitchFamily="34" charset="0"/>
              </a:rPr>
              <a:t>podpora přípravy vybraných stěžejních průřezových strategií na národní úrovni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00042"/>
            <a:ext cx="6215106" cy="5746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eaLnBrk="0" hangingPunct="0">
              <a:defRPr/>
            </a:pPr>
            <a:r>
              <a:rPr lang="cs-CZ" sz="2500" b="1" dirty="0" smtClean="0">
                <a:solidFill>
                  <a:srgbClr val="000099"/>
                </a:solidFill>
                <a:latin typeface="Calibri"/>
                <a:ea typeface="+mj-ea"/>
              </a:rPr>
              <a:t>Podpora strategického řízení kohezní politiky</a:t>
            </a:r>
            <a:endParaRPr kumimoji="0" lang="en-US" sz="25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43372" y="642918"/>
            <a:ext cx="4533654" cy="504056"/>
          </a:xfrm>
        </p:spPr>
        <p:txBody>
          <a:bodyPr/>
          <a:lstStyle/>
          <a:p>
            <a:pPr algn="r"/>
            <a:r>
              <a:rPr lang="cs-CZ" sz="3000" dirty="0" smtClean="0">
                <a:latin typeface="Calibri" pitchFamily="34" charset="0"/>
              </a:rPr>
              <a:t>Pracovní skupiny</a:t>
            </a:r>
            <a:endParaRPr lang="cs-CZ" sz="3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2285992"/>
            <a:ext cx="6096024" cy="2650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500175"/>
            <a:ext cx="8229600" cy="4693934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None/>
            </a:pPr>
            <a:endParaRPr lang="cs-CZ" sz="2000" b="1" dirty="0" smtClean="0">
              <a:latin typeface="Calibri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None/>
            </a:pPr>
            <a:r>
              <a:rPr lang="cs-CZ" sz="2000" b="1" dirty="0" smtClean="0">
                <a:latin typeface="Calibri" pitchFamily="34" charset="0"/>
              </a:rPr>
              <a:t>Evropská komise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latin typeface="Calibri" pitchFamily="34" charset="0"/>
              </a:rPr>
              <a:t>velký důraz na posílení strategického přístupu a plánování při přípravě programového období 2014-2020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latin typeface="Calibri" pitchFamily="34" charset="0"/>
              </a:rPr>
              <a:t>vyžaduje doložitelné a jasné odůvodnění členským státem navržených priorit a aktivit spolufinancovaných z finančních prostředků EU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latin typeface="Calibri" pitchFamily="34" charset="0"/>
              </a:rPr>
              <a:t>existence příslušných strategických dokumentů - předběžná podmínka pro získání a čerpání finančních prostředků z evropských fondů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2000" b="1" dirty="0" smtClean="0">
                <a:latin typeface="Calibri" pitchFamily="34" charset="0"/>
              </a:rPr>
              <a:t>koncentrace, provázanost a naplňování principů 3E (</a:t>
            </a:r>
            <a:r>
              <a:rPr lang="cs-CZ" sz="2000" b="1" dirty="0" err="1" smtClean="0">
                <a:latin typeface="Calibri" pitchFamily="34" charset="0"/>
              </a:rPr>
              <a:t>economy</a:t>
            </a:r>
            <a:r>
              <a:rPr lang="cs-CZ" sz="2000" b="1" dirty="0" smtClean="0">
                <a:latin typeface="Calibri" pitchFamily="34" charset="0"/>
              </a:rPr>
              <a:t>, </a:t>
            </a:r>
            <a:r>
              <a:rPr lang="cs-CZ" sz="2000" b="1" dirty="0" err="1" smtClean="0">
                <a:latin typeface="Calibri" pitchFamily="34" charset="0"/>
              </a:rPr>
              <a:t>efficiency</a:t>
            </a:r>
            <a:r>
              <a:rPr lang="cs-CZ" sz="2000" b="1" dirty="0" smtClean="0">
                <a:latin typeface="Calibri" pitchFamily="34" charset="0"/>
              </a:rPr>
              <a:t>, </a:t>
            </a:r>
            <a:r>
              <a:rPr lang="cs-CZ" sz="2000" b="1" dirty="0" err="1" smtClean="0">
                <a:latin typeface="Calibri" pitchFamily="34" charset="0"/>
              </a:rPr>
              <a:t>effectiveness</a:t>
            </a:r>
            <a:r>
              <a:rPr lang="cs-CZ" sz="2000" b="1" dirty="0" smtClean="0">
                <a:latin typeface="Calibri" pitchFamily="34" charset="0"/>
              </a:rPr>
              <a:t>)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746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Strategické řízení kohezní politiky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64" y="642918"/>
            <a:ext cx="5605224" cy="432047"/>
          </a:xfrm>
        </p:spPr>
        <p:txBody>
          <a:bodyPr/>
          <a:lstStyle/>
          <a:p>
            <a:pPr algn="r"/>
            <a:r>
              <a:rPr lang="cs-CZ" sz="2800" dirty="0" smtClean="0">
                <a:latin typeface="Calibri" pitchFamily="34" charset="0"/>
              </a:rPr>
              <a:t>Aktivity strategického řízení</a:t>
            </a:r>
            <a:endParaRPr lang="cs-CZ" sz="2800" dirty="0"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467544" y="1700809"/>
            <a:ext cx="8229600" cy="4493299"/>
          </a:xfrm>
        </p:spPr>
        <p:txBody>
          <a:bodyPr/>
          <a:lstStyle/>
          <a:p>
            <a:pPr algn="just">
              <a:spcBef>
                <a:spcPts val="600"/>
              </a:spcBef>
              <a:spcAft>
                <a:spcPts val="0"/>
              </a:spcAft>
            </a:pPr>
            <a:endParaRPr lang="cs-CZ" sz="1400" dirty="0" smtClean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cs-CZ" sz="1400" b="1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8965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71612"/>
            <a:ext cx="878497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412776"/>
            <a:ext cx="8424936" cy="4536507"/>
          </a:xfrm>
        </p:spPr>
        <p:txBody>
          <a:bodyPr/>
          <a:lstStyle/>
          <a:p>
            <a:pPr>
              <a:buNone/>
            </a:pPr>
            <a:r>
              <a:rPr lang="cs-CZ" sz="2000" dirty="0" smtClean="0">
                <a:latin typeface="Calibri" pitchFamily="34" charset="0"/>
              </a:rPr>
              <a:t>Databáze nyní – cíl zajistit fungující a využívaný systém. </a:t>
            </a:r>
          </a:p>
          <a:p>
            <a:pPr>
              <a:spcBef>
                <a:spcPts val="1200"/>
              </a:spcBef>
              <a:buNone/>
            </a:pPr>
            <a:r>
              <a:rPr lang="cs-CZ" sz="2000" dirty="0" smtClean="0">
                <a:latin typeface="Calibri" pitchFamily="34" charset="0"/>
              </a:rPr>
              <a:t>Aktivity:</a:t>
            </a:r>
          </a:p>
          <a:p>
            <a:r>
              <a:rPr lang="cs-CZ" sz="2000" dirty="0" smtClean="0">
                <a:latin typeface="Calibri" pitchFamily="34" charset="0"/>
              </a:rPr>
              <a:t>Běžný provoz, údržba a technická správa systému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latin typeface="Calibri" pitchFamily="34" charset="0"/>
              </a:rPr>
              <a:t>Průběžná supervize obsahu Databáze a metodická podpora uživatelů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vkládání strategických dokumentů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zavádění tematických vazeb cílů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vytváření automatizovaných celostátních přehledů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školení, metodika, manuál</a:t>
            </a:r>
          </a:p>
          <a:p>
            <a:pPr>
              <a:spcBef>
                <a:spcPts val="1200"/>
              </a:spcBef>
            </a:pPr>
            <a:r>
              <a:rPr lang="cs-CZ" sz="2000" dirty="0" smtClean="0">
                <a:latin typeface="Calibri" pitchFamily="34" charset="0"/>
              </a:rPr>
              <a:t>Další programování a rozšiřování databáze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vytváření interaktivních formulářů podle šablon Metodiky přípravy veřejných strategií</a:t>
            </a:r>
          </a:p>
          <a:p>
            <a:pPr lvl="1">
              <a:buSzPct val="65000"/>
              <a:buFont typeface="Courier New" pitchFamily="49" charset="0"/>
              <a:buChar char="o"/>
            </a:pPr>
            <a:r>
              <a:rPr lang="cs-CZ" sz="2000" dirty="0" smtClean="0">
                <a:latin typeface="Calibri" pitchFamily="34" charset="0"/>
              </a:rPr>
              <a:t>propojení Databáze strategií s databázemi ČSÚ</a:t>
            </a:r>
            <a:endParaRPr lang="cs-CZ" sz="2000" dirty="0">
              <a:latin typeface="Calibri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7467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cs-CZ" sz="3000" b="1" dirty="0" smtClean="0">
                <a:solidFill>
                  <a:srgbClr val="000099"/>
                </a:solidFill>
                <a:latin typeface="Calibri"/>
                <a:ea typeface="+mj-ea"/>
                <a:cs typeface="Arial" charset="0"/>
              </a:rPr>
              <a:t>Databáze strategií</a:t>
            </a:r>
            <a:endParaRPr kumimoji="0" lang="en-US" sz="30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Usnesení vlády č. 318/2013.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vláda vzala na vědomí Metodiku přípravy veřejných strategií jako společný dokument MF a MMR.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uložila členům vlády a doporučila hejtmanům z ní vycházet při přípravě strategických dokumentů.</a:t>
            </a:r>
          </a:p>
          <a:p>
            <a:pPr lvl="1"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uložila ministru pro místní rozvoj zabezpečit ve spolupráci s ministrem financí udržitelnost Metodiky.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Metodika slouží ke sjednocení postupu přípravy veřejných strategií a jejich struktury    </a:t>
            </a:r>
            <a:r>
              <a:rPr lang="cs-CZ" sz="2000" dirty="0" smtClean="0">
                <a:latin typeface="Calibri" pitchFamily="34" charset="0"/>
                <a:sym typeface="Symbol"/>
              </a:rPr>
              <a:t></a:t>
            </a:r>
            <a:r>
              <a:rPr lang="cs-CZ" sz="2000" dirty="0" smtClean="0">
                <a:latin typeface="Calibri" pitchFamily="34" charset="0"/>
              </a:rPr>
              <a:t>   zvýšení kvality, efektivnosti a provázanosti.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Jádro Metodiky – popis fází procesu tvorby strategického dokumentu, projektový přístup.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Metodika přípravy veřejných strategií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00166" y="1643050"/>
            <a:ext cx="5873702" cy="30718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Nadpis 2"/>
          <p:cNvSpPr txBox="1">
            <a:spLocks/>
          </p:cNvSpPr>
          <p:nvPr/>
        </p:nvSpPr>
        <p:spPr bwMode="auto">
          <a:xfrm>
            <a:off x="2555875" y="642918"/>
            <a:ext cx="6302405" cy="78581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</a:rPr>
              <a:t>Metodika přípravy veřejných strategií</a:t>
            </a:r>
            <a:endParaRPr lang="en-US" sz="2800" b="1" dirty="0" smtClean="0">
              <a:solidFill>
                <a:srgbClr val="000099"/>
              </a:solidFill>
              <a:latin typeface="Arial" charset="0"/>
              <a:cs typeface="Arial" charset="0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86644" y="1500174"/>
            <a:ext cx="1665923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2844" y="1643050"/>
            <a:ext cx="1381125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14250" y="4857760"/>
            <a:ext cx="8929750" cy="171451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279400" marR="0" lvl="1" indent="-279400" algn="l" defTabSz="914400" rtl="0" eaLnBrk="1" fontAlgn="base" latinLnBrk="0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45000"/>
              <a:buFont typeface="Wingdings" pitchFamily="2" charset="2"/>
              <a:buChar char="q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Příprava Dohody o partnerství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respektuje principy strategického přístupu (aplikace na model Metodiky přípravy veřejných strategií)</a:t>
            </a:r>
          </a:p>
          <a:p>
            <a:pPr marL="279400" lvl="1" indent="-279400" fontAlgn="base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tx1"/>
              </a:buClr>
              <a:buSzPct val="45000"/>
              <a:buFont typeface="Wingdings" pitchFamily="2" charset="2"/>
              <a:buChar char="q"/>
              <a:defRPr/>
            </a:pPr>
            <a:r>
              <a:rPr lang="cs-CZ" dirty="0">
                <a:latin typeface="+mn-lt"/>
              </a:rPr>
              <a:t>N</a:t>
            </a:r>
            <a:r>
              <a:rPr lang="cs-CZ" dirty="0" smtClean="0">
                <a:latin typeface="+mn-lt"/>
              </a:rPr>
              <a:t>avazuje na požadavky Evropská komise, která vyžaduje posílení procesu </a:t>
            </a:r>
            <a:r>
              <a:rPr lang="cs-CZ" dirty="0">
                <a:latin typeface="+mn-lt"/>
              </a:rPr>
              <a:t>strategického plánování</a:t>
            </a:r>
            <a:r>
              <a:rPr lang="cs-CZ" dirty="0" smtClean="0">
                <a:latin typeface="+mn-lt"/>
              </a:rPr>
              <a:t>.</a:t>
            </a:r>
          </a:p>
          <a:p>
            <a:pPr marL="279400" marR="0" lvl="1" indent="-279400" algn="l" defTabSz="914400" rtl="0" eaLnBrk="1" fontAlgn="base" latinLnBrk="0" hangingPunct="1">
              <a:lnSpc>
                <a:spcPct val="95000"/>
              </a:lnSpc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SzPct val="45000"/>
              <a:buFont typeface="Wingdings" pitchFamily="2" charset="2"/>
              <a:buChar char="q"/>
              <a:tabLst/>
              <a:defRPr/>
            </a:pP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Příprava Dohody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a programů </a:t>
            </a:r>
            <a:r>
              <a:rPr kumimoji="0" lang="cs-CZ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je tak řešena</a:t>
            </a:r>
            <a:r>
              <a:rPr kumimoji="0" lang="cs-CZ" sz="18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Arial" pitchFamily="34" charset="0"/>
              </a:rPr>
              <a:t> pomocí strategického přístupu včetně zapojení všech dotčených partnerů.</a:t>
            </a:r>
            <a:endParaRPr kumimoji="0" lang="cs-CZ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00174"/>
            <a:ext cx="8301608" cy="4607525"/>
          </a:xfrm>
        </p:spPr>
        <p:txBody>
          <a:bodyPr/>
          <a:lstStyle/>
          <a:p>
            <a:pPr>
              <a:buNone/>
            </a:pPr>
            <a:r>
              <a:rPr lang="cs-CZ" sz="1800" b="1" dirty="0" smtClean="0">
                <a:latin typeface="Calibri" pitchFamily="34" charset="0"/>
              </a:rPr>
              <a:t>Nástroje a šablony</a:t>
            </a:r>
          </a:p>
          <a:p>
            <a:pPr>
              <a:buNone/>
            </a:pPr>
            <a:endParaRPr lang="cs-CZ" sz="500" b="1" dirty="0" smtClean="0">
              <a:latin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</a:rPr>
              <a:t>organizační struktura tvorby strategie</a:t>
            </a:r>
          </a:p>
          <a:p>
            <a:r>
              <a:rPr lang="cs-CZ" sz="1800" dirty="0" smtClean="0">
                <a:latin typeface="Calibri" pitchFamily="34" charset="0"/>
              </a:rPr>
              <a:t>vstupní zpráva</a:t>
            </a:r>
          </a:p>
          <a:p>
            <a:r>
              <a:rPr lang="cs-CZ" sz="1800" dirty="0" smtClean="0">
                <a:latin typeface="Calibri" pitchFamily="34" charset="0"/>
              </a:rPr>
              <a:t>projektový plán tvorby strategie			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matice opatření a činností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rozpočet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harmonogram</a:t>
            </a:r>
          </a:p>
          <a:p>
            <a:r>
              <a:rPr lang="cs-CZ" sz="1800" dirty="0" smtClean="0">
                <a:latin typeface="Calibri" pitchFamily="34" charset="0"/>
              </a:rPr>
              <a:t>plán spolupráce a komunikace</a:t>
            </a:r>
          </a:p>
          <a:p>
            <a:r>
              <a:rPr lang="cs-CZ" sz="1800" dirty="0" smtClean="0">
                <a:latin typeface="Calibri" pitchFamily="34" charset="0"/>
              </a:rPr>
              <a:t>plán řízení rizik tvorby strategie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registr rizik</a:t>
            </a:r>
          </a:p>
          <a:p>
            <a:r>
              <a:rPr lang="cs-CZ" sz="1800" dirty="0" smtClean="0">
                <a:latin typeface="Calibri" pitchFamily="34" charset="0"/>
              </a:rPr>
              <a:t>struktura strategie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soustava cílů</a:t>
            </a:r>
          </a:p>
          <a:p>
            <a:pPr lvl="1"/>
            <a:r>
              <a:rPr lang="cs-CZ" sz="1400" dirty="0" smtClean="0">
                <a:latin typeface="Calibri" pitchFamily="34" charset="0"/>
              </a:rPr>
              <a:t>logický rámec</a:t>
            </a:r>
          </a:p>
          <a:p>
            <a:r>
              <a:rPr lang="cs-CZ" sz="1800" dirty="0" smtClean="0">
                <a:latin typeface="Calibri" pitchFamily="34" charset="0"/>
              </a:rPr>
              <a:t>závěrečná zpráva o projektu</a:t>
            </a:r>
            <a:endParaRPr lang="cs-CZ" sz="1600" b="1" dirty="0">
              <a:latin typeface="Calibri" pitchFamily="34" charset="0"/>
            </a:endParaRPr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Metodika přípravy veřejných strategií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643050"/>
            <a:ext cx="8301608" cy="4464649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>
                <a:latin typeface="Calibri" pitchFamily="34" charset="0"/>
              </a:rPr>
              <a:t>Podpora zavádění Metodiky přípravy veřejných strategií do praxe</a:t>
            </a:r>
          </a:p>
          <a:p>
            <a:pPr>
              <a:buNone/>
            </a:pPr>
            <a:endParaRPr lang="cs-CZ" sz="2000" b="1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Calibri" pitchFamily="34" charset="0"/>
              </a:rPr>
              <a:t>provázání celostátní Metodiky s obdobnými dokumenty na úrovni krajů a obcí resp. její modifikace pro tyto úrovně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Calibri" pitchFamily="34" charset="0"/>
              </a:rPr>
              <a:t>provázání metodik přípravy veřejných strategií s Databází strategií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Calibri" pitchFamily="34" charset="0"/>
              </a:rPr>
              <a:t>zpřesňování a aktualizace Metodiky podle potřeb praxe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Calibri" pitchFamily="34" charset="0"/>
              </a:rPr>
              <a:t>provozování webových stránek </a:t>
            </a:r>
            <a:r>
              <a:rPr lang="cs-CZ" sz="2000" dirty="0" smtClean="0">
                <a:latin typeface="Calibri" pitchFamily="34" charset="0"/>
                <a:hlinkClick r:id="rId2"/>
              </a:rPr>
              <a:t>www.</a:t>
            </a:r>
            <a:r>
              <a:rPr lang="cs-CZ" sz="2000" dirty="0" err="1" smtClean="0">
                <a:latin typeface="Calibri" pitchFamily="34" charset="0"/>
                <a:hlinkClick r:id="rId2"/>
              </a:rPr>
              <a:t>verejne</a:t>
            </a:r>
            <a:r>
              <a:rPr lang="cs-CZ" sz="2000" dirty="0" smtClean="0">
                <a:latin typeface="Calibri" pitchFamily="34" charset="0"/>
                <a:hlinkClick r:id="rId2"/>
              </a:rPr>
              <a:t>-strategie.cz</a:t>
            </a:r>
            <a:endParaRPr lang="cs-CZ" sz="2000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cs-CZ" sz="2000" dirty="0" smtClean="0">
                <a:latin typeface="Calibri" pitchFamily="34" charset="0"/>
              </a:rPr>
              <a:t>metodická, poradenská a vzdělávací činnost</a:t>
            </a:r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Metodika přípravy veřejných strategií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0"/>
          </p:nvPr>
        </p:nvSpPr>
        <p:spPr>
          <a:xfrm>
            <a:off x="395536" y="1571612"/>
            <a:ext cx="8301608" cy="4536087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Databáze strategií – 132 národních strategií 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Odlišnosti: význam, míra vzájemné provázanosti, označení, časová platnost, míra závaznosti, struktura, variantnost, intervenční logika, hierarchie cílů, popis specifických cílů, dopady, implementační struktura, zdroje financování, způsob monitorování a hodnocení</a:t>
            </a:r>
          </a:p>
          <a:p>
            <a:pPr>
              <a:spcAft>
                <a:spcPts val="600"/>
              </a:spcAft>
            </a:pPr>
            <a:r>
              <a:rPr lang="cs-CZ" sz="2000" dirty="0" smtClean="0">
                <a:latin typeface="Calibri" pitchFamily="34" charset="0"/>
              </a:rPr>
              <a:t>Analýza vybraných státních strategií z hlediska jejich souladu s metodikou a navazující doporučení při tvorbě nových konkrétních strategií :</a:t>
            </a:r>
          </a:p>
          <a:p>
            <a:pPr lvl="1">
              <a:spcAft>
                <a:spcPts val="400"/>
              </a:spcAft>
            </a:pPr>
            <a:r>
              <a:rPr lang="cs-CZ" sz="1800" dirty="0" smtClean="0">
                <a:latin typeface="Calibri" pitchFamily="34" charset="0"/>
              </a:rPr>
              <a:t>využití všech fází přípravy strategie</a:t>
            </a:r>
          </a:p>
          <a:p>
            <a:pPr lvl="1">
              <a:spcAft>
                <a:spcPts val="400"/>
              </a:spcAft>
            </a:pPr>
            <a:r>
              <a:rPr lang="cs-CZ" sz="1800" dirty="0" smtClean="0">
                <a:latin typeface="Calibri" pitchFamily="34" charset="0"/>
              </a:rPr>
              <a:t>srovnatelná struktura strategií</a:t>
            </a:r>
          </a:p>
          <a:p>
            <a:pPr lvl="1">
              <a:spcAft>
                <a:spcPts val="400"/>
              </a:spcAft>
            </a:pPr>
            <a:r>
              <a:rPr lang="cs-CZ" sz="1800" dirty="0" smtClean="0">
                <a:latin typeface="Calibri" pitchFamily="34" charset="0"/>
              </a:rPr>
              <a:t>zvýšení vzájemné porovnatelnosti a provázanosti strategií</a:t>
            </a:r>
          </a:p>
          <a:p>
            <a:pPr lvl="1">
              <a:spcAft>
                <a:spcPts val="400"/>
              </a:spcAft>
            </a:pPr>
            <a:r>
              <a:rPr lang="cs-CZ" sz="1800" dirty="0" smtClean="0">
                <a:latin typeface="Calibri" pitchFamily="34" charset="0"/>
              </a:rPr>
              <a:t>zlepšení kvality konkrétních vybraných stěžejních státních strategií</a:t>
            </a:r>
          </a:p>
          <a:p>
            <a:pPr lvl="1">
              <a:spcAft>
                <a:spcPts val="400"/>
              </a:spcAft>
            </a:pPr>
            <a:r>
              <a:rPr lang="cs-CZ" sz="1800" dirty="0" smtClean="0">
                <a:latin typeface="Calibri" pitchFamily="34" charset="0"/>
              </a:rPr>
              <a:t>zobecnění zjištěných nedostatků a přijetí opatření k jejich odstranění</a:t>
            </a:r>
          </a:p>
          <a:p>
            <a:pPr>
              <a:spcAft>
                <a:spcPts val="600"/>
              </a:spcAft>
            </a:pPr>
            <a:endParaRPr lang="cs-CZ" sz="18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 smtClean="0"/>
          </a:p>
          <a:p>
            <a:endParaRPr lang="cs-CZ" sz="1600" b="1" dirty="0"/>
          </a:p>
        </p:txBody>
      </p:sp>
      <p:sp>
        <p:nvSpPr>
          <p:cNvPr id="4" name="Nadpis 2"/>
          <p:cNvSpPr txBox="1">
            <a:spLocks/>
          </p:cNvSpPr>
          <p:nvPr/>
        </p:nvSpPr>
        <p:spPr bwMode="auto">
          <a:xfrm>
            <a:off x="2571736" y="571480"/>
            <a:ext cx="6215106" cy="5032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0" hangingPunct="0">
              <a:defRPr/>
            </a:pPr>
            <a:r>
              <a:rPr lang="cs-CZ" sz="2800" b="1" dirty="0" smtClean="0">
                <a:solidFill>
                  <a:srgbClr val="000099"/>
                </a:solidFill>
                <a:latin typeface="Calibri"/>
                <a:ea typeface="+mj-ea"/>
              </a:rPr>
              <a:t>Analýza strategických dokumentů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charset="0"/>
              <a:ea typeface="+mj-ea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MR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MR-NOK_sablona_1024x768_v1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MMR_Prezentace_klasika">
  <a:themeElements>
    <a:clrScheme name="1_MMR_Prezentace_klasika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_MMR_Prezentace_klasika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MMR_Prezentace_klasika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1152</TotalTime>
  <Words>830</Words>
  <Application>Microsoft Office PowerPoint</Application>
  <PresentationFormat>Předvádění na obrazovce (4:3)</PresentationFormat>
  <Paragraphs>474</Paragraphs>
  <Slides>19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MMR_sablona_1024x768_v1</vt:lpstr>
      <vt:lpstr>MMR-NOK_sablona_1024x768_v1</vt:lpstr>
      <vt:lpstr>1_MMR_Prezentace_klasika</vt:lpstr>
      <vt:lpstr>Snímek 1</vt:lpstr>
      <vt:lpstr>Snímek 2</vt:lpstr>
      <vt:lpstr>Aktivity strategického řízení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Pracovní skupiny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Tippman</dc:creator>
  <cp:lastModifiedBy>Igor Hartmann</cp:lastModifiedBy>
  <cp:revision>467</cp:revision>
  <cp:lastPrinted>2012-10-08T05:49:44Z</cp:lastPrinted>
  <dcterms:created xsi:type="dcterms:W3CDTF">2012-04-02T09:55:48Z</dcterms:created>
  <dcterms:modified xsi:type="dcterms:W3CDTF">2013-12-10T10:49:42Z</dcterms:modified>
</cp:coreProperties>
</file>