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64"/>
  </p:notesMasterIdLst>
  <p:sldIdLst>
    <p:sldId id="322" r:id="rId6"/>
    <p:sldId id="401" r:id="rId7"/>
    <p:sldId id="405" r:id="rId8"/>
    <p:sldId id="480" r:id="rId9"/>
    <p:sldId id="489" r:id="rId10"/>
    <p:sldId id="460" r:id="rId11"/>
    <p:sldId id="482" r:id="rId12"/>
    <p:sldId id="519" r:id="rId13"/>
    <p:sldId id="491" r:id="rId14"/>
    <p:sldId id="495" r:id="rId15"/>
    <p:sldId id="496" r:id="rId16"/>
    <p:sldId id="404" r:id="rId17"/>
    <p:sldId id="490" r:id="rId18"/>
    <p:sldId id="501" r:id="rId19"/>
    <p:sldId id="502" r:id="rId20"/>
    <p:sldId id="508" r:id="rId21"/>
    <p:sldId id="521" r:id="rId22"/>
    <p:sldId id="510" r:id="rId23"/>
    <p:sldId id="511" r:id="rId24"/>
    <p:sldId id="512" r:id="rId25"/>
    <p:sldId id="513" r:id="rId26"/>
    <p:sldId id="514" r:id="rId27"/>
    <p:sldId id="515" r:id="rId28"/>
    <p:sldId id="522" r:id="rId29"/>
    <p:sldId id="517" r:id="rId30"/>
    <p:sldId id="518" r:id="rId31"/>
    <p:sldId id="330" r:id="rId32"/>
    <p:sldId id="483" r:id="rId33"/>
    <p:sldId id="526" r:id="rId34"/>
    <p:sldId id="527" r:id="rId35"/>
    <p:sldId id="528" r:id="rId36"/>
    <p:sldId id="529" r:id="rId37"/>
    <p:sldId id="530" r:id="rId38"/>
    <p:sldId id="531" r:id="rId39"/>
    <p:sldId id="473" r:id="rId40"/>
    <p:sldId id="474" r:id="rId41"/>
    <p:sldId id="475" r:id="rId42"/>
    <p:sldId id="485" r:id="rId43"/>
    <p:sldId id="509" r:id="rId44"/>
    <p:sldId id="464" r:id="rId45"/>
    <p:sldId id="492" r:id="rId46"/>
    <p:sldId id="493" r:id="rId47"/>
    <p:sldId id="494" r:id="rId48"/>
    <p:sldId id="533" r:id="rId49"/>
    <p:sldId id="329" r:id="rId50"/>
    <p:sldId id="524" r:id="rId51"/>
    <p:sldId id="478" r:id="rId52"/>
    <p:sldId id="536" r:id="rId53"/>
    <p:sldId id="537" r:id="rId54"/>
    <p:sldId id="465" r:id="rId55"/>
    <p:sldId id="462" r:id="rId56"/>
    <p:sldId id="486" r:id="rId57"/>
    <p:sldId id="523" r:id="rId58"/>
    <p:sldId id="497" r:id="rId59"/>
    <p:sldId id="532" r:id="rId60"/>
    <p:sldId id="461" r:id="rId61"/>
    <p:sldId id="499" r:id="rId62"/>
    <p:sldId id="321" r:id="rId6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64843A36-2FAD-4F9A-BE6E-9ED455633C17}">
          <p14:sldIdLst>
            <p14:sldId id="322"/>
            <p14:sldId id="401"/>
          </p14:sldIdLst>
        </p14:section>
        <p14:section name="Metodika k centrální databázi ÚAP" id="{DE01D0C7-9BAC-4690-B8AC-95FB08635983}">
          <p14:sldIdLst>
            <p14:sldId id="405"/>
            <p14:sldId id="480"/>
            <p14:sldId id="489"/>
            <p14:sldId id="460"/>
            <p14:sldId id="482"/>
            <p14:sldId id="519"/>
            <p14:sldId id="491"/>
            <p14:sldId id="495"/>
            <p14:sldId id="496"/>
            <p14:sldId id="404"/>
            <p14:sldId id="490"/>
            <p14:sldId id="501"/>
            <p14:sldId id="502"/>
            <p14:sldId id="508"/>
            <p14:sldId id="521"/>
            <p14:sldId id="510"/>
            <p14:sldId id="511"/>
            <p14:sldId id="512"/>
            <p14:sldId id="513"/>
            <p14:sldId id="514"/>
            <p14:sldId id="515"/>
            <p14:sldId id="522"/>
            <p14:sldId id="517"/>
            <p14:sldId id="518"/>
            <p14:sldId id="330"/>
            <p14:sldId id="483"/>
            <p14:sldId id="526"/>
            <p14:sldId id="527"/>
            <p14:sldId id="528"/>
            <p14:sldId id="529"/>
            <p14:sldId id="530"/>
            <p14:sldId id="531"/>
            <p14:sldId id="473"/>
            <p14:sldId id="474"/>
            <p14:sldId id="475"/>
            <p14:sldId id="485"/>
            <p14:sldId id="509"/>
            <p14:sldId id="464"/>
            <p14:sldId id="492"/>
            <p14:sldId id="493"/>
            <p14:sldId id="494"/>
            <p14:sldId id="533"/>
            <p14:sldId id="329"/>
            <p14:sldId id="524"/>
            <p14:sldId id="478"/>
            <p14:sldId id="536"/>
            <p14:sldId id="537"/>
            <p14:sldId id="465"/>
            <p14:sldId id="462"/>
            <p14:sldId id="486"/>
            <p14:sldId id="523"/>
            <p14:sldId id="497"/>
            <p14:sldId id="532"/>
            <p14:sldId id="461"/>
            <p14:sldId id="499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9B"/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2"/>
    <p:restoredTop sz="94684"/>
  </p:normalViewPr>
  <p:slideViewPr>
    <p:cSldViewPr snapToGrid="0">
      <p:cViewPr>
        <p:scale>
          <a:sx n="150" d="100"/>
          <a:sy n="150" d="100"/>
        </p:scale>
        <p:origin x="92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05.10.2026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214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360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288C4D31-3818-C91C-120D-4CB29985D9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4000" y="648000"/>
            <a:ext cx="3363081" cy="15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A60389E6-721D-E56F-59B1-B75533A6FA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4000" y="648000"/>
            <a:ext cx="3363081" cy="15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26021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46919"/>
          </a:xfrm>
        </p:spPr>
        <p:txBody>
          <a:bodyPr numCol="1" spcCol="360000">
            <a:no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15521"/>
          </a:xfr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4476000" cy="3797036"/>
          </a:xfr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DA6-D629-44E6-B234-A73E9F4FF4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9557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1000"/>
              </a:spcAft>
              <a:defRPr sz="1800"/>
            </a:lvl2pPr>
            <a:lvl3pPr marL="720000" indent="-216000">
              <a:spcAft>
                <a:spcPts val="1000"/>
              </a:spcAft>
              <a:defRPr>
                <a:solidFill>
                  <a:schemeClr val="accent2"/>
                </a:solidFill>
              </a:defRPr>
            </a:lvl3pPr>
            <a:lvl4pPr marL="936000" indent="-216000">
              <a:spcAft>
                <a:spcPts val="1000"/>
              </a:spcAft>
              <a:defRPr/>
            </a:lvl4pPr>
            <a:lvl5pPr marL="1152000" indent="-216000">
              <a:spcAft>
                <a:spcPts val="10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63B8EDC-7F1F-3C09-E76A-D5B19D3D53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4000" y="648000"/>
            <a:ext cx="3366847" cy="15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B90272BE-40A8-FF09-B72B-2D0BA2A4EF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4000" y="648000"/>
            <a:ext cx="3366847" cy="15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2" spcCol="360000"/>
          <a:lstStyle>
            <a:lvl1pPr marL="288000" indent="-288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 sz="2000"/>
            </a:lvl1pPr>
            <a:lvl2pPr marL="288000" indent="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 sz="1800"/>
            </a:lvl2pPr>
            <a:lvl3pPr marL="720000"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3pPr>
            <a:lvl4pPr marL="936000"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4pPr>
            <a:lvl5pPr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260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46919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155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4476000" cy="3797036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Aft>
                <a:spcPts val="1000"/>
              </a:spcAft>
              <a:buSzPct val="90000"/>
              <a:buFont typeface="Wingdings" pitchFamily="2" charset="2"/>
              <a:buChar char="§"/>
              <a:tabLst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4323523" cy="3960537"/>
          </a:xfrm>
          <a:prstGeom prst="rect">
            <a:avLst/>
          </a:prstGeo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0000"/>
            <a:ext cx="4323523" cy="3960537"/>
          </a:xfrm>
          <a:prstGeom prst="rect">
            <a:avLst/>
          </a:prstGeo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21" r:id="rId27"/>
    <p:sldLayoutId id="2147483719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sds.uzemniplanovani.gov.cz/sds/uap/#nastroje-a-sablon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adam.balcar@mmr.gov.cz" TargetMode="External"/><Relationship Id="rId2" Type="http://schemas.openxmlformats.org/officeDocument/2006/relationships/hyperlink" Target="mailto:katerina.vrbova@mmr.gov.cz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iri.mor@mmr.gov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/>
          <a:lstStyle/>
          <a:p>
            <a:r>
              <a:rPr lang="cs-CZ" sz="3200" dirty="0"/>
              <a:t>Školení k centrální databázi ÚAP v NGÚP</a:t>
            </a:r>
            <a:endParaRPr lang="cs-CZ" sz="36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/>
          <a:lstStyle/>
          <a:p>
            <a:r>
              <a:rPr lang="cs-CZ" dirty="0"/>
              <a:t>Odbor územního plánování</a:t>
            </a:r>
          </a:p>
          <a:p>
            <a:r>
              <a:rPr lang="cs-CZ" dirty="0"/>
              <a:t>Oddělení provozních činností a digitalizace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131F65-3A82-DFF0-E99A-6E04CBE1E18B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1.10.2026</a:t>
            </a:r>
          </a:p>
        </p:txBody>
      </p:sp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3DFA10DE-68FF-456B-B720-693DE91D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Program školení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69605CF4-DEA9-8A56-CD02-55B28DFAC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360000">
            <a:normAutofit fontScale="92500" lnSpcReduction="10000"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01</a:t>
            </a:r>
            <a:r>
              <a:rPr lang="en-GB" dirty="0"/>
              <a:t>	</a:t>
            </a:r>
            <a:r>
              <a:rPr lang="cs-CZ" dirty="0"/>
              <a:t>Průběžná aktualizace ÚAP dle aktuálně platné legislativy</a:t>
            </a:r>
            <a:endParaRPr lang="cs-CZ" dirty="0">
              <a:solidFill>
                <a:schemeClr val="accent5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2	</a:t>
            </a:r>
            <a:r>
              <a:rPr lang="cs-CZ" dirty="0"/>
              <a:t>Průběžná aktualizace ÚAP v NGÚP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3	</a:t>
            </a:r>
            <a:r>
              <a:rPr lang="cs-CZ" sz="2100" dirty="0"/>
              <a:t>Výdej dat ÚAP v NGÚP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4</a:t>
            </a:r>
            <a:r>
              <a:rPr lang="en-GB" dirty="0"/>
              <a:t>	</a:t>
            </a:r>
            <a:r>
              <a:rPr lang="cs-CZ" dirty="0"/>
              <a:t>Správa datových specifikací</a:t>
            </a:r>
            <a:endParaRPr lang="cs-CZ" dirty="0">
              <a:solidFill>
                <a:schemeClr val="accent5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5</a:t>
            </a:r>
            <a:r>
              <a:rPr lang="en-GB" dirty="0"/>
              <a:t>	</a:t>
            </a:r>
            <a:r>
              <a:rPr lang="cs-CZ" dirty="0"/>
              <a:t>Příklad práce s daty ÚAP v prostředí GIS </a:t>
            </a:r>
            <a:endParaRPr lang="cs-CZ" dirty="0">
              <a:solidFill>
                <a:schemeClr val="accent5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6</a:t>
            </a:r>
            <a:r>
              <a:rPr lang="en-GB" dirty="0"/>
              <a:t>	</a:t>
            </a:r>
            <a:r>
              <a:rPr lang="cs-CZ" dirty="0"/>
              <a:t>Dopady novely stavebního zákona do agendy ÚAP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GB" b="1" dirty="0">
                <a:solidFill>
                  <a:schemeClr val="accent5"/>
                </a:solidFill>
              </a:rPr>
              <a:t>0</a:t>
            </a:r>
            <a:r>
              <a:rPr lang="cs-CZ" b="1" dirty="0">
                <a:solidFill>
                  <a:schemeClr val="accent5"/>
                </a:solidFill>
              </a:rPr>
              <a:t>7	</a:t>
            </a:r>
            <a:r>
              <a:rPr lang="cs-CZ" dirty="0"/>
              <a:t>Diskuze a dotazy</a:t>
            </a:r>
          </a:p>
        </p:txBody>
      </p:sp>
    </p:spTree>
    <p:extLst>
      <p:ext uri="{BB962C8B-B14F-4D97-AF65-F5344CB8AC3E}">
        <p14:creationId xmlns:p14="http://schemas.microsoft.com/office/powerpoint/2010/main" val="168315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FAD16-AB0B-81C7-9711-E5543FE2C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67408962-A9F9-8640-9F89-761C7756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00" y="1451834"/>
            <a:ext cx="9900000" cy="2030577"/>
          </a:xfrm>
        </p:spPr>
        <p:txBody>
          <a:bodyPr/>
          <a:lstStyle/>
          <a:p>
            <a:pPr algn="ctr"/>
            <a:r>
              <a:rPr lang="cs-CZ" sz="2800" dirty="0"/>
              <a:t>Průběžná aktualizace ÚAP dle aktuálně platné legislativy</a:t>
            </a:r>
          </a:p>
        </p:txBody>
      </p:sp>
    </p:spTree>
    <p:extLst>
      <p:ext uri="{BB962C8B-B14F-4D97-AF65-F5344CB8AC3E}">
        <p14:creationId xmlns:p14="http://schemas.microsoft.com/office/powerpoint/2010/main" val="260190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E4B157-3B9B-69A5-715E-CC64AEE9D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aktuálně platná legislativa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5AC4B5F6-FF28-9732-D04C-97DF45F2F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187" y="1279224"/>
            <a:ext cx="9834813" cy="450628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2200" b="1" dirty="0">
                <a:solidFill>
                  <a:schemeClr val="accent1"/>
                </a:solidFill>
              </a:rPr>
              <a:t>Pořizovatel ÚAP </a:t>
            </a:r>
            <a:r>
              <a:rPr lang="cs-CZ" sz="1600" b="1" dirty="0">
                <a:solidFill>
                  <a:schemeClr val="accent1"/>
                </a:solidFill>
              </a:rPr>
              <a:t>(§ 21 odst. 2 písm. e), § 22 písm. b), §  23 odst. 2 písm. c), § 25 písm. c) SZ)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Ministerstvo pro místní rozvoj,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Ministerstvo obrany,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Krajský úřad,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Obecní úřad obce s rozšířenou působností.</a:t>
            </a:r>
          </a:p>
          <a:p>
            <a:pPr marL="0" lvl="1" indent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None/>
            </a:pPr>
            <a:r>
              <a:rPr lang="cs-CZ" sz="2200" b="1" dirty="0">
                <a:solidFill>
                  <a:schemeClr val="accent1"/>
                </a:solidFill>
              </a:rPr>
              <a:t>Pořizování ÚAP </a:t>
            </a:r>
            <a:r>
              <a:rPr lang="cs-CZ" sz="1600" b="1" dirty="0">
                <a:solidFill>
                  <a:schemeClr val="accent1"/>
                </a:solidFill>
              </a:rPr>
              <a:t>(§ 65 odst. 1 a odst. 3 SZ  )</a:t>
            </a:r>
          </a:p>
          <a:p>
            <a:pPr marL="288000" lvl="1" indent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None/>
            </a:pPr>
            <a:r>
              <a:rPr lang="cs-CZ" dirty="0"/>
              <a:t>Územně analytické podklady a jejich aktualizace pořizuje pořizovatel na základě </a:t>
            </a:r>
            <a:r>
              <a:rPr lang="cs-CZ" b="1" dirty="0"/>
              <a:t>průzkumů území, údajů o území a dalších dostupných informací</a:t>
            </a:r>
            <a:r>
              <a:rPr lang="cs-CZ" dirty="0"/>
              <a:t>. Pořizovatel zohledňuje také prognózy dalšího vývoje území…</a:t>
            </a:r>
          </a:p>
          <a:p>
            <a:pPr marL="288000" lvl="1" indent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None/>
            </a:pPr>
            <a:r>
              <a:rPr lang="cs-CZ" b="1" dirty="0"/>
              <a:t>Pořizovatel průběžně aktualizuje územně analytické podklady </a:t>
            </a:r>
            <a:r>
              <a:rPr lang="cs-CZ" dirty="0"/>
              <a:t>a nejpozději do 4 let od jejich poslední úplné aktualizace pořídí návrh nové úplné aktualizace.</a:t>
            </a:r>
          </a:p>
          <a:p>
            <a:pPr marL="0" lvl="1" indent="0">
              <a:spcBef>
                <a:spcPts val="1000"/>
              </a:spcBef>
              <a:buClr>
                <a:schemeClr val="accent1"/>
              </a:buClr>
              <a:buNone/>
            </a:pP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175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E393F-0A84-B817-52E5-B8409C71A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273D5E-7D9E-3015-4A65-ADA5BE37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aktuálně platná legislativa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F6295394-E83E-A505-BC31-FFBBA43CB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9273" y="1296893"/>
            <a:ext cx="9834813" cy="518566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2200" b="1" dirty="0">
                <a:solidFill>
                  <a:schemeClr val="accent1"/>
                </a:solidFill>
              </a:rPr>
              <a:t>Poskytování údajů o území (</a:t>
            </a:r>
            <a:r>
              <a:rPr lang="cs-CZ" sz="1600" b="1" dirty="0">
                <a:solidFill>
                  <a:schemeClr val="accent1"/>
                </a:solidFill>
              </a:rPr>
              <a:t>§ 63 odst. 2 a 64 odst. 1 SZ)</a:t>
            </a:r>
            <a:endParaRPr lang="en-AU" sz="1600" b="1" dirty="0">
              <a:solidFill>
                <a:schemeClr val="accent1"/>
              </a:solidFill>
            </a:endParaRPr>
          </a:p>
          <a:p>
            <a:pPr marL="288000" lvl="1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dirty="0"/>
              <a:t>Údaje o území poskytuje </a:t>
            </a:r>
            <a:r>
              <a:rPr lang="cs-CZ" b="1" dirty="0"/>
              <a:t>pořizovateli</a:t>
            </a:r>
            <a:r>
              <a:rPr lang="cs-CZ" dirty="0"/>
              <a:t> poskytovatel údajů o území, kterým je:</a:t>
            </a:r>
          </a:p>
          <a:p>
            <a:pPr marL="630900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orgán veřejné správy, s jehož působností údaje o území souvisejí, nebo právnická osoba, jejímž zřizovatelem je stát nebo územní samosprávný celek,</a:t>
            </a:r>
          </a:p>
          <a:p>
            <a:pPr marL="630900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vlastník dopravník dopravní nebo technické infrastruktury,</a:t>
            </a:r>
          </a:p>
          <a:p>
            <a:pPr marL="630900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provozovatel staveb a zařízení, z jejichž provozu vznikají omezení v území podle jiného právního předpisu. </a:t>
            </a:r>
          </a:p>
          <a:p>
            <a:pPr marL="288000" lvl="1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dirty="0"/>
              <a:t>Údaje o území poskytuje v digitální formě </a:t>
            </a:r>
            <a:r>
              <a:rPr lang="cs-CZ" b="1" dirty="0"/>
              <a:t>bezodkladně </a:t>
            </a:r>
            <a:r>
              <a:rPr lang="cs-CZ" dirty="0"/>
              <a:t>po jejich vzniku nebo po jejich zjištění, přitom </a:t>
            </a:r>
            <a:r>
              <a:rPr lang="cs-CZ" b="1" dirty="0"/>
              <a:t>odpovídá</a:t>
            </a:r>
            <a:r>
              <a:rPr lang="cs-CZ" dirty="0"/>
              <a:t> za jejich správnost, úplnost a aktuálnost, </a:t>
            </a:r>
            <a:r>
              <a:rPr lang="cs-CZ" b="1" dirty="0"/>
              <a:t>a to v rozsahu </a:t>
            </a:r>
            <a:r>
              <a:rPr lang="cs-CZ" dirty="0"/>
              <a:t>charakteristik přesnosti uvedených v rámci</a:t>
            </a:r>
            <a:r>
              <a:rPr lang="cs-CZ" b="1" dirty="0"/>
              <a:t> metadat</a:t>
            </a:r>
            <a:r>
              <a:rPr lang="cs-CZ" dirty="0"/>
              <a:t>. </a:t>
            </a:r>
          </a:p>
          <a:p>
            <a:pPr marL="288000" lvl="1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b="1" dirty="0"/>
              <a:t>Povinnost </a:t>
            </a:r>
            <a:r>
              <a:rPr lang="cs-CZ" dirty="0"/>
              <a:t>poskytnutí údajů o území je </a:t>
            </a:r>
            <a:r>
              <a:rPr lang="cs-CZ" b="1" dirty="0"/>
              <a:t>splněna jejich vložením do digitální technické mapy kraje, </a:t>
            </a:r>
            <a:r>
              <a:rPr lang="cs-CZ" b="1" dirty="0">
                <a:solidFill>
                  <a:srgbClr val="FF0000"/>
                </a:solidFill>
              </a:rPr>
              <a:t>do národního geoportálu územního plánování* </a:t>
            </a:r>
            <a:r>
              <a:rPr lang="cs-CZ" b="1" dirty="0"/>
              <a:t>nebo do registru územní identifikace, adres a nemovitostí.</a:t>
            </a:r>
          </a:p>
          <a:p>
            <a:pPr marL="288000" lvl="1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1600" i="1" dirty="0">
                <a:solidFill>
                  <a:srgbClr val="FF0000"/>
                </a:solidFill>
              </a:rPr>
              <a:t>* V přechodném období (do 30.6.2027) v souladu s § 334b odst. 6 nelze povinnost splnit vložením údajů o území do NGÚP.  </a:t>
            </a:r>
          </a:p>
          <a:p>
            <a:pPr marL="0" lvl="1" indent="0">
              <a:spcBef>
                <a:spcPts val="1000"/>
              </a:spcBef>
              <a:buClr>
                <a:schemeClr val="accent1"/>
              </a:buClr>
              <a:buNone/>
            </a:pP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0803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1A2F8-73DE-2021-55F2-3ECEDA591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F02A2A-9355-566C-B58C-253E405D9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aktuálně platná legislativa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93FD54B-C3AF-D0AD-FE71-3AE6ECE53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187" y="1310766"/>
            <a:ext cx="9834813" cy="492730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200" b="1" dirty="0">
                <a:solidFill>
                  <a:schemeClr val="accent1"/>
                </a:solidFill>
              </a:rPr>
              <a:t>Databáze územně analytických podkladů </a:t>
            </a:r>
            <a:r>
              <a:rPr lang="cs-CZ" sz="1600" b="1" dirty="0">
                <a:solidFill>
                  <a:schemeClr val="accent1"/>
                </a:solidFill>
              </a:rPr>
              <a:t>(§ 3 vyhlášky č. 157/2024 Sb.)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1800" b="1" dirty="0"/>
              <a:t>Centrální databáze územně analytických podkladů</a:t>
            </a:r>
            <a:r>
              <a:rPr lang="cs-CZ" sz="1800" dirty="0"/>
              <a:t>, vedená Ministerstvem pro místní rozvoj, obsahuje sledované </a:t>
            </a:r>
            <a:r>
              <a:rPr lang="cs-CZ" sz="1800" b="1" dirty="0"/>
              <a:t>jevy podle přílohy č. 1 </a:t>
            </a:r>
            <a:r>
              <a:rPr lang="cs-CZ" sz="1800" dirty="0"/>
              <a:t>k této vyhlášce. 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1800" dirty="0"/>
              <a:t>Sledovanými jevy jsou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údaje o území,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zjištění vyplývající z průzkumů území a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další dostupné informace o území.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1800" dirty="0"/>
              <a:t>Jsou-li úřadem územního plánování nebo Ministerstvem obrany vedeny vlastní databáze územně analytických podkladů, obsahují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sledované jevy podle odstavce 1 v rozsahu potřebném pro plnění jejich působnosti; </a:t>
            </a:r>
            <a:r>
              <a:rPr lang="cs-CZ" b="1" dirty="0"/>
              <a:t>tyto údaje pořizovatel do databáze přebírá z centrální databáze územně analytických podkladů,</a:t>
            </a:r>
          </a:p>
          <a:p>
            <a:pPr marL="630900" lvl="1" indent="-342900">
              <a:spcBef>
                <a:spcPts val="600"/>
              </a:spcBef>
              <a:spcAft>
                <a:spcPts val="0"/>
              </a:spcAft>
              <a:buFont typeface="+mj-lt"/>
              <a:buAutoNum type="alphaLcParenR"/>
            </a:pPr>
            <a:r>
              <a:rPr lang="cs-CZ" dirty="0"/>
              <a:t>další údaje, které nejsou obsahem centrální databáze územně analytických podkladů, pokud jsou potřebné pro plnění jejich působnosti.</a:t>
            </a:r>
          </a:p>
          <a:p>
            <a:pPr marL="0" lvl="1" indent="0">
              <a:spcBef>
                <a:spcPts val="1000"/>
              </a:spcBef>
              <a:buClr>
                <a:schemeClr val="accent1"/>
              </a:buClr>
              <a:buNone/>
            </a:pP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936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EB7D48-6259-CB40-9F07-BDC29D76A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vytvoření centrální databáze ÚAP      v NGÚP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6">
            <a:extLst>
              <a:ext uri="{FF2B5EF4-FFF2-40B4-BE49-F238E27FC236}">
                <a16:creationId xmlns:a16="http://schemas.microsoft.com/office/drawing/2014/main" id="{A5386746-1B2D-42BE-8B47-478AA36F3954}"/>
              </a:ext>
            </a:extLst>
          </p:cNvPr>
          <p:cNvSpPr txBox="1">
            <a:spLocks/>
          </p:cNvSpPr>
          <p:nvPr/>
        </p:nvSpPr>
        <p:spPr>
          <a:xfrm>
            <a:off x="1314264" y="1690688"/>
            <a:ext cx="10061613" cy="48895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-CZ" b="1" dirty="0">
                <a:solidFill>
                  <a:srgbClr val="00459B"/>
                </a:solidFill>
              </a:rPr>
              <a:t>I. FÁZE </a:t>
            </a:r>
            <a:r>
              <a:rPr lang="cs-CZ" dirty="0"/>
              <a:t>– jednotný datový model ÚAP vč. výměnného formátu, katalog jevů vč. </a:t>
            </a:r>
            <a:r>
              <a:rPr lang="cs-CZ" dirty="0" err="1"/>
              <a:t>symbologie</a:t>
            </a:r>
            <a:r>
              <a:rPr lang="cs-CZ" dirty="0"/>
              <a:t> pro NGÚP, validační nástroj pro kontrolu konvertovaných dat (08/2025)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b="1" dirty="0"/>
              <a:t>Principy: 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Výměnný formát </a:t>
            </a:r>
            <a:r>
              <a:rPr lang="cs-CZ" dirty="0" err="1"/>
              <a:t>Geo</a:t>
            </a:r>
            <a:r>
              <a:rPr lang="cs-CZ" dirty="0"/>
              <a:t> </a:t>
            </a:r>
            <a:r>
              <a:rPr lang="cs-CZ" dirty="0" err="1"/>
              <a:t>Package</a:t>
            </a:r>
            <a:r>
              <a:rPr lang="cs-CZ" dirty="0"/>
              <a:t>.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Jev vyhlášky může být rozdělen do více vrstev (tříd prvků).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Jednotná konvence názvů vrstev – prefixy a sufixy (např. J001_ZastaveneUzemi_p).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Domény.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Společné atributy pro všechny vrstvy.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14  Tematických okruhů.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b="1" dirty="0">
                <a:solidFill>
                  <a:srgbClr val="00459B"/>
                </a:solidFill>
              </a:rPr>
              <a:t>II. FÁZE </a:t>
            </a:r>
            <a:r>
              <a:rPr lang="cs-CZ" dirty="0"/>
              <a:t>– pořízení datového obsahu pro jednotnou databázi ÚAP, 14 samostatných zakázek na konverzi do jednotného standardu po jednotlivých krajích (12/2025).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b="1" dirty="0"/>
              <a:t>Sledované jevy rozděleny do 3 kategorií: 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Údaje z DTM krajů a účelové územní prvky z RÚIAN - převzaty přímo z těchto systému.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Vybrané centrálně poskytované údaje o území - převzaty od poskytovatelů údajů. </a:t>
            </a:r>
          </a:p>
          <a:p>
            <a:pPr marL="704850" indent="-342900">
              <a:lnSpc>
                <a:spcPct val="120000"/>
              </a:lnSpc>
              <a:spcAft>
                <a:spcPts val="0"/>
              </a:spcAft>
            </a:pPr>
            <a:r>
              <a:rPr lang="cs-CZ" dirty="0"/>
              <a:t>Ostatní údaje převzaty od krajských úřadů - centrální databáze KÚ doplněné o databáze OÚ ORP ve vybraných krajích.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599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EE7E19-44A6-89CC-A322-C86E2DAC8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Metodika k ÚAP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8311C62-2C53-25C6-D7AB-70144FA0AFE9}"/>
              </a:ext>
            </a:extLst>
          </p:cNvPr>
          <p:cNvSpPr txBox="1"/>
          <p:nvPr/>
        </p:nvSpPr>
        <p:spPr>
          <a:xfrm>
            <a:off x="9184284" y="1575978"/>
            <a:ext cx="2499715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Celostátně poskytované jevy MMR.</a:t>
            </a: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Standardizované jevy – v přechodném období je dočasným editorem MMR (s výjimkou ÚSES ze ZÚR).</a:t>
            </a: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Ostatní jevy KÚ / MO (vojenské újezdy).</a:t>
            </a:r>
            <a:endParaRPr lang="cs-CZ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vybraných jevů se s ohledem na jejich charakter a podrobnost předpokládá součinnost OÚ ORP.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D57D2CE-5CC7-FA0F-71AD-16BDAAC6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00" y="1155310"/>
            <a:ext cx="3630908" cy="515154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8BD9878-7786-5184-E6BF-AEDB79A02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547" y="1000581"/>
            <a:ext cx="4275635" cy="546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1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0D70D-3BFC-34B0-49A5-9B8FE6F90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8187EE-496E-82A9-650C-2497E364F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092389" cy="1070756"/>
          </a:xfrm>
        </p:spPr>
        <p:txBody>
          <a:bodyPr/>
          <a:lstStyle/>
          <a:p>
            <a:r>
              <a:rPr lang="cs-CZ" dirty="0"/>
              <a:t>Průběžná aktualizace ÚAP v NGÚP – role</a:t>
            </a:r>
          </a:p>
        </p:txBody>
      </p:sp>
      <p:sp>
        <p:nvSpPr>
          <p:cNvPr id="8" name="Zástupný symbol pro obsah 6">
            <a:extLst>
              <a:ext uri="{FF2B5EF4-FFF2-40B4-BE49-F238E27FC236}">
                <a16:creationId xmlns:a16="http://schemas.microsoft.com/office/drawing/2014/main" id="{25E4FBC9-E197-F12B-69E4-73377BB21254}"/>
              </a:ext>
            </a:extLst>
          </p:cNvPr>
          <p:cNvSpPr txBox="1">
            <a:spLocks/>
          </p:cNvSpPr>
          <p:nvPr/>
        </p:nvSpPr>
        <p:spPr>
          <a:xfrm>
            <a:off x="1673187" y="1388692"/>
            <a:ext cx="9834813" cy="3819970"/>
          </a:xfrm>
          <a:prstGeom prst="rect">
            <a:avLst/>
          </a:prstGeom>
        </p:spPr>
        <p:txBody>
          <a:bodyPr>
            <a:norm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Wingdings" pitchFamily="2" charset="2"/>
              <a:buNone/>
            </a:pPr>
            <a:r>
              <a:rPr lang="cs-CZ" b="1" dirty="0">
                <a:solidFill>
                  <a:schemeClr val="accent1"/>
                </a:solidFill>
              </a:rPr>
              <a:t>Editor dat v centrální databázi ÚAP:</a:t>
            </a:r>
          </a:p>
          <a:p>
            <a:pPr>
              <a:spcAft>
                <a:spcPts val="600"/>
              </a:spcAft>
            </a:pPr>
            <a:r>
              <a:rPr lang="cs-CZ" dirty="0"/>
              <a:t>Ministerstvo pro místní rozvoj – metodikou definované jevy.</a:t>
            </a:r>
          </a:p>
          <a:p>
            <a:pPr>
              <a:spcAft>
                <a:spcPts val="600"/>
              </a:spcAft>
            </a:pPr>
            <a:r>
              <a:rPr lang="cs-CZ" dirty="0"/>
              <a:t>Krajské úřady – ostatní jevy na území mimo vojenských újezdů.</a:t>
            </a:r>
          </a:p>
          <a:p>
            <a:pPr>
              <a:spcAft>
                <a:spcPts val="600"/>
              </a:spcAft>
            </a:pPr>
            <a:r>
              <a:rPr lang="cs-CZ" dirty="0"/>
              <a:t>Ministerstvo obrany – ostatní jevy na území vojenských újezdů.</a:t>
            </a:r>
          </a:p>
          <a:p>
            <a:pPr>
              <a:spcAft>
                <a:spcPts val="600"/>
              </a:spcAft>
            </a:pPr>
            <a:endParaRPr lang="cs-CZ" dirty="0"/>
          </a:p>
          <a:p>
            <a:pPr marL="0" indent="0">
              <a:spcAft>
                <a:spcPts val="600"/>
              </a:spcAft>
              <a:buFont typeface="Wingdings" pitchFamily="2" charset="2"/>
              <a:buNone/>
            </a:pPr>
            <a:r>
              <a:rPr lang="cs-CZ" b="1" dirty="0">
                <a:solidFill>
                  <a:schemeClr val="accent1"/>
                </a:solidFill>
              </a:rPr>
              <a:t>Úřad obce s rozšířenou působností:</a:t>
            </a:r>
          </a:p>
          <a:p>
            <a:pPr>
              <a:spcAft>
                <a:spcPts val="600"/>
              </a:spcAft>
            </a:pPr>
            <a:r>
              <a:rPr lang="cs-CZ" dirty="0"/>
              <a:t>Poskytuje součinnost krajskému úřadu při aktualizaci vybraných jevů.</a:t>
            </a:r>
          </a:p>
          <a:p>
            <a:pPr marL="0" lvl="1" indent="0">
              <a:spcBef>
                <a:spcPts val="1000"/>
              </a:spcBef>
              <a:buClr>
                <a:schemeClr val="accent1"/>
              </a:buClr>
              <a:buFont typeface="Wingdings" pitchFamily="2" charset="2"/>
              <a:buNone/>
            </a:pP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021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090E8-63A3-FA1D-E224-C504B3B62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E0BD0A-3BBD-B88E-06DC-6A6B2A24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092389" cy="1070756"/>
          </a:xfrm>
        </p:spPr>
        <p:txBody>
          <a:bodyPr/>
          <a:lstStyle/>
          <a:p>
            <a:r>
              <a:rPr lang="cs-CZ" dirty="0"/>
              <a:t>Předávání dat do centrální databáze ÚAP</a:t>
            </a:r>
          </a:p>
        </p:txBody>
      </p:sp>
      <p:pic>
        <p:nvPicPr>
          <p:cNvPr id="3" name="Obrázek 2" descr="Obsah obrázku text, diagram, snímek obrazovky, Plán&#10;&#10;Obsah vygenerovaný umělou inteligencí může být nesprávný.">
            <a:extLst>
              <a:ext uri="{FF2B5EF4-FFF2-40B4-BE49-F238E27FC236}">
                <a16:creationId xmlns:a16="http://schemas.microsoft.com/office/drawing/2014/main" id="{F68CFE6A-1CC1-C17D-D65B-50B9DC0FC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898" y="1066799"/>
            <a:ext cx="6478354" cy="5456767"/>
          </a:xfrm>
          <a:prstGeom prst="rect">
            <a:avLst/>
          </a:prstGeom>
        </p:spPr>
      </p:pic>
      <p:sp>
        <p:nvSpPr>
          <p:cNvPr id="4" name="Znak násobení 3">
            <a:extLst>
              <a:ext uri="{FF2B5EF4-FFF2-40B4-BE49-F238E27FC236}">
                <a16:creationId xmlns:a16="http://schemas.microsoft.com/office/drawing/2014/main" id="{FFA5ABF5-238D-72E0-0267-8ECDE2381077}"/>
              </a:ext>
            </a:extLst>
          </p:cNvPr>
          <p:cNvSpPr/>
          <p:nvPr/>
        </p:nvSpPr>
        <p:spPr>
          <a:xfrm>
            <a:off x="4496156" y="4576194"/>
            <a:ext cx="746620" cy="562062"/>
          </a:xfrm>
          <a:prstGeom prst="mathMultiply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82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A0947-BC25-1AD2-070E-B0112B33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C5F8F3-8F56-1EA1-A883-4D66F6F34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092389" cy="1070756"/>
          </a:xfrm>
        </p:spPr>
        <p:txBody>
          <a:bodyPr/>
          <a:lstStyle/>
          <a:p>
            <a:r>
              <a:rPr lang="cs-CZ" dirty="0"/>
              <a:t>Předávání dat do centrální databáze ÚAP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36C6557-8953-8C5F-B390-9EE6E00629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5" y="1248437"/>
            <a:ext cx="5848350" cy="521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66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15CD-B008-79CA-3A1B-8A0EB687A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646F17A4-862F-9649-5C12-FB125328F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070" y="2995483"/>
            <a:ext cx="8135861" cy="867035"/>
          </a:xfrm>
        </p:spPr>
        <p:txBody>
          <a:bodyPr/>
          <a:lstStyle/>
          <a:p>
            <a:pPr algn="ctr"/>
            <a:r>
              <a:rPr lang="cs-CZ" sz="2800" dirty="0"/>
              <a:t>Průběžná aktualizace ÚAP v NGÚP</a:t>
            </a:r>
          </a:p>
        </p:txBody>
      </p:sp>
    </p:spTree>
    <p:extLst>
      <p:ext uri="{BB962C8B-B14F-4D97-AF65-F5344CB8AC3E}">
        <p14:creationId xmlns:p14="http://schemas.microsoft.com/office/powerpoint/2010/main" val="333082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BA76F05-6F0D-8EBE-0389-A5B649CE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Metadatový katalog</a:t>
            </a:r>
          </a:p>
        </p:txBody>
      </p:sp>
      <p:pic>
        <p:nvPicPr>
          <p:cNvPr id="5" name="Zástupný obsah 8" descr="Obsah obrázku text, snímek obrazovky, Webové stránky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66F9D95C-E424-E7AB-3CDB-A40E24866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1124543"/>
            <a:ext cx="3541068" cy="5220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C8EAC644-B83B-9561-B275-B0CA7140440B}"/>
              </a:ext>
            </a:extLst>
          </p:cNvPr>
          <p:cNvSpPr/>
          <p:nvPr/>
        </p:nvSpPr>
        <p:spPr>
          <a:xfrm>
            <a:off x="732367" y="5363476"/>
            <a:ext cx="1092200" cy="9533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6" name="Obrázek 35">
            <a:extLst>
              <a:ext uri="{FF2B5EF4-FFF2-40B4-BE49-F238E27FC236}">
                <a16:creationId xmlns:a16="http://schemas.microsoft.com/office/drawing/2014/main" id="{13548C59-E704-2540-D05E-78B602195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969" y="1124543"/>
            <a:ext cx="5247031" cy="5220000"/>
          </a:xfrm>
          <a:prstGeom prst="rect">
            <a:avLst/>
          </a:prstGeom>
        </p:spPr>
      </p:pic>
      <p:sp>
        <p:nvSpPr>
          <p:cNvPr id="37" name="Šipka: doprava 36">
            <a:extLst>
              <a:ext uri="{FF2B5EF4-FFF2-40B4-BE49-F238E27FC236}">
                <a16:creationId xmlns:a16="http://schemas.microsoft.com/office/drawing/2014/main" id="{22D9CCA4-6C72-6400-AADD-4D7F094C09D9}"/>
              </a:ext>
            </a:extLst>
          </p:cNvPr>
          <p:cNvSpPr/>
          <p:nvPr/>
        </p:nvSpPr>
        <p:spPr>
          <a:xfrm>
            <a:off x="4858284" y="3567869"/>
            <a:ext cx="1072748" cy="298593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442D01A-53BF-174B-3381-2DFCF9A3D00B}"/>
              </a:ext>
            </a:extLst>
          </p:cNvPr>
          <p:cNvSpPr/>
          <p:nvPr/>
        </p:nvSpPr>
        <p:spPr>
          <a:xfrm>
            <a:off x="10896451" y="1263535"/>
            <a:ext cx="576000" cy="18287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93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65B17-5BC2-AA6D-8CC2-1F02DF975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741DF58-3886-F3E4-5D0F-1CDC372F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Metadatový katalog – metadatový editor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5F267A5B-4171-7F2B-7021-29AF6CECC146}"/>
              </a:ext>
            </a:extLst>
          </p:cNvPr>
          <p:cNvGrpSpPr/>
          <p:nvPr/>
        </p:nvGrpSpPr>
        <p:grpSpPr>
          <a:xfrm>
            <a:off x="684000" y="1121834"/>
            <a:ext cx="5134620" cy="5220000"/>
            <a:chOff x="684000" y="1121834"/>
            <a:chExt cx="5134620" cy="5220000"/>
          </a:xfrm>
        </p:grpSpPr>
        <p:pic>
          <p:nvPicPr>
            <p:cNvPr id="8" name="Obrázek 7" descr="Obsah obrázku text, snímek obrazovky, software, Webová stránka&#10;&#10;Obsah vygenerovaný umělou inteligencí může být nesprávný.">
              <a:extLst>
                <a:ext uri="{FF2B5EF4-FFF2-40B4-BE49-F238E27FC236}">
                  <a16:creationId xmlns:a16="http://schemas.microsoft.com/office/drawing/2014/main" id="{997D79A8-0E3C-C1C4-325C-83D196DB8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000" y="1121834"/>
              <a:ext cx="5134620" cy="5220000"/>
            </a:xfrm>
            <a:prstGeom prst="rect">
              <a:avLst/>
            </a:prstGeom>
          </p:spPr>
        </p:pic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3A4F4FDA-02A0-C60D-8D8B-9423F359AA09}"/>
                </a:ext>
              </a:extLst>
            </p:cNvPr>
            <p:cNvSpPr/>
            <p:nvPr/>
          </p:nvSpPr>
          <p:spPr>
            <a:xfrm>
              <a:off x="4618140" y="2518833"/>
              <a:ext cx="515921" cy="173567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12" name="Obrázek 11" descr="Obsah obrázku text, snímek obrazovky, software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5CD8E363-E43B-FA19-1BFD-8446A343B5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20" y="1119543"/>
            <a:ext cx="5134619" cy="5220000"/>
          </a:xfrm>
          <a:prstGeom prst="rect">
            <a:avLst/>
          </a:prstGeom>
        </p:spPr>
      </p:pic>
      <p:sp>
        <p:nvSpPr>
          <p:cNvPr id="14" name="Šipka: doprava 13">
            <a:extLst>
              <a:ext uri="{FF2B5EF4-FFF2-40B4-BE49-F238E27FC236}">
                <a16:creationId xmlns:a16="http://schemas.microsoft.com/office/drawing/2014/main" id="{01D08A44-17C0-4BFA-F1E1-E381347F434B}"/>
              </a:ext>
            </a:extLst>
          </p:cNvPr>
          <p:cNvSpPr/>
          <p:nvPr/>
        </p:nvSpPr>
        <p:spPr>
          <a:xfrm>
            <a:off x="5933430" y="3561396"/>
            <a:ext cx="382780" cy="203026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CCF2-D874-8D2A-7283-EB5711071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9E3D6EE-AA02-17EA-2C39-BDDA04E8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Metadatový katalog – import metadat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323F3CA1-41C1-6498-276A-78C8B26D73E3}"/>
              </a:ext>
            </a:extLst>
          </p:cNvPr>
          <p:cNvGrpSpPr/>
          <p:nvPr/>
        </p:nvGrpSpPr>
        <p:grpSpPr>
          <a:xfrm>
            <a:off x="684000" y="1121834"/>
            <a:ext cx="5134620" cy="5220000"/>
            <a:chOff x="684000" y="1121834"/>
            <a:chExt cx="5134620" cy="5220000"/>
          </a:xfrm>
        </p:grpSpPr>
        <p:pic>
          <p:nvPicPr>
            <p:cNvPr id="5" name="Obrázek 4" descr="Obsah obrázku text, snímek obrazovky, software, Webová stránka&#10;&#10;Obsah vygenerovaný umělou inteligencí může být nesprávný.">
              <a:extLst>
                <a:ext uri="{FF2B5EF4-FFF2-40B4-BE49-F238E27FC236}">
                  <a16:creationId xmlns:a16="http://schemas.microsoft.com/office/drawing/2014/main" id="{D0BEA1F6-C8FE-9500-B5BD-F9C4BE0E0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000" y="1121834"/>
              <a:ext cx="5134620" cy="5220000"/>
            </a:xfrm>
            <a:prstGeom prst="rect">
              <a:avLst/>
            </a:prstGeom>
          </p:spPr>
        </p:pic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D3D9CCC2-C133-27FD-D043-D798888846A2}"/>
                </a:ext>
              </a:extLst>
            </p:cNvPr>
            <p:cNvSpPr/>
            <p:nvPr/>
          </p:nvSpPr>
          <p:spPr>
            <a:xfrm>
              <a:off x="5161469" y="2522999"/>
              <a:ext cx="630690" cy="173567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E93A3B6E-4B64-6273-B5F9-2E0084F8E665}"/>
              </a:ext>
            </a:extLst>
          </p:cNvPr>
          <p:cNvSpPr/>
          <p:nvPr/>
        </p:nvSpPr>
        <p:spPr>
          <a:xfrm>
            <a:off x="6096000" y="3658556"/>
            <a:ext cx="644584" cy="238470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86E4D558-56C7-BE98-B1BC-EA8B1DC3E1EC}"/>
              </a:ext>
            </a:extLst>
          </p:cNvPr>
          <p:cNvGrpSpPr/>
          <p:nvPr/>
        </p:nvGrpSpPr>
        <p:grpSpPr>
          <a:xfrm>
            <a:off x="7090071" y="1121834"/>
            <a:ext cx="4417929" cy="5220000"/>
            <a:chOff x="7090071" y="1121834"/>
            <a:chExt cx="4417929" cy="5220000"/>
          </a:xfrm>
        </p:grpSpPr>
        <p:pic>
          <p:nvPicPr>
            <p:cNvPr id="7" name="Obrázek 6" descr="Obsah obrázku text, snímek obrazovky, Písmo, Webová stránka&#10;&#10;Obsah vygenerovaný umělou inteligencí může být nesprávný.">
              <a:extLst>
                <a:ext uri="{FF2B5EF4-FFF2-40B4-BE49-F238E27FC236}">
                  <a16:creationId xmlns:a16="http://schemas.microsoft.com/office/drawing/2014/main" id="{E120AB54-C8C8-726D-C67D-29009F5BC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423"/>
            <a:stretch/>
          </p:blipFill>
          <p:spPr>
            <a:xfrm>
              <a:off x="7090071" y="1121834"/>
              <a:ext cx="4417929" cy="5220000"/>
            </a:xfrm>
            <a:prstGeom prst="rect">
              <a:avLst/>
            </a:prstGeom>
          </p:spPr>
        </p:pic>
        <p:sp>
          <p:nvSpPr>
            <p:cNvPr id="3" name="Obdélník 2">
              <a:extLst>
                <a:ext uri="{FF2B5EF4-FFF2-40B4-BE49-F238E27FC236}">
                  <a16:creationId xmlns:a16="http://schemas.microsoft.com/office/drawing/2014/main" id="{15EB4718-84AB-47BA-B091-5821674D1EFC}"/>
                </a:ext>
              </a:extLst>
            </p:cNvPr>
            <p:cNvSpPr/>
            <p:nvPr/>
          </p:nvSpPr>
          <p:spPr>
            <a:xfrm>
              <a:off x="7121602" y="2800673"/>
              <a:ext cx="863631" cy="210541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ACEE4BCE-B7C1-C307-B693-4512851A5A61}"/>
                </a:ext>
              </a:extLst>
            </p:cNvPr>
            <p:cNvSpPr/>
            <p:nvPr/>
          </p:nvSpPr>
          <p:spPr>
            <a:xfrm>
              <a:off x="7090071" y="4434286"/>
              <a:ext cx="863631" cy="210541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40179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0A9A2-8D35-FAC0-3B29-2D83FF693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273513B-D467-12DD-A4F1-9F099594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Soubor metadat dle přílohy č. 2 vyhlášky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9A8EBB30-85A8-4ADE-BDF0-02E491918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00" y="1241497"/>
            <a:ext cx="3605585" cy="505850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4AF5994-51A8-11C4-6814-B0B3DCA166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8"/>
          <a:stretch>
            <a:fillRect/>
          </a:stretch>
        </p:blipFill>
        <p:spPr>
          <a:xfrm>
            <a:off x="4361598" y="2055264"/>
            <a:ext cx="7830402" cy="416419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A866A90-450D-12B4-A245-DD7B267099C4}"/>
              </a:ext>
            </a:extLst>
          </p:cNvPr>
          <p:cNvSpPr txBox="1"/>
          <p:nvPr/>
        </p:nvSpPr>
        <p:spPr>
          <a:xfrm>
            <a:off x="4475527" y="1300294"/>
            <a:ext cx="7126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XML šablona pro metadata ÚAP, ke stažení v datové specifikaci ÚAP v NGÚP –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odkaz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60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D0637-9CF1-5234-5B6F-C3C72584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6F0276D-E74A-5077-6BA9-661F22C88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0092" y="1581326"/>
            <a:ext cx="3908822" cy="1558586"/>
          </a:xfrm>
        </p:spPr>
        <p:txBody>
          <a:bodyPr/>
          <a:lstStyle/>
          <a:p>
            <a:r>
              <a:rPr lang="cs-CZ" dirty="0"/>
              <a:t>Ve spodní části stránky je </a:t>
            </a:r>
            <a:br>
              <a:rPr lang="cs-CZ" dirty="0"/>
            </a:br>
            <a:r>
              <a:rPr lang="cs-CZ" dirty="0">
                <a:solidFill>
                  <a:srgbClr val="FF0000"/>
                </a:solidFill>
              </a:rPr>
              <a:t>ID metadatového záznamu</a:t>
            </a:r>
            <a:r>
              <a:rPr lang="cs-CZ" dirty="0"/>
              <a:t>,             které uživatel vloží do atributu </a:t>
            </a:r>
            <a:r>
              <a:rPr lang="cs-CZ" dirty="0">
                <a:solidFill>
                  <a:srgbClr val="FF0000"/>
                </a:solidFill>
              </a:rPr>
              <a:t>„MDZ_ID“ </a:t>
            </a:r>
            <a:r>
              <a:rPr lang="cs-CZ" dirty="0"/>
              <a:t>v příslušných aktualizovaných vrstvách. 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BD6F231-A6EF-8F41-CB3E-E0D5A6D1E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 metadatového záznamu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10DA056-A879-6271-E48C-45C41DF76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00" y="1080000"/>
            <a:ext cx="6099814" cy="5220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CDFAB416-8A82-D1E8-1125-15B589273663}"/>
              </a:ext>
            </a:extLst>
          </p:cNvPr>
          <p:cNvSpPr/>
          <p:nvPr/>
        </p:nvSpPr>
        <p:spPr>
          <a:xfrm>
            <a:off x="791633" y="4699000"/>
            <a:ext cx="1274234" cy="2074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DEF17E48-C19B-F2E7-6E79-25029BF48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234" y="1080000"/>
            <a:ext cx="4895656" cy="5220000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D0DF388E-22FD-FCD0-D053-EBB7FAA59747}"/>
              </a:ext>
            </a:extLst>
          </p:cNvPr>
          <p:cNvGrpSpPr/>
          <p:nvPr/>
        </p:nvGrpSpPr>
        <p:grpSpPr>
          <a:xfrm>
            <a:off x="7734999" y="3368371"/>
            <a:ext cx="4424118" cy="2579422"/>
            <a:chOff x="7734999" y="3368371"/>
            <a:chExt cx="4424118" cy="2579422"/>
          </a:xfrm>
        </p:grpSpPr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FFC97A05-119B-060C-216C-888AE7BB2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34999" y="3368371"/>
              <a:ext cx="4424118" cy="2579422"/>
            </a:xfrm>
            <a:prstGeom prst="rect">
              <a:avLst/>
            </a:prstGeom>
          </p:spPr>
        </p:pic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A7D43736-DFD1-4231-D592-C8F5BBB3588C}"/>
                </a:ext>
              </a:extLst>
            </p:cNvPr>
            <p:cNvSpPr/>
            <p:nvPr/>
          </p:nvSpPr>
          <p:spPr>
            <a:xfrm>
              <a:off x="9748007" y="4483916"/>
              <a:ext cx="1593909" cy="215084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67495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CE38D0F6-3C5C-D5D0-58E3-6051EB5726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0012" y="1155310"/>
            <a:ext cx="9991975" cy="5220000"/>
          </a:xfr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54BFAA9A-7339-1C75-0E78-938663BA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Ikona průběžné aktualizace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0F819EC-43FD-90A3-FE56-DE170DDF86B1}"/>
              </a:ext>
            </a:extLst>
          </p:cNvPr>
          <p:cNvSpPr/>
          <p:nvPr/>
        </p:nvSpPr>
        <p:spPr>
          <a:xfrm>
            <a:off x="1095849" y="3136392"/>
            <a:ext cx="312327" cy="26517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E89FF7F7-4A50-3923-8925-01A90446F5F7}"/>
              </a:ext>
            </a:extLst>
          </p:cNvPr>
          <p:cNvSpPr/>
          <p:nvPr/>
        </p:nvSpPr>
        <p:spPr>
          <a:xfrm rot="10800000">
            <a:off x="1408176" y="3155285"/>
            <a:ext cx="650762" cy="227389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9DBA227-8F52-3523-089C-2D2F6AB843F6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51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4F573C53-A8EF-02C4-30DA-5B7D64C6B5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12" y="1155310"/>
            <a:ext cx="9991975" cy="5220000"/>
          </a:xfr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E3FB918C-865D-CF66-77D2-6D2A41ABD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Nová aktualizace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755EC4C-E979-970F-2199-210111357A64}"/>
              </a:ext>
            </a:extLst>
          </p:cNvPr>
          <p:cNvSpPr/>
          <p:nvPr/>
        </p:nvSpPr>
        <p:spPr>
          <a:xfrm>
            <a:off x="10177272" y="1173598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0841650-815E-1446-937D-FF9AA50AA05E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2C83E49-4465-8D20-EAE9-831022DE6874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F3127C3-1849-5B5C-6B9D-91BACB394226}"/>
              </a:ext>
            </a:extLst>
          </p:cNvPr>
          <p:cNvSpPr/>
          <p:nvPr/>
        </p:nvSpPr>
        <p:spPr>
          <a:xfrm>
            <a:off x="1490472" y="1856232"/>
            <a:ext cx="756000" cy="16459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2DCFC582-15C9-0F9F-DEE8-F35E166DE020}"/>
              </a:ext>
            </a:extLst>
          </p:cNvPr>
          <p:cNvSpPr/>
          <p:nvPr/>
        </p:nvSpPr>
        <p:spPr>
          <a:xfrm rot="16200000">
            <a:off x="1529546" y="2292183"/>
            <a:ext cx="677852" cy="249818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763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7F1FBB82-8025-B1C2-D589-3267666B48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91" y="1155310"/>
            <a:ext cx="9987218" cy="5220000"/>
          </a:xfr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EB20675E-8699-7CB1-3388-B69DD6417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Formulář průběžné aktualizace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C26A743-F7A5-DEF9-D471-042AADE45330}"/>
              </a:ext>
            </a:extLst>
          </p:cNvPr>
          <p:cNvSpPr/>
          <p:nvPr/>
        </p:nvSpPr>
        <p:spPr>
          <a:xfrm>
            <a:off x="10177272" y="1173598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0C3EBC0-699B-BCF7-6C56-D6426C2E7C97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E64117E-796B-DDD2-3BED-80853DCA4B03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B44A5DA-7EC5-94C0-CAF7-810FACFC19D5}"/>
              </a:ext>
            </a:extLst>
          </p:cNvPr>
          <p:cNvSpPr/>
          <p:nvPr/>
        </p:nvSpPr>
        <p:spPr>
          <a:xfrm>
            <a:off x="6931152" y="1389888"/>
            <a:ext cx="4158457" cy="18562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834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648D14C1-EDFA-CB80-19F5-E827870630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65" y="1155310"/>
            <a:ext cx="9977269" cy="5220000"/>
          </a:xfr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57076705-A633-0F71-9990-8B0D90BC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Název aktualizace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EDE6F6C-2B3E-C346-4083-99B686FDA716}"/>
              </a:ext>
            </a:extLst>
          </p:cNvPr>
          <p:cNvSpPr/>
          <p:nvPr/>
        </p:nvSpPr>
        <p:spPr>
          <a:xfrm>
            <a:off x="10177272" y="1173598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4DD3909-E5E3-1679-A769-FCE301F72339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04FCC2A-9C9A-1943-1D90-5D3E0082C217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C4A272E-EF0A-B44B-A95D-EB1F542A0278}"/>
              </a:ext>
            </a:extLst>
          </p:cNvPr>
          <p:cNvSpPr/>
          <p:nvPr/>
        </p:nvSpPr>
        <p:spPr>
          <a:xfrm>
            <a:off x="6931152" y="1389888"/>
            <a:ext cx="4158457" cy="18562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144D96F-ECB6-9228-25BD-19EF9612FA29}"/>
              </a:ext>
            </a:extLst>
          </p:cNvPr>
          <p:cNvSpPr/>
          <p:nvPr/>
        </p:nvSpPr>
        <p:spPr>
          <a:xfrm>
            <a:off x="9081083" y="2223083"/>
            <a:ext cx="1807827" cy="15519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00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E31A8899-3EF9-E842-15F6-C9F1D22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Nahrání souboru</a:t>
            </a:r>
          </a:p>
        </p:txBody>
      </p:sp>
      <p:pic>
        <p:nvPicPr>
          <p:cNvPr id="5" name="Zástupný obsah 5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841FF75E-A1AA-EE23-73A5-44A2C6100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65" y="1155310"/>
            <a:ext cx="9977269" cy="5220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7A364FB5-5F00-CB80-8129-BBA3A5A21244}"/>
              </a:ext>
            </a:extLst>
          </p:cNvPr>
          <p:cNvSpPr/>
          <p:nvPr/>
        </p:nvSpPr>
        <p:spPr>
          <a:xfrm>
            <a:off x="10177272" y="1173598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4B16640-0726-E92B-5584-CB4ABFCCE544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ECC2C67-F0B0-3A7A-BED2-2F229464FB4D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ohnutá nahoru 9">
            <a:extLst>
              <a:ext uri="{FF2B5EF4-FFF2-40B4-BE49-F238E27FC236}">
                <a16:creationId xmlns:a16="http://schemas.microsoft.com/office/drawing/2014/main" id="{575824C5-6A8C-2738-F6B9-7ECCF6462E6A}"/>
              </a:ext>
            </a:extLst>
          </p:cNvPr>
          <p:cNvSpPr/>
          <p:nvPr/>
        </p:nvSpPr>
        <p:spPr>
          <a:xfrm rot="16200000" flipH="1">
            <a:off x="7703191" y="2292293"/>
            <a:ext cx="1002483" cy="2558642"/>
          </a:xfrm>
          <a:prstGeom prst="bentUpArrow">
            <a:avLst>
              <a:gd name="adj1" fmla="val 14894"/>
              <a:gd name="adj2" fmla="val 20528"/>
              <a:gd name="adj3" fmla="val 27846"/>
            </a:avLst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03FB2C2-4984-9512-48F4-3A793D10790A}"/>
              </a:ext>
            </a:extLst>
          </p:cNvPr>
          <p:cNvSpPr/>
          <p:nvPr/>
        </p:nvSpPr>
        <p:spPr>
          <a:xfrm>
            <a:off x="9081083" y="2864840"/>
            <a:ext cx="570451" cy="15939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B020DDFF-1F43-8352-81FF-FF0ADF136C5B}"/>
              </a:ext>
            </a:extLst>
          </p:cNvPr>
          <p:cNvGrpSpPr/>
          <p:nvPr/>
        </p:nvGrpSpPr>
        <p:grpSpPr>
          <a:xfrm>
            <a:off x="2344087" y="2524475"/>
            <a:ext cx="4540483" cy="2616334"/>
            <a:chOff x="2344087" y="2524475"/>
            <a:chExt cx="4540483" cy="2616334"/>
          </a:xfrm>
        </p:grpSpPr>
        <p:pic>
          <p:nvPicPr>
            <p:cNvPr id="28" name="Obrázek 27">
              <a:extLst>
                <a:ext uri="{FF2B5EF4-FFF2-40B4-BE49-F238E27FC236}">
                  <a16:creationId xmlns:a16="http://schemas.microsoft.com/office/drawing/2014/main" id="{E845659C-5113-9060-0D6C-0CE460F02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4087" y="2524475"/>
              <a:ext cx="4540483" cy="2616334"/>
            </a:xfrm>
            <a:prstGeom prst="rect">
              <a:avLst/>
            </a:prstGeom>
            <a:ln w="19050">
              <a:solidFill>
                <a:schemeClr val="accent2"/>
              </a:solidFill>
            </a:ln>
          </p:spPr>
        </p:pic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9B8A97DC-0046-8729-EE51-9565FC5234B0}"/>
                </a:ext>
              </a:extLst>
            </p:cNvPr>
            <p:cNvSpPr/>
            <p:nvPr/>
          </p:nvSpPr>
          <p:spPr>
            <a:xfrm>
              <a:off x="5596022" y="4885597"/>
              <a:ext cx="529339" cy="137508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08984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3C55-7419-DF64-6DCD-CB31250DE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ázek 24">
            <a:extLst>
              <a:ext uri="{FF2B5EF4-FFF2-40B4-BE49-F238E27FC236}">
                <a16:creationId xmlns:a16="http://schemas.microsoft.com/office/drawing/2014/main" id="{25C9A3D5-70EB-7411-882F-599CDD2BB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391" y="1155310"/>
            <a:ext cx="9992424" cy="5220000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1FA6A52D-5D5B-5BD6-7A57-6EA6617A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Uložení záznamu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4C8B4BE-023A-3DDC-1534-52AF315CCF1B}"/>
              </a:ext>
            </a:extLst>
          </p:cNvPr>
          <p:cNvSpPr/>
          <p:nvPr/>
        </p:nvSpPr>
        <p:spPr>
          <a:xfrm>
            <a:off x="10177272" y="1173598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14514BB-731A-6E7E-EEF4-794CED9C76DF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C683BD3-6320-1C90-AE21-476E15A96B10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C11ADA2-BCD7-6AD0-759A-725C57C0EA11}"/>
              </a:ext>
            </a:extLst>
          </p:cNvPr>
          <p:cNvSpPr/>
          <p:nvPr/>
        </p:nvSpPr>
        <p:spPr>
          <a:xfrm>
            <a:off x="10758881" y="1441595"/>
            <a:ext cx="222308" cy="17372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C3F019D-E690-EF12-5A63-BAFB016AFAD7}"/>
              </a:ext>
            </a:extLst>
          </p:cNvPr>
          <p:cNvSpPr/>
          <p:nvPr/>
        </p:nvSpPr>
        <p:spPr>
          <a:xfrm>
            <a:off x="9697673" y="2869035"/>
            <a:ext cx="771788" cy="13422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0A40B55F-8101-8868-5DA1-9FD6CBC68B99}"/>
              </a:ext>
            </a:extLst>
          </p:cNvPr>
          <p:cNvSpPr/>
          <p:nvPr/>
        </p:nvSpPr>
        <p:spPr>
          <a:xfrm rot="16200000">
            <a:off x="10609561" y="1777801"/>
            <a:ext cx="555310" cy="230351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910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A9E44-95B1-39FC-F614-12DE8DF23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3F7B9E14-D819-1288-914D-0E6F997C2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929" y="1155310"/>
            <a:ext cx="9942857" cy="5220000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6FB5A652-4811-0160-F830-AE20E9AE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Validace souboru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2B39EE9-E136-AC48-B13B-A3E365A1AE73}"/>
              </a:ext>
            </a:extLst>
          </p:cNvPr>
          <p:cNvSpPr/>
          <p:nvPr/>
        </p:nvSpPr>
        <p:spPr>
          <a:xfrm>
            <a:off x="10181466" y="1165210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8AF8743-A3AE-0096-6B2A-441D87974D9A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BF8DE3C-226F-D1D1-1640-E1ACDA8E6B61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1A46FD8-6DC5-9064-6F8A-08B08FAB3820}"/>
              </a:ext>
            </a:extLst>
          </p:cNvPr>
          <p:cNvSpPr/>
          <p:nvPr/>
        </p:nvSpPr>
        <p:spPr>
          <a:xfrm>
            <a:off x="10763075" y="1447101"/>
            <a:ext cx="222308" cy="1598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: doprava 13">
            <a:extLst>
              <a:ext uri="{FF2B5EF4-FFF2-40B4-BE49-F238E27FC236}">
                <a16:creationId xmlns:a16="http://schemas.microsoft.com/office/drawing/2014/main" id="{419CCCCE-CDED-43DF-D660-EC64FB588A4A}"/>
              </a:ext>
            </a:extLst>
          </p:cNvPr>
          <p:cNvSpPr/>
          <p:nvPr/>
        </p:nvSpPr>
        <p:spPr>
          <a:xfrm rot="16200000">
            <a:off x="10604937" y="1785646"/>
            <a:ext cx="555468" cy="226157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1C1D30E1-5F4A-395E-8724-AF4DB02145FA}"/>
              </a:ext>
            </a:extLst>
          </p:cNvPr>
          <p:cNvSpPr/>
          <p:nvPr/>
        </p:nvSpPr>
        <p:spPr>
          <a:xfrm rot="5400000">
            <a:off x="8795902" y="3603937"/>
            <a:ext cx="462848" cy="232915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6E4705DE-8625-E834-4ED0-AC650FE44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595" y="3988083"/>
            <a:ext cx="3935464" cy="639577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42DC684F-3D02-643E-5BC5-CCBF8228F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595" y="5135952"/>
            <a:ext cx="3935464" cy="639577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590266B1-E983-18E7-D899-85EA32BD3034}"/>
              </a:ext>
            </a:extLst>
          </p:cNvPr>
          <p:cNvSpPr/>
          <p:nvPr/>
        </p:nvSpPr>
        <p:spPr>
          <a:xfrm rot="5400000">
            <a:off x="8795901" y="4759403"/>
            <a:ext cx="462848" cy="232915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25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67658-9DA4-405C-9E2F-C7B497616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E3FD9CD8-1ABE-4AC4-4AAD-303E2DA6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Import souboru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E5F37B9-4C5B-4574-E14C-D6EB1CC439E2}"/>
              </a:ext>
            </a:extLst>
          </p:cNvPr>
          <p:cNvSpPr/>
          <p:nvPr/>
        </p:nvSpPr>
        <p:spPr>
          <a:xfrm>
            <a:off x="10177272" y="1190374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441CD74D-AF0B-E565-33E2-C04B250C2BFF}"/>
              </a:ext>
            </a:extLst>
          </p:cNvPr>
          <p:cNvSpPr/>
          <p:nvPr/>
        </p:nvSpPr>
        <p:spPr>
          <a:xfrm>
            <a:off x="3766154" y="1873008"/>
            <a:ext cx="667120" cy="16915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96BBC74-697D-87F7-4F81-9F91E3EF7BC1}"/>
              </a:ext>
            </a:extLst>
          </p:cNvPr>
          <p:cNvSpPr/>
          <p:nvPr/>
        </p:nvSpPr>
        <p:spPr>
          <a:xfrm>
            <a:off x="2940146" y="1882151"/>
            <a:ext cx="667120" cy="16915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B07F252D-06F5-5F88-23A8-70816039FF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4925" y="1190374"/>
            <a:ext cx="9962149" cy="5220000"/>
          </a:xfr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CD88A640-9F4A-2D0A-E84E-36224277690E}"/>
              </a:ext>
            </a:extLst>
          </p:cNvPr>
          <p:cNvSpPr/>
          <p:nvPr/>
        </p:nvSpPr>
        <p:spPr>
          <a:xfrm>
            <a:off x="10763075" y="1472265"/>
            <a:ext cx="222308" cy="15983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2EC81B63-282A-F3CC-E8FC-AA22596A15F5}"/>
              </a:ext>
            </a:extLst>
          </p:cNvPr>
          <p:cNvSpPr/>
          <p:nvPr/>
        </p:nvSpPr>
        <p:spPr>
          <a:xfrm rot="16200000">
            <a:off x="10591616" y="1824527"/>
            <a:ext cx="581657" cy="230349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18686CC-D2CD-85E1-2EBE-8A9FCAF86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2" y="4212906"/>
            <a:ext cx="3960631" cy="638476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139661B6-E4A5-66B2-9DAE-68924EA55CE1}"/>
              </a:ext>
            </a:extLst>
          </p:cNvPr>
          <p:cNvSpPr/>
          <p:nvPr/>
        </p:nvSpPr>
        <p:spPr>
          <a:xfrm rot="5400000">
            <a:off x="8773642" y="3848249"/>
            <a:ext cx="462848" cy="232915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9F8F0F44-C27D-B360-111C-4DD617925BEC}"/>
              </a:ext>
            </a:extLst>
          </p:cNvPr>
          <p:cNvSpPr/>
          <p:nvPr/>
        </p:nvSpPr>
        <p:spPr>
          <a:xfrm rot="5400000">
            <a:off x="8773642" y="4996386"/>
            <a:ext cx="462848" cy="232915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D2DFEE82-556E-98BC-0A7F-F0854E7D6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67" y="5374305"/>
            <a:ext cx="3919328" cy="642934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8926822-9360-98CB-D3B3-6F98F732B10F}"/>
              </a:ext>
            </a:extLst>
          </p:cNvPr>
          <p:cNvSpPr/>
          <p:nvPr/>
        </p:nvSpPr>
        <p:spPr>
          <a:xfrm>
            <a:off x="3766154" y="1856232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A7EA84D-8640-0C57-73FF-EB6353A8BB99}"/>
              </a:ext>
            </a:extLst>
          </p:cNvPr>
          <p:cNvSpPr/>
          <p:nvPr/>
        </p:nvSpPr>
        <p:spPr>
          <a:xfrm>
            <a:off x="2940146" y="1865375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708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4BAC7-B55D-67E8-E8C8-DAF220202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52BBE41-9BA9-C165-FB67-BCF4593A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žádostí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F1EF8F4-1532-C740-FF2D-8665F0955924}"/>
              </a:ext>
            </a:extLst>
          </p:cNvPr>
          <p:cNvSpPr/>
          <p:nvPr/>
        </p:nvSpPr>
        <p:spPr>
          <a:xfrm>
            <a:off x="10177272" y="1190374"/>
            <a:ext cx="676656" cy="20714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Zástupný obsah 11">
            <a:extLst>
              <a:ext uri="{FF2B5EF4-FFF2-40B4-BE49-F238E27FC236}">
                <a16:creationId xmlns:a16="http://schemas.microsoft.com/office/drawing/2014/main" id="{41E956C4-7A88-CD4A-3BC0-347B487C56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37281" b="52197"/>
          <a:stretch>
            <a:fillRect/>
          </a:stretch>
        </p:blipFill>
        <p:spPr>
          <a:xfrm>
            <a:off x="428411" y="1326894"/>
            <a:ext cx="11069989" cy="4105338"/>
          </a:xfrm>
        </p:spPr>
      </p:pic>
      <p:sp>
        <p:nvSpPr>
          <p:cNvPr id="20" name="Obdélník 19">
            <a:extLst>
              <a:ext uri="{FF2B5EF4-FFF2-40B4-BE49-F238E27FC236}">
                <a16:creationId xmlns:a16="http://schemas.microsoft.com/office/drawing/2014/main" id="{D0EEE9D4-2B4F-4F27-AB85-991EC9969C6E}"/>
              </a:ext>
            </a:extLst>
          </p:cNvPr>
          <p:cNvSpPr/>
          <p:nvPr/>
        </p:nvSpPr>
        <p:spPr>
          <a:xfrm>
            <a:off x="4934172" y="2288892"/>
            <a:ext cx="1274348" cy="17384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D570C595-62BB-2599-4670-F05143083B06}"/>
              </a:ext>
            </a:extLst>
          </p:cNvPr>
          <p:cNvSpPr txBox="1"/>
          <p:nvPr/>
        </p:nvSpPr>
        <p:spPr>
          <a:xfrm>
            <a:off x="4227881" y="3255749"/>
            <a:ext cx="2717563" cy="168251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Záznam založen</a:t>
            </a: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Odesláno na validátor</a:t>
            </a:r>
            <a:endParaRPr lang="cs-CZ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Validace dokončena</a:t>
            </a: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Odesláno na import</a:t>
            </a:r>
          </a:p>
          <a:p>
            <a:pPr marL="288000" indent="-288000" algn="l"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Aktualizace dokončena</a:t>
            </a:r>
          </a:p>
        </p:txBody>
      </p:sp>
      <p:sp>
        <p:nvSpPr>
          <p:cNvPr id="22" name="Šipka: doprava 21">
            <a:extLst>
              <a:ext uri="{FF2B5EF4-FFF2-40B4-BE49-F238E27FC236}">
                <a16:creationId xmlns:a16="http://schemas.microsoft.com/office/drawing/2014/main" id="{3AF386C4-641E-0AA1-1535-9CE89607A4C5}"/>
              </a:ext>
            </a:extLst>
          </p:cNvPr>
          <p:cNvSpPr/>
          <p:nvPr/>
        </p:nvSpPr>
        <p:spPr>
          <a:xfrm rot="5400000">
            <a:off x="5346152" y="2749359"/>
            <a:ext cx="481019" cy="285985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82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21976-F91F-431E-8F89-E15FD039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6B1AC0EF-A07D-8ECD-F81E-6BA89E163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070" y="2995483"/>
            <a:ext cx="8135861" cy="867035"/>
          </a:xfrm>
        </p:spPr>
        <p:txBody>
          <a:bodyPr/>
          <a:lstStyle/>
          <a:p>
            <a:pPr algn="ctr"/>
            <a:r>
              <a:rPr lang="cs-CZ" sz="2800" dirty="0"/>
              <a:t>Výdej dat ÚAP v NGÚP</a:t>
            </a:r>
          </a:p>
        </p:txBody>
      </p:sp>
    </p:spTree>
    <p:extLst>
      <p:ext uri="{BB962C8B-B14F-4D97-AF65-F5344CB8AC3E}">
        <p14:creationId xmlns:p14="http://schemas.microsoft.com/office/powerpoint/2010/main" val="3623840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CDE3F-9B6C-5546-00E4-AF5B9F6D4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19861B-F82B-05EC-CD64-C4D6946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Principy při výdeji dat</a:t>
            </a:r>
          </a:p>
        </p:txBody>
      </p:sp>
      <p:sp>
        <p:nvSpPr>
          <p:cNvPr id="3" name="Zástupný symbol pro obsah 6">
            <a:extLst>
              <a:ext uri="{FF2B5EF4-FFF2-40B4-BE49-F238E27FC236}">
                <a16:creationId xmlns:a16="http://schemas.microsoft.com/office/drawing/2014/main" id="{4F50B349-2D89-69A4-DF7D-CA54FB0134B9}"/>
              </a:ext>
            </a:extLst>
          </p:cNvPr>
          <p:cNvSpPr txBox="1">
            <a:spLocks/>
          </p:cNvSpPr>
          <p:nvPr/>
        </p:nvSpPr>
        <p:spPr>
          <a:xfrm>
            <a:off x="1673188" y="1397236"/>
            <a:ext cx="9372252" cy="3811425"/>
          </a:xfrm>
          <a:prstGeom prst="rect">
            <a:avLst/>
          </a:prstGeom>
        </p:spPr>
        <p:txBody>
          <a:bodyPr>
            <a:norm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cs-CZ" dirty="0"/>
              <a:t>Projektant požádá o data příslušného pořizovatele ÚAP (MMR, </a:t>
            </a:r>
            <a:r>
              <a:rPr lang="cs-CZ" dirty="0" err="1"/>
              <a:t>Min.obrany</a:t>
            </a:r>
            <a:r>
              <a:rPr lang="cs-CZ" dirty="0"/>
              <a:t>, KÚ, OÚ ORP).</a:t>
            </a:r>
          </a:p>
          <a:p>
            <a:pPr>
              <a:spcAft>
                <a:spcPts val="600"/>
              </a:spcAft>
            </a:pPr>
            <a:r>
              <a:rPr lang="cs-CZ" dirty="0"/>
              <a:t>Pořizovatel provede výdej dat z centrální databáze – omezení na území dle jeho působnosti (včetně případného přesahu) a tato data projektantovi předá, případně doplní o další data vedená nad rámec přílohy č. 1 vyhlášky.</a:t>
            </a: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7254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F1EB9A-0149-2923-3125-C168C153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Ikona výdeje dat</a:t>
            </a:r>
          </a:p>
        </p:txBody>
      </p:sp>
      <p:pic>
        <p:nvPicPr>
          <p:cNvPr id="8" name="Zástupný obsah 7" descr="Obsah obrázku text, mapa, snímek obrazovky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53BBB37F-FEAA-1454-541D-85A012FC15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93" y="1155310"/>
            <a:ext cx="9982013" cy="5220000"/>
          </a:xfr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D7B1778C-5C53-D9BC-CCE4-9337331B1CAE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53ED68E-68F4-D160-F658-0F88656FD9A2}"/>
              </a:ext>
            </a:extLst>
          </p:cNvPr>
          <p:cNvSpPr/>
          <p:nvPr/>
        </p:nvSpPr>
        <p:spPr>
          <a:xfrm>
            <a:off x="1104993" y="3364992"/>
            <a:ext cx="312327" cy="26517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B735E0CE-9C2A-0316-82BE-534F0FC18D69}"/>
              </a:ext>
            </a:extLst>
          </p:cNvPr>
          <p:cNvSpPr/>
          <p:nvPr/>
        </p:nvSpPr>
        <p:spPr>
          <a:xfrm rot="10800000">
            <a:off x="1462810" y="3400158"/>
            <a:ext cx="549724" cy="194844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23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B3D10C-813B-49B4-8626-7E278CDF8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Nová žádost</a:t>
            </a:r>
          </a:p>
        </p:txBody>
      </p:sp>
      <p:pic>
        <p:nvPicPr>
          <p:cNvPr id="8" name="Zástupný obsah 7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0C20A6BC-6F5D-BBDC-54EF-F0995A25E8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27" y="1155310"/>
            <a:ext cx="9947546" cy="5220000"/>
          </a:xfr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B0176CA6-2969-88E0-3AFB-0683C26CD238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BED3648-2695-5CEF-3C60-99E531D01D37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54DE08F-4D87-7475-7AB3-8EF95B4A6753}"/>
              </a:ext>
            </a:extLst>
          </p:cNvPr>
          <p:cNvSpPr/>
          <p:nvPr/>
        </p:nvSpPr>
        <p:spPr>
          <a:xfrm>
            <a:off x="1517904" y="1681544"/>
            <a:ext cx="619200" cy="1838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Šipka: doprava 2">
            <a:extLst>
              <a:ext uri="{FF2B5EF4-FFF2-40B4-BE49-F238E27FC236}">
                <a16:creationId xmlns:a16="http://schemas.microsoft.com/office/drawing/2014/main" id="{F5E0932E-274C-1071-2F4D-15F765BB31B1}"/>
              </a:ext>
            </a:extLst>
          </p:cNvPr>
          <p:cNvSpPr/>
          <p:nvPr/>
        </p:nvSpPr>
        <p:spPr>
          <a:xfrm rot="10800000">
            <a:off x="2162023" y="1681544"/>
            <a:ext cx="619200" cy="183833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13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D763AF-B922-0B0F-FE83-2E9376DC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Formulář nové žádosti</a:t>
            </a:r>
          </a:p>
        </p:txBody>
      </p:sp>
      <p:pic>
        <p:nvPicPr>
          <p:cNvPr id="8" name="Zástupný obsah 7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47989CED-17BE-AF47-CC02-1FE9C71297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91" y="1155310"/>
            <a:ext cx="9987217" cy="5220000"/>
          </a:xfr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350B990F-7633-D9DF-3158-340AA7A011DB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AE23B0F-5530-2214-2BEA-D55DA1144AA7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7848B64-FF05-E694-ECDA-3319D94AA850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3101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450FEA-5B04-BFFC-3D12-97C359A64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Název žádosti</a:t>
            </a:r>
          </a:p>
        </p:txBody>
      </p:sp>
      <p:pic>
        <p:nvPicPr>
          <p:cNvPr id="11" name="Zástupný obsah 10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F4BA975B-B3D2-5F8F-EEA8-70E46887CF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21" y="1155310"/>
            <a:ext cx="10001958" cy="5220000"/>
          </a:xfr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7B566F76-6876-4645-04E2-07F3BA992296}"/>
              </a:ext>
            </a:extLst>
          </p:cNvPr>
          <p:cNvSpPr/>
          <p:nvPr/>
        </p:nvSpPr>
        <p:spPr>
          <a:xfrm>
            <a:off x="3811874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61376F-A054-4D9B-0854-3D5F2441DD3B}"/>
              </a:ext>
            </a:extLst>
          </p:cNvPr>
          <p:cNvSpPr/>
          <p:nvPr/>
        </p:nvSpPr>
        <p:spPr>
          <a:xfrm>
            <a:off x="10040112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08A0B52-4D10-2107-173F-F7F18198B7C7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sp>
        <p:nvSpPr>
          <p:cNvPr id="3" name="Šipka: doprava 2">
            <a:extLst>
              <a:ext uri="{FF2B5EF4-FFF2-40B4-BE49-F238E27FC236}">
                <a16:creationId xmlns:a16="http://schemas.microsoft.com/office/drawing/2014/main" id="{1DDF1882-E346-5AE5-73C1-89EF1E566CBA}"/>
              </a:ext>
            </a:extLst>
          </p:cNvPr>
          <p:cNvSpPr/>
          <p:nvPr/>
        </p:nvSpPr>
        <p:spPr>
          <a:xfrm rot="10800000">
            <a:off x="10988152" y="2176928"/>
            <a:ext cx="715313" cy="241532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799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obsah 10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730A6FF8-152D-7C2B-9937-0AC249B06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62" y="1155310"/>
            <a:ext cx="10001958" cy="5220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8135258-E92E-AAC3-85C5-32D45D473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Účel výdeje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83435A4-7754-4C84-68EF-1FF45F16AA0F}"/>
              </a:ext>
            </a:extLst>
          </p:cNvPr>
          <p:cNvSpPr/>
          <p:nvPr/>
        </p:nvSpPr>
        <p:spPr>
          <a:xfrm>
            <a:off x="3811874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16FDF81-68C3-1F88-4C25-471569474CE5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0AB6A23-2C8F-1FE0-D10C-A62967A7DB67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pic>
        <p:nvPicPr>
          <p:cNvPr id="21" name="Obrázek 20" descr="Obsah obrázku text, Písmo, bílé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89CBF7EC-6063-D9C1-5CE9-99887645C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673" y="2161230"/>
            <a:ext cx="1778551" cy="696643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6" name="Šipka: doprava 5">
            <a:extLst>
              <a:ext uri="{FF2B5EF4-FFF2-40B4-BE49-F238E27FC236}">
                <a16:creationId xmlns:a16="http://schemas.microsoft.com/office/drawing/2014/main" id="{101C9F40-646E-4F69-ED4E-D7934AED8B58}"/>
              </a:ext>
            </a:extLst>
          </p:cNvPr>
          <p:cNvSpPr/>
          <p:nvPr/>
        </p:nvSpPr>
        <p:spPr>
          <a:xfrm rot="10800000">
            <a:off x="10941548" y="2385996"/>
            <a:ext cx="781461" cy="247109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751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E6DF52-3E56-99C4-C695-CE548AF65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Výběr požadovaných vrstev</a:t>
            </a:r>
          </a:p>
        </p:txBody>
      </p:sp>
      <p:pic>
        <p:nvPicPr>
          <p:cNvPr id="11" name="Zástupný obsah 10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315B087D-81BD-B23F-9FE7-6485A4B084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80" y="1173598"/>
            <a:ext cx="9981556" cy="5220000"/>
          </a:xfr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144A873E-C372-2DC4-9069-1BC453D69118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60A0307-E04C-4F9F-20E6-C387767E71AC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2FA5B33-05A4-5579-9EAB-B56ACB31AC73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D6EAC172-BEC6-D9C9-BE2A-3FE3E75F6EB4}"/>
              </a:ext>
            </a:extLst>
          </p:cNvPr>
          <p:cNvSpPr/>
          <p:nvPr/>
        </p:nvSpPr>
        <p:spPr>
          <a:xfrm rot="10800000">
            <a:off x="10961273" y="2626076"/>
            <a:ext cx="789194" cy="237423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0B44709-7D77-5D2E-DB96-F0A1FFEAF90D}"/>
              </a:ext>
            </a:extLst>
          </p:cNvPr>
          <p:cNvSpPr/>
          <p:nvPr/>
        </p:nvSpPr>
        <p:spPr>
          <a:xfrm>
            <a:off x="9196388" y="2676525"/>
            <a:ext cx="952499" cy="1365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text, snímek obrazovky, Písmo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AD05B85F-5D7C-8C90-7498-64C000803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141" y="1859495"/>
            <a:ext cx="1922252" cy="1824119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20" name="Obrázek 19" descr="Obsah obrázku text, snímek obrazovky, Písmo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3391486A-714A-552E-C72A-6F19D10CA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52" y="2027382"/>
            <a:ext cx="1961013" cy="1859992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51471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4F91AF-A6B2-6366-6972-91CED6E8E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Výběr území</a:t>
            </a:r>
          </a:p>
        </p:txBody>
      </p:sp>
      <p:pic>
        <p:nvPicPr>
          <p:cNvPr id="8" name="Zástupný obsah 7" descr="Obsah obrázku text, software, Počítačová ikona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C68C163E-DDF0-4790-E988-7647828643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22" y="1155310"/>
            <a:ext cx="9956955" cy="5220000"/>
          </a:xfr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B9EAE5D-2F3D-B92C-4E71-3C0F89E13C48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A379A0E-8D52-7450-D1DF-9BAEC9918133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F68B71D-A79C-FD39-AF7D-BF6E8BE1761C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sp>
        <p:nvSpPr>
          <p:cNvPr id="3" name="Šipka: doprava 2">
            <a:extLst>
              <a:ext uri="{FF2B5EF4-FFF2-40B4-BE49-F238E27FC236}">
                <a16:creationId xmlns:a16="http://schemas.microsoft.com/office/drawing/2014/main" id="{B5EF5AA0-1F30-0CC7-5C75-EF480B9CC631}"/>
              </a:ext>
            </a:extLst>
          </p:cNvPr>
          <p:cNvSpPr/>
          <p:nvPr/>
        </p:nvSpPr>
        <p:spPr>
          <a:xfrm rot="10800000">
            <a:off x="10944844" y="2831493"/>
            <a:ext cx="699345" cy="200787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47B1451-D979-7C09-F550-8BA3B642D6A9}"/>
              </a:ext>
            </a:extLst>
          </p:cNvPr>
          <p:cNvSpPr/>
          <p:nvPr/>
        </p:nvSpPr>
        <p:spPr>
          <a:xfrm>
            <a:off x="9183243" y="2867024"/>
            <a:ext cx="804672" cy="1333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Obrázek 16" descr="Obsah obrázku text, snímek obrazovky, Písmo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6EF85A29-1C07-1CF0-AF57-85F0EAA02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231" y="2092895"/>
            <a:ext cx="2078696" cy="1677984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23469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7C897-9DF3-E304-4856-FA79AC682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přesahu</a:t>
            </a:r>
          </a:p>
        </p:txBody>
      </p:sp>
      <p:pic>
        <p:nvPicPr>
          <p:cNvPr id="13" name="Zástupný obsah 12" descr="Obsah obrázku text, software, Počítačová ikona, Webová stránka&#10;&#10;Obsah vygenerovaný umělou inteligencí může být nesprávný.">
            <a:extLst>
              <a:ext uri="{FF2B5EF4-FFF2-40B4-BE49-F238E27FC236}">
                <a16:creationId xmlns:a16="http://schemas.microsoft.com/office/drawing/2014/main" id="{060C3D1E-67B4-24B4-37D9-A8459ED3DB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84" y="1159450"/>
            <a:ext cx="9991975" cy="5220000"/>
          </a:xfr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60ECE22D-237C-C489-5809-6A3326EA2602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C7F082C-13F9-AB07-0817-668569B8C927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318DE41-6C8A-9171-7A01-2E7D1151BB7F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sp>
        <p:nvSpPr>
          <p:cNvPr id="3" name="Šipka: doprava 2">
            <a:extLst>
              <a:ext uri="{FF2B5EF4-FFF2-40B4-BE49-F238E27FC236}">
                <a16:creationId xmlns:a16="http://schemas.microsoft.com/office/drawing/2014/main" id="{7D44F554-6577-C852-78E3-8738F25A75DF}"/>
              </a:ext>
            </a:extLst>
          </p:cNvPr>
          <p:cNvSpPr/>
          <p:nvPr/>
        </p:nvSpPr>
        <p:spPr>
          <a:xfrm rot="10800000">
            <a:off x="10967680" y="3040300"/>
            <a:ext cx="740058" cy="221092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8C08414-B0D6-B6FF-8749-71F5F3A634BB}"/>
              </a:ext>
            </a:extLst>
          </p:cNvPr>
          <p:cNvSpPr/>
          <p:nvPr/>
        </p:nvSpPr>
        <p:spPr>
          <a:xfrm>
            <a:off x="9196134" y="3091767"/>
            <a:ext cx="804672" cy="11815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Obrázek 16" descr="Obsah obrázku text, snímek obrazovky, bílé, Obdélník&#10;&#10;Obsah vygenerovaný umělou inteligencí může být nesprávný.">
            <a:extLst>
              <a:ext uri="{FF2B5EF4-FFF2-40B4-BE49-F238E27FC236}">
                <a16:creationId xmlns:a16="http://schemas.microsoft.com/office/drawing/2014/main" id="{A8F814DA-4BE3-7BF4-FF20-41E62FF39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" t="2045" r="59084" b="2715"/>
          <a:stretch/>
        </p:blipFill>
        <p:spPr>
          <a:xfrm>
            <a:off x="10071144" y="2873531"/>
            <a:ext cx="626263" cy="605898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96575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799501-AEAB-00CA-FE43-21669EB4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Uložení žádosti</a:t>
            </a:r>
          </a:p>
        </p:txBody>
      </p:sp>
      <p:pic>
        <p:nvPicPr>
          <p:cNvPr id="12" name="Zástupný obsah 11">
            <a:extLst>
              <a:ext uri="{FF2B5EF4-FFF2-40B4-BE49-F238E27FC236}">
                <a16:creationId xmlns:a16="http://schemas.microsoft.com/office/drawing/2014/main" id="{75215E12-D9DD-5508-C73D-6DFFF5069B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5222" y="1155310"/>
            <a:ext cx="9981556" cy="5220000"/>
          </a:xfr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753E2F8A-8940-95DA-19EA-54AC94DDED22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74D6E90-71C0-95E9-D8BC-F5613519D352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3168229-3835-68F4-B1C7-AB1C0C8D4EFC}"/>
              </a:ext>
            </a:extLst>
          </p:cNvPr>
          <p:cNvSpPr/>
          <p:nvPr/>
        </p:nvSpPr>
        <p:spPr>
          <a:xfrm>
            <a:off x="7104888" y="1408176"/>
            <a:ext cx="3966432" cy="192024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    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57FA5DE-D4BD-B4DA-E50F-81BEC84D4101}"/>
              </a:ext>
            </a:extLst>
          </p:cNvPr>
          <p:cNvSpPr/>
          <p:nvPr/>
        </p:nvSpPr>
        <p:spPr>
          <a:xfrm>
            <a:off x="10762488" y="1426464"/>
            <a:ext cx="229362" cy="180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1619ECB3-7F7F-3AB3-6AF9-2427317CB1B9}"/>
              </a:ext>
            </a:extLst>
          </p:cNvPr>
          <p:cNvSpPr/>
          <p:nvPr/>
        </p:nvSpPr>
        <p:spPr>
          <a:xfrm rot="10800000">
            <a:off x="11055053" y="1310724"/>
            <a:ext cx="768096" cy="411480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99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91C99-A223-D835-30F8-FC62DA1C1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žádostí a stažení dat</a:t>
            </a:r>
          </a:p>
        </p:txBody>
      </p:sp>
      <p:pic>
        <p:nvPicPr>
          <p:cNvPr id="7" name="Zástupný obsah 6" descr="Obsah obrázku text, snímek obrazovky,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CCD27610-9EEB-D0DC-C075-03E5474BC3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95" y="1155310"/>
            <a:ext cx="9976810" cy="5220000"/>
          </a:xfr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CB0D65AD-FB8C-9E92-1F69-51B9FE045DC7}"/>
              </a:ext>
            </a:extLst>
          </p:cNvPr>
          <p:cNvSpPr/>
          <p:nvPr/>
        </p:nvSpPr>
        <p:spPr>
          <a:xfrm>
            <a:off x="3821018" y="2066544"/>
            <a:ext cx="705262" cy="3993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EB0F77C-A1C7-BBB1-1837-782018417318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50A9CC33-ED9A-ABFA-FB6E-43740761DDA0}"/>
              </a:ext>
            </a:extLst>
          </p:cNvPr>
          <p:cNvSpPr/>
          <p:nvPr/>
        </p:nvSpPr>
        <p:spPr>
          <a:xfrm>
            <a:off x="7943158" y="1701221"/>
            <a:ext cx="3084513" cy="31543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451E871-0AAD-2521-87D1-BE4D85CCF0E6}"/>
              </a:ext>
            </a:extLst>
          </p:cNvPr>
          <p:cNvSpPr txBox="1"/>
          <p:nvPr/>
        </p:nvSpPr>
        <p:spPr>
          <a:xfrm>
            <a:off x="8417816" y="1802800"/>
            <a:ext cx="1877902" cy="95410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90488" indent="-90488" algn="l"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Zažádáno</a:t>
            </a:r>
          </a:p>
          <a:p>
            <a:pPr marL="90488" indent="-90488" algn="l"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 stažení </a:t>
            </a:r>
            <a:r>
              <a:rPr lang="cs-CZ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(30 dní)</a:t>
            </a:r>
          </a:p>
          <a:p>
            <a:pPr marL="90488" indent="-90488" algn="l"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Po expiraci</a:t>
            </a:r>
          </a:p>
          <a:p>
            <a:pPr marL="90488" indent="-90488" algn="l"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lang="cs-C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Chy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ba zpracování</a:t>
            </a:r>
            <a:endParaRPr lang="cs-CZ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Šipka: doprava 31">
            <a:extLst>
              <a:ext uri="{FF2B5EF4-FFF2-40B4-BE49-F238E27FC236}">
                <a16:creationId xmlns:a16="http://schemas.microsoft.com/office/drawing/2014/main" id="{FC4F45F4-59E5-8280-6679-F66D4EB81553}"/>
              </a:ext>
            </a:extLst>
          </p:cNvPr>
          <p:cNvSpPr/>
          <p:nvPr/>
        </p:nvSpPr>
        <p:spPr>
          <a:xfrm>
            <a:off x="7608986" y="1802800"/>
            <a:ext cx="651942" cy="228731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C5DE7840-9CCD-A254-A6B5-8E8147ACBDC0}"/>
              </a:ext>
            </a:extLst>
          </p:cNvPr>
          <p:cNvSpPr/>
          <p:nvPr/>
        </p:nvSpPr>
        <p:spPr>
          <a:xfrm>
            <a:off x="4503934" y="1828800"/>
            <a:ext cx="526848" cy="20273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90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2" grpId="0" animBg="1"/>
      <p:bldP spid="3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D7D9-EA42-CF13-3C47-08C93043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74D201-3A71-EFDB-1A4D-53DEE27C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Detail žádosti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6EFF751-028B-4C1F-A112-0B57A8673DE4}"/>
              </a:ext>
            </a:extLst>
          </p:cNvPr>
          <p:cNvSpPr/>
          <p:nvPr/>
        </p:nvSpPr>
        <p:spPr>
          <a:xfrm>
            <a:off x="3821018" y="1865376"/>
            <a:ext cx="668685" cy="41943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346A6B7-056D-20FF-6AD3-EC5D2070383B}"/>
              </a:ext>
            </a:extLst>
          </p:cNvPr>
          <p:cNvSpPr/>
          <p:nvPr/>
        </p:nvSpPr>
        <p:spPr>
          <a:xfrm>
            <a:off x="10030968" y="1173598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Zástupný obsah 6" descr="Obsah obrázku text, snímek obrazovky, software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0B0E0262-CAB2-77B0-C9C2-119DDDAE77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20" y="1173598"/>
            <a:ext cx="9951760" cy="5220000"/>
          </a:xfr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E5F6C02D-4AE4-866D-4ADF-6708F304CDF4}"/>
              </a:ext>
            </a:extLst>
          </p:cNvPr>
          <p:cNvSpPr/>
          <p:nvPr/>
        </p:nvSpPr>
        <p:spPr>
          <a:xfrm>
            <a:off x="7946136" y="1412874"/>
            <a:ext cx="3125744" cy="320484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F27CBC0-B69E-3F41-E1F6-CDD8C663693C}"/>
              </a:ext>
            </a:extLst>
          </p:cNvPr>
          <p:cNvSpPr/>
          <p:nvPr/>
        </p:nvSpPr>
        <p:spPr>
          <a:xfrm>
            <a:off x="10030968" y="1178624"/>
            <a:ext cx="804672" cy="1980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88EBA72-0537-D87B-6AEE-FD959194A9F8}"/>
              </a:ext>
            </a:extLst>
          </p:cNvPr>
          <p:cNvSpPr/>
          <p:nvPr/>
        </p:nvSpPr>
        <p:spPr>
          <a:xfrm>
            <a:off x="9576819" y="2650589"/>
            <a:ext cx="765046" cy="149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E5FC5F7B-A7C9-E5C7-1AEB-AE47641A10C7}"/>
              </a:ext>
            </a:extLst>
          </p:cNvPr>
          <p:cNvSpPr/>
          <p:nvPr/>
        </p:nvSpPr>
        <p:spPr>
          <a:xfrm>
            <a:off x="7190601" y="1865375"/>
            <a:ext cx="590190" cy="183557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57289F1-71CF-F3EC-A828-AB7C27DCB6D8}"/>
              </a:ext>
            </a:extLst>
          </p:cNvPr>
          <p:cNvSpPr/>
          <p:nvPr/>
        </p:nvSpPr>
        <p:spPr>
          <a:xfrm>
            <a:off x="6329394" y="1865375"/>
            <a:ext cx="545539" cy="18355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194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B05B5-3CE7-93E2-F7C7-D715CA15B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7506108-63AD-E7D0-4149-13A988BC5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070" y="2995483"/>
            <a:ext cx="8135861" cy="867035"/>
          </a:xfrm>
        </p:spPr>
        <p:txBody>
          <a:bodyPr/>
          <a:lstStyle/>
          <a:p>
            <a:pPr algn="ctr"/>
            <a:r>
              <a:rPr lang="cs-CZ" sz="2800" dirty="0"/>
              <a:t>Správa datových specifikací</a:t>
            </a:r>
          </a:p>
        </p:txBody>
      </p:sp>
    </p:spTree>
    <p:extLst>
      <p:ext uri="{BB962C8B-B14F-4D97-AF65-F5344CB8AC3E}">
        <p14:creationId xmlns:p14="http://schemas.microsoft.com/office/powerpoint/2010/main" val="42744372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F5C8E-1D80-EBE3-9FB0-B4ED72698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F8A411-B5ED-AF89-739D-DA68A4D71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Popis datových struktur</a:t>
            </a:r>
            <a:endParaRPr lang="cs-CZ" sz="24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5ECCF86-BB63-EBB6-6672-D20B261B6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360" y="1219297"/>
            <a:ext cx="4947843" cy="515400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F3EA2A6A-05BE-E17A-4B16-7EC410448F8F}"/>
              </a:ext>
            </a:extLst>
          </p:cNvPr>
          <p:cNvSpPr/>
          <p:nvPr/>
        </p:nvSpPr>
        <p:spPr>
          <a:xfrm>
            <a:off x="3825819" y="2213670"/>
            <a:ext cx="1446936" cy="131147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A84660F-774A-605C-595C-5D2B0E312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00" y="1219297"/>
            <a:ext cx="2810684" cy="4174621"/>
          </a:xfrm>
          <a:prstGeom prst="rect">
            <a:avLst/>
          </a:prstGeo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DC2E76C-D52C-5AD7-BA1F-D2008E9E27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E92D581-E7AE-E66D-C671-0780A478189A}"/>
              </a:ext>
            </a:extLst>
          </p:cNvPr>
          <p:cNvSpPr/>
          <p:nvPr/>
        </p:nvSpPr>
        <p:spPr>
          <a:xfrm>
            <a:off x="744237" y="4591092"/>
            <a:ext cx="875763" cy="777426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143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85A44-2B09-14EC-D2BF-0AE97B864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EC3F8A9-CE84-F83C-0AAA-66A1ADD56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758" y="1251958"/>
            <a:ext cx="5029811" cy="528130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660E2BF-2C2C-4C01-5858-B36BFAE4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Popis datových struktur – ÚAP</a:t>
            </a:r>
            <a:endParaRPr lang="cs-CZ" sz="2400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504F232-018F-E26E-05C3-2B46443A4484}"/>
              </a:ext>
            </a:extLst>
          </p:cNvPr>
          <p:cNvSpPr/>
          <p:nvPr/>
        </p:nvSpPr>
        <p:spPr>
          <a:xfrm>
            <a:off x="3784246" y="1670674"/>
            <a:ext cx="1150938" cy="22219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6844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85A44-2B09-14EC-D2BF-0AE97B864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60E2BF-2C2C-4C01-5858-B36BFAE4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Popis datových struktur – ÚAP</a:t>
            </a:r>
            <a:endParaRPr lang="cs-CZ" sz="24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3F011DD-B7AA-39A9-AF7F-5C697690C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81" y="1307092"/>
            <a:ext cx="5243881" cy="49929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B7B6AC34-A6C4-177F-4349-AE65F3BF5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221" y="1307093"/>
            <a:ext cx="5258605" cy="496417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454605E6-D41A-719A-82DE-B82181CA11B5}"/>
              </a:ext>
            </a:extLst>
          </p:cNvPr>
          <p:cNvSpPr/>
          <p:nvPr/>
        </p:nvSpPr>
        <p:spPr>
          <a:xfrm>
            <a:off x="7486575" y="1713983"/>
            <a:ext cx="1150938" cy="22219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C346CF-22CD-2C30-FE45-C168C407DDE6}"/>
              </a:ext>
            </a:extLst>
          </p:cNvPr>
          <p:cNvSpPr/>
          <p:nvPr/>
        </p:nvSpPr>
        <p:spPr>
          <a:xfrm>
            <a:off x="1860266" y="1698049"/>
            <a:ext cx="1150938" cy="22219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28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F2857-77BF-32B3-2B46-9FF38EDB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056C93-7A13-C60D-6AD0-E2316900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Popis datových struktur – ÚAP</a:t>
            </a:r>
            <a:endParaRPr lang="cs-CZ" sz="24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60A9006-28CB-FC15-051B-70CB6DEF2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27" y="1238039"/>
            <a:ext cx="6744114" cy="511998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2EE05E5-1C41-F700-3ACF-B59AF91A9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477" y="2440010"/>
            <a:ext cx="4414649" cy="2411614"/>
          </a:xfrm>
          <a:prstGeom prst="rect">
            <a:avLst/>
          </a:prstGeom>
        </p:spPr>
      </p:pic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CF379DAF-83DA-36BA-DC3E-A61CD3E3D9A0}"/>
              </a:ext>
            </a:extLst>
          </p:cNvPr>
          <p:cNvSpPr/>
          <p:nvPr/>
        </p:nvSpPr>
        <p:spPr>
          <a:xfrm>
            <a:off x="6698315" y="3645817"/>
            <a:ext cx="590190" cy="183557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37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24730890-259C-3C0C-932F-C9021CFC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940" y="3132397"/>
            <a:ext cx="8188121" cy="593207"/>
          </a:xfrm>
        </p:spPr>
        <p:txBody>
          <a:bodyPr/>
          <a:lstStyle/>
          <a:p>
            <a:pPr algn="ctr"/>
            <a:r>
              <a:rPr lang="cs-CZ" sz="2800" dirty="0"/>
              <a:t>Příklad práce s daty ÚAP v prostředí GIS</a:t>
            </a:r>
          </a:p>
        </p:txBody>
      </p:sp>
    </p:spTree>
    <p:extLst>
      <p:ext uri="{BB962C8B-B14F-4D97-AF65-F5344CB8AC3E}">
        <p14:creationId xmlns:p14="http://schemas.microsoft.com/office/powerpoint/2010/main" val="28915368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D1297-94FD-E56E-AF01-9DD029991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sah 4">
            <a:extLst>
              <a:ext uri="{FF2B5EF4-FFF2-40B4-BE49-F238E27FC236}">
                <a16:creationId xmlns:a16="http://schemas.microsoft.com/office/drawing/2014/main" id="{01D67616-E6BD-7F85-6ABE-C31166AE84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9551" y="1612156"/>
            <a:ext cx="8964000" cy="4078068"/>
          </a:xfrm>
        </p:spPr>
        <p:txBody>
          <a:bodyPr numCol="1"/>
          <a:lstStyle/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Omezení </a:t>
            </a:r>
          </a:p>
          <a:p>
            <a:pPr lvl="1"/>
            <a:r>
              <a:rPr lang="cs-CZ" dirty="0"/>
              <a:t>Povolené hodnoty (tzv. domény), povinné atributy, … </a:t>
            </a:r>
          </a:p>
          <a:p>
            <a:pPr lvl="1"/>
            <a:r>
              <a:rPr lang="cs-CZ" dirty="0"/>
              <a:t>Složitější datová struktura – např. podpůrné tabulky a jejich vztahy.</a:t>
            </a:r>
            <a:endParaRPr lang="cs-CZ" sz="2000" dirty="0"/>
          </a:p>
          <a:p>
            <a:pPr marL="0" indent="0">
              <a:buClr>
                <a:schemeClr val="accent1"/>
              </a:buClr>
              <a:buNone/>
            </a:pPr>
            <a:r>
              <a:rPr lang="cs-CZ" b="1" dirty="0">
                <a:solidFill>
                  <a:schemeClr val="accent1"/>
                </a:solidFill>
              </a:rPr>
              <a:t>Dva přístupy práce s daty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Práce přímo s daty v GPKG:</a:t>
            </a:r>
          </a:p>
          <a:p>
            <a:pPr lvl="2">
              <a:buClr>
                <a:schemeClr val="accent1"/>
              </a:buClr>
            </a:pPr>
            <a:r>
              <a:rPr lang="cs-CZ" sz="1600" dirty="0">
                <a:solidFill>
                  <a:schemeClr val="tx1"/>
                </a:solidFill>
              </a:rPr>
              <a:t>Vhodné pro přímou úpravu dat, vytváření a mazání prvků.</a:t>
            </a:r>
          </a:p>
          <a:p>
            <a:pPr lvl="1">
              <a:buClr>
                <a:schemeClr val="accent1"/>
              </a:buClr>
            </a:pPr>
            <a:r>
              <a:rPr lang="cs-CZ" dirty="0">
                <a:solidFill>
                  <a:schemeClr val="tx1"/>
                </a:solidFill>
              </a:rPr>
              <a:t>Export/Import </a:t>
            </a:r>
            <a:r>
              <a:rPr lang="cs-CZ" dirty="0"/>
              <a:t>dat do/z jiného formátu:</a:t>
            </a:r>
          </a:p>
          <a:p>
            <a:pPr lvl="2">
              <a:buClr>
                <a:schemeClr val="accent1"/>
              </a:buClr>
            </a:pPr>
            <a:r>
              <a:rPr lang="cs-CZ" sz="1600" dirty="0">
                <a:solidFill>
                  <a:schemeClr val="tx1"/>
                </a:solidFill>
              </a:rPr>
              <a:t>např. ESRI </a:t>
            </a:r>
            <a:r>
              <a:rPr lang="cs-CZ" sz="1600" dirty="0" err="1">
                <a:solidFill>
                  <a:schemeClr val="tx1"/>
                </a:solidFill>
              </a:rPr>
              <a:t>Shapefile</a:t>
            </a:r>
            <a:r>
              <a:rPr lang="cs-CZ" sz="1600" dirty="0">
                <a:solidFill>
                  <a:schemeClr val="tx1"/>
                </a:solidFill>
              </a:rPr>
              <a:t>, </a:t>
            </a:r>
            <a:r>
              <a:rPr lang="cs-CZ" sz="1600" dirty="0" err="1">
                <a:solidFill>
                  <a:schemeClr val="tx1"/>
                </a:solidFill>
              </a:rPr>
              <a:t>Esri</a:t>
            </a:r>
            <a:r>
              <a:rPr lang="cs-CZ" sz="1600" dirty="0">
                <a:solidFill>
                  <a:schemeClr val="tx1"/>
                </a:solidFill>
              </a:rPr>
              <a:t> GDB,…</a:t>
            </a:r>
          </a:p>
          <a:p>
            <a:pPr lvl="2">
              <a:buClr>
                <a:schemeClr val="accent1"/>
              </a:buClr>
            </a:pPr>
            <a:endParaRPr lang="cs-CZ" sz="1700" dirty="0"/>
          </a:p>
          <a:p>
            <a:pPr lvl="1"/>
            <a:endParaRPr lang="cs-CZ" sz="2000" dirty="0"/>
          </a:p>
          <a:p>
            <a:endParaRPr lang="cs-CZ" sz="1900" dirty="0"/>
          </a:p>
          <a:p>
            <a:pPr lvl="2">
              <a:buClr>
                <a:schemeClr val="accent1"/>
              </a:buClr>
            </a:pPr>
            <a:endParaRPr lang="cs-CZ" sz="1700" dirty="0"/>
          </a:p>
        </p:txBody>
      </p:sp>
      <p:sp>
        <p:nvSpPr>
          <p:cNvPr id="16" name="Nadpis 15">
            <a:extLst>
              <a:ext uri="{FF2B5EF4-FFF2-40B4-BE49-F238E27FC236}">
                <a16:creationId xmlns:a16="http://schemas.microsoft.com/office/drawing/2014/main" id="{8FCA9F13-DB1E-E16A-C96C-B754CE68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Výměnný formát ÚAP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05889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5FF7D-4A4A-97AC-1FEC-03862F57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sah 4">
            <a:extLst>
              <a:ext uri="{FF2B5EF4-FFF2-40B4-BE49-F238E27FC236}">
                <a16:creationId xmlns:a16="http://schemas.microsoft.com/office/drawing/2014/main" id="{F47981D3-9174-ADE3-C487-20A6729D59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8919" y="1510519"/>
            <a:ext cx="9044213" cy="4078068"/>
          </a:xfrm>
        </p:spPr>
        <p:txBody>
          <a:bodyPr numCol="1"/>
          <a:lstStyle/>
          <a:p>
            <a:pPr marL="0" indent="0">
              <a:buClr>
                <a:schemeClr val="accent1"/>
              </a:buClr>
              <a:buNone/>
            </a:pPr>
            <a:r>
              <a:rPr lang="cs-CZ" b="1" dirty="0">
                <a:solidFill>
                  <a:schemeClr val="accent1"/>
                </a:solidFill>
              </a:rPr>
              <a:t>Důležitá upozornění: 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Průběžná aktualizace ÚAP probíhá na principu úplného nahrazení dat. </a:t>
            </a:r>
            <a:br>
              <a:rPr lang="cs-CZ" dirty="0"/>
            </a:br>
            <a:r>
              <a:rPr lang="cs-CZ" dirty="0"/>
              <a:t>Je proto nutné, a to i při malých úpravách, stáhnout požadovanou vrstvu za celé území tak, aby by při aktualizaci nedošlo ke ztrátě dat.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Odmazávání vrstev v GPKG může způsobit problémy při validaci upraveného balíčku dat při importu do ÚAP. Je proto vhodné si zažádat pouze o vrstvy, které chce uživatel editovat.</a:t>
            </a:r>
          </a:p>
          <a:p>
            <a:pPr lvl="2">
              <a:buClr>
                <a:schemeClr val="accent1"/>
              </a:buClr>
            </a:pPr>
            <a:endParaRPr lang="cs-CZ" sz="1600" dirty="0"/>
          </a:p>
          <a:p>
            <a:pPr lvl="2">
              <a:buClr>
                <a:schemeClr val="accent1"/>
              </a:buClr>
            </a:pPr>
            <a:endParaRPr lang="cs-CZ" dirty="0"/>
          </a:p>
          <a:p>
            <a:pPr marL="288000" lvl="1" indent="0">
              <a:buClr>
                <a:schemeClr val="accent1"/>
              </a:buClr>
              <a:buNone/>
            </a:pPr>
            <a:endParaRPr lang="cs-CZ" sz="2000" dirty="0"/>
          </a:p>
        </p:txBody>
      </p:sp>
      <p:sp>
        <p:nvSpPr>
          <p:cNvPr id="16" name="Nadpis 15">
            <a:extLst>
              <a:ext uri="{FF2B5EF4-FFF2-40B4-BE49-F238E27FC236}">
                <a16:creationId xmlns:a16="http://schemas.microsoft.com/office/drawing/2014/main" id="{D1BF40C2-BCAE-5A99-7AC8-BBFD25E4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Příprava dat pro průběžnou aktualizaci ÚAP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9161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B60F0F2-E62B-41D9-4C7C-02EF17794C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89193" y="1587432"/>
            <a:ext cx="8964000" cy="4078068"/>
          </a:xfrm>
        </p:spPr>
        <p:txBody>
          <a:bodyPr/>
          <a:lstStyle/>
          <a:p>
            <a:pPr marL="0" indent="0">
              <a:buClr>
                <a:schemeClr val="accent1"/>
              </a:buClr>
              <a:buNone/>
            </a:pPr>
            <a:r>
              <a:rPr lang="cs-CZ" b="1" dirty="0">
                <a:solidFill>
                  <a:schemeClr val="accent1"/>
                </a:solidFill>
              </a:rPr>
              <a:t>Postup pro menší úpravy </a:t>
            </a:r>
            <a:r>
              <a:rPr lang="cs-CZ" dirty="0">
                <a:solidFill>
                  <a:schemeClr val="accent1"/>
                </a:solidFill>
              </a:rPr>
              <a:t>(vhodný nástroj QGIS):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Stažení dat z modulu výdeje dat ÚAP.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Otevření datové sady v GIS prostředí.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Při funkci zapnuté editace lze následně data v jednotlivých tabulkách </a:t>
            </a:r>
            <a:br>
              <a:rPr lang="cs-CZ" dirty="0"/>
            </a:br>
            <a:r>
              <a:rPr lang="cs-CZ" dirty="0"/>
              <a:t>dle potřeby přidávat/mazat/upravovat.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Po ukončení editace uložit změny, GPKG vložit do složky a následně zazipovat.</a:t>
            </a:r>
          </a:p>
          <a:p>
            <a:pPr lvl="1">
              <a:buClr>
                <a:schemeClr val="accent1"/>
              </a:buClr>
            </a:pPr>
            <a:endParaRPr lang="cs-CZ" dirty="0"/>
          </a:p>
          <a:p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82D2992-E62E-0782-368D-B6C14DE44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Příprava dat pro průběžnou aktualizaci ÚAP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30959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2A332-A7FC-8F8D-874A-7EBA634D9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9A0905F-0857-31E0-B8E9-E15C3057D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2101" y="1468815"/>
            <a:ext cx="8964000" cy="4253378"/>
          </a:xfrm>
        </p:spPr>
        <p:txBody>
          <a:bodyPr/>
          <a:lstStyle/>
          <a:p>
            <a:pPr marL="0" indent="0">
              <a:buClr>
                <a:schemeClr val="accent1"/>
              </a:buClr>
              <a:buNone/>
            </a:pPr>
            <a:r>
              <a:rPr lang="cs-CZ" b="1" dirty="0">
                <a:solidFill>
                  <a:schemeClr val="accent1"/>
                </a:solidFill>
              </a:rPr>
              <a:t>Postup pro větší úpravy </a:t>
            </a:r>
            <a:r>
              <a:rPr lang="cs-CZ" dirty="0">
                <a:solidFill>
                  <a:schemeClr val="accent1"/>
                </a:solidFill>
              </a:rPr>
              <a:t>(vhodnými nástrojem </a:t>
            </a:r>
            <a:r>
              <a:rPr lang="cs-CZ" dirty="0" err="1">
                <a:solidFill>
                  <a:schemeClr val="accent1"/>
                </a:solidFill>
              </a:rPr>
              <a:t>ArcGIS</a:t>
            </a:r>
            <a:r>
              <a:rPr lang="cs-CZ" dirty="0">
                <a:solidFill>
                  <a:schemeClr val="accent1"/>
                </a:solidFill>
              </a:rPr>
              <a:t> Pro/QGIS):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Stažení dat z modulu výdeje dat ÚAP.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Otevření datové sady v GIS prostředí.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Export dat do nového formátu, ve kterém se uživateli lépe pracuje. Neměly by být mazány atributy DM, není však problém si přidat vlastní pomocné atributy.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Data lze následně editovat dle potřeby. Je nutné však hlídat strukturu DM (např. hodnoty domén).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Pomocí nástroje editace vymazat (či částečně odmazat) datovou náplň původní vrstvy, u velkých tabulek tento krok může zabrat i několik minut.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Funkcí </a:t>
            </a:r>
            <a:r>
              <a:rPr lang="cs-CZ" i="1" dirty="0" err="1"/>
              <a:t>Append</a:t>
            </a:r>
            <a:r>
              <a:rPr lang="cs-CZ" dirty="0"/>
              <a:t> v </a:t>
            </a:r>
            <a:r>
              <a:rPr lang="cs-CZ" dirty="0" err="1"/>
              <a:t>ArcGIS</a:t>
            </a:r>
            <a:r>
              <a:rPr lang="cs-CZ" dirty="0"/>
              <a:t> Pro provést import dat z pomocné vrstvy do GPKG, </a:t>
            </a:r>
            <a:br>
              <a:rPr lang="cs-CZ" dirty="0"/>
            </a:br>
            <a:r>
              <a:rPr lang="cs-CZ" dirty="0"/>
              <a:t>u QGIS lze použít např. plugin </a:t>
            </a:r>
            <a:r>
              <a:rPr lang="cs-CZ" i="1" dirty="0" err="1"/>
              <a:t>Append</a:t>
            </a:r>
            <a:r>
              <a:rPr lang="cs-CZ" i="1" dirty="0"/>
              <a:t> </a:t>
            </a:r>
            <a:r>
              <a:rPr lang="cs-CZ" i="1" dirty="0" err="1"/>
              <a:t>Features</a:t>
            </a:r>
            <a:r>
              <a:rPr lang="cs-CZ" i="1" dirty="0"/>
              <a:t> to </a:t>
            </a:r>
            <a:r>
              <a:rPr lang="cs-CZ" i="1" dirty="0" err="1"/>
              <a:t>Layer</a:t>
            </a:r>
            <a:r>
              <a:rPr lang="cs-CZ" i="1" dirty="0"/>
              <a:t>.</a:t>
            </a:r>
            <a:endParaRPr lang="cs-CZ" dirty="0"/>
          </a:p>
          <a:p>
            <a:pPr lvl="1">
              <a:buClr>
                <a:schemeClr val="accent1"/>
              </a:buClr>
            </a:pPr>
            <a:r>
              <a:rPr lang="cs-CZ" dirty="0"/>
              <a:t>Po ukončení editace uložit změny, GPKG vložit do složky a zazipovat.</a:t>
            </a:r>
          </a:p>
          <a:p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A76EA73-E140-A3B2-0CCB-978AB3FB8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459B"/>
                </a:solidFill>
              </a:rPr>
              <a:t>Příprava dat pro průběžnou aktualizaci ÚAP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36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2BE19-EC9C-D826-5A57-9ABAD060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BA770AE0-1AFE-B115-18D3-4C8FE2FEC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959" y="2995483"/>
            <a:ext cx="8684083" cy="867035"/>
          </a:xfrm>
        </p:spPr>
        <p:txBody>
          <a:bodyPr/>
          <a:lstStyle/>
          <a:p>
            <a:pPr algn="ctr"/>
            <a:r>
              <a:rPr lang="cs-CZ" sz="2800" dirty="0"/>
              <a:t>Dopady novely stavebního zákona do agendy ÚAP</a:t>
            </a:r>
          </a:p>
        </p:txBody>
      </p:sp>
    </p:spTree>
    <p:extLst>
      <p:ext uri="{BB962C8B-B14F-4D97-AF65-F5344CB8AC3E}">
        <p14:creationId xmlns:p14="http://schemas.microsoft.com/office/powerpoint/2010/main" val="35452545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995AE-9334-007F-2DA1-9605E08F5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0A3C295-0277-BD47-8829-A8C04F953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25098" y="1583158"/>
            <a:ext cx="9438259" cy="4851825"/>
          </a:xfrm>
        </p:spPr>
        <p:txBody>
          <a:bodyPr>
            <a:normAutofit fontScale="6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900" b="1" dirty="0">
                <a:solidFill>
                  <a:schemeClr val="accent1"/>
                </a:solidFill>
              </a:rPr>
              <a:t>Základní principy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cs-CZ" sz="2600" dirty="0"/>
              <a:t>ÚAP zůstávají </a:t>
            </a:r>
            <a:r>
              <a:rPr lang="cs-CZ" sz="2600" b="1" dirty="0"/>
              <a:t>územně plánovacím podkladem</a:t>
            </a:r>
            <a:r>
              <a:rPr lang="cs-CZ" sz="2600" dirty="0"/>
              <a:t>, který slouží pro pořizování ostatních nástrojů územního plánování. 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cs-CZ" sz="2600" dirty="0"/>
              <a:t>ÚAP se </a:t>
            </a:r>
            <a:r>
              <a:rPr lang="cs-CZ" sz="2600" b="1" dirty="0"/>
              <a:t>nebudou pořizovat, nebudou se </a:t>
            </a:r>
            <a:r>
              <a:rPr lang="cs-CZ" sz="2600" dirty="0"/>
              <a:t>ani </a:t>
            </a:r>
            <a:r>
              <a:rPr lang="cs-CZ" sz="2600" b="1" dirty="0"/>
              <a:t>projednávat</a:t>
            </a:r>
            <a:r>
              <a:rPr lang="cs-CZ" sz="2600" dirty="0"/>
              <a:t>. 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cs-CZ" sz="2600" b="1" dirty="0"/>
              <a:t>Důraz na ÚAP jako datovou sadu</a:t>
            </a:r>
            <a:r>
              <a:rPr lang="cs-CZ" sz="2600" dirty="0"/>
              <a:t>, která vzniká z údajů o území (obsahují zjištění faktického stavu území, jeho hodnot, limitů a známých záměrů), které jsou </a:t>
            </a:r>
            <a:r>
              <a:rPr lang="cs-CZ" sz="2600" b="1" dirty="0"/>
              <a:t>průběžně aktualizovány</a:t>
            </a:r>
            <a:r>
              <a:rPr lang="cs-CZ" sz="2600" dirty="0"/>
              <a:t>.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cs-CZ" sz="2600" dirty="0"/>
              <a:t>Zajištění aktuálnosti, jednotnosti a dostupnosti – Úřad rozvoje území (ÚRÚ) vede </a:t>
            </a:r>
            <a:r>
              <a:rPr lang="cs-CZ" sz="2600" b="1" dirty="0"/>
              <a:t>centrální databázi ÚAP v NGÚP, údaje vkládají a aktualizují</a:t>
            </a:r>
            <a:r>
              <a:rPr lang="cs-CZ" sz="2600" dirty="0"/>
              <a:t> příslušní</a:t>
            </a:r>
            <a:r>
              <a:rPr lang="cs-CZ" sz="2600" b="1" dirty="0"/>
              <a:t> poskytovatelé (</a:t>
            </a:r>
            <a:r>
              <a:rPr lang="cs-CZ" sz="2600" dirty="0"/>
              <a:t>vč. ÚRÚ, MO, krajů a obcí). 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cs-CZ" sz="2600" dirty="0"/>
              <a:t>Povinné položky ÚAP se </a:t>
            </a:r>
            <a:r>
              <a:rPr lang="cs-CZ" sz="2600" b="1" dirty="0"/>
              <a:t>zveřejňují </a:t>
            </a:r>
            <a:r>
              <a:rPr lang="cs-CZ" sz="2600" dirty="0"/>
              <a:t>povinně v NGÚP. I nadále platí, že údaje o území mohou být použity pouze pro činnost orgánů veřejné správy a pro činnost projektanta (nelze poskytovat formou otevřených dat v plném rozsahu).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cs-CZ" sz="2600" b="1" dirty="0"/>
              <a:t>Kraj zpracovává a poskytuje </a:t>
            </a:r>
            <a:r>
              <a:rPr lang="cs-CZ" sz="2600" dirty="0"/>
              <a:t>údaje o území pro ÚAP v podrobnosti a rozsahu nezbytném </a:t>
            </a:r>
            <a:r>
              <a:rPr lang="cs-CZ" sz="2600" b="1" dirty="0"/>
              <a:t>pro územně plánovací činnost kraje a obcí v území kraje </a:t>
            </a:r>
            <a:r>
              <a:rPr lang="cs-CZ" sz="2600" dirty="0"/>
              <a:t>(obce zůstávají rovněž poskytovatelem údaje o území, ale vyhláškou by mělo být omezeno na nezbytně nutnou míru). </a:t>
            </a:r>
          </a:p>
          <a:p>
            <a:pPr marL="0" lvl="1" indent="0">
              <a:spcBef>
                <a:spcPts val="1000"/>
              </a:spcBef>
              <a:buClr>
                <a:schemeClr val="accent1"/>
              </a:buClr>
              <a:buNone/>
            </a:pP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2CAFAD4-6F96-04AD-719C-330F2F361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ÚAP – novela stavebního zákona ST 67 </a:t>
            </a:r>
            <a:br>
              <a:rPr lang="cs-CZ" dirty="0"/>
            </a:br>
            <a:r>
              <a:rPr lang="cs-CZ" sz="2400" dirty="0"/>
              <a:t>(účinnost  na úseku územního plánování od 1.1.2027)</a:t>
            </a:r>
          </a:p>
        </p:txBody>
      </p:sp>
    </p:spTree>
    <p:extLst>
      <p:ext uri="{BB962C8B-B14F-4D97-AF65-F5344CB8AC3E}">
        <p14:creationId xmlns:p14="http://schemas.microsoft.com/office/powerpoint/2010/main" val="249106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67374-544C-E25B-5FB4-FD0441F88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59A033-5481-636F-9CB8-170EF1C21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novela stavebního zákona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6C897D3-0A52-815C-EE8D-2717609A7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187" y="1310766"/>
            <a:ext cx="10047370" cy="509003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b="1" dirty="0">
                <a:solidFill>
                  <a:schemeClr val="accent1"/>
                </a:solidFill>
              </a:rPr>
              <a:t>Ruší se zmocnění k pořizování ÚAP, stanovuje se povinnost poskytování údajů pro ÚAP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100" b="1" dirty="0">
                <a:solidFill>
                  <a:schemeClr val="accent1"/>
                </a:solidFill>
              </a:rPr>
              <a:t>(§ 21 odst. 2 písm. g) § 22 písm. c), §  23, § 26 NSZ)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Úřad rozvoje území,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Ministerstvo obrany,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Kraj,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Obec.</a:t>
            </a:r>
          </a:p>
          <a:p>
            <a:pPr lvl="1"/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655797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8824B-9AF6-3293-40AF-DD9163032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A81C39-F457-323A-702A-5811C2F99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novela stavebního zákona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9B9ADCA5-9FFA-E6E2-824B-A4D8A4541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187" y="1310766"/>
            <a:ext cx="10047370" cy="509003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b="1" dirty="0">
                <a:solidFill>
                  <a:schemeClr val="accent1"/>
                </a:solidFill>
              </a:rPr>
              <a:t>Obsah územně analytických podkladů a jednotná databáze </a:t>
            </a:r>
            <a:r>
              <a:rPr lang="cs-CZ" sz="1400" b="1" dirty="0">
                <a:solidFill>
                  <a:schemeClr val="accent1"/>
                </a:solidFill>
              </a:rPr>
              <a:t>(§ 62 odst. 2 a 3 NSZ)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b="1" dirty="0"/>
              <a:t>Územně analytické podklady jsou tvořeny údaji o území</a:t>
            </a:r>
            <a:r>
              <a:rPr lang="cs-CZ" sz="1800" dirty="0"/>
              <a:t>, které obsahují </a:t>
            </a:r>
            <a:r>
              <a:rPr lang="cs-CZ" sz="1800" b="1" dirty="0"/>
              <a:t>zjištění stavu </a:t>
            </a:r>
            <a:r>
              <a:rPr lang="cs-CZ" sz="1800" dirty="0"/>
              <a:t>území, jeho hodnot a limitů využití území, včetně známých záměrů a které vkládají do národního geoportálu územního plánování příslušní poskytovatelé.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b="1" dirty="0"/>
              <a:t>Územně analytické podklady jsou vedeny v národním geoportálu územního plánování v jednotné databázi, </a:t>
            </a:r>
            <a:r>
              <a:rPr lang="cs-CZ" sz="1800" dirty="0"/>
              <a:t>jejímž správcem je Úřad.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dirty="0"/>
              <a:t>Náležitosti obsahu územně analytických podkladů</a:t>
            </a:r>
            <a:r>
              <a:rPr lang="cs-CZ" sz="1800" b="1" dirty="0"/>
              <a:t>, obsah, rozsah a podrobnost údajů o území a způsob jejich poskytování Úřadu stanoví prováděcí právní předpis</a:t>
            </a:r>
            <a:r>
              <a:rPr lang="cs-CZ" sz="1800" dirty="0"/>
              <a:t>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s-CZ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b="1" dirty="0">
                <a:solidFill>
                  <a:schemeClr val="accent1"/>
                </a:solidFill>
              </a:rPr>
              <a:t>Základní členění ÚAP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800" b="1" dirty="0"/>
              <a:t>Limity</a:t>
            </a:r>
            <a:r>
              <a:rPr lang="cs-CZ" sz="1800" dirty="0"/>
              <a:t> využití území (povinné údaje)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Ostatní informace o území – údaje o stavu území, hodnotách a známých záměrech (povinné i nepovinné údaje)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12630742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79B7C-03A6-4DE7-88B6-7204FB1CE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3D90DB-711E-156F-B27C-C4B08EF2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novela stavebního zákona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0BDDC62B-23B4-3DBE-2293-F7BD77463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187" y="1310766"/>
            <a:ext cx="10047370" cy="509003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800" b="1" dirty="0">
                <a:solidFill>
                  <a:schemeClr val="accent1"/>
                </a:solidFill>
              </a:rPr>
              <a:t>Úprava poskytování údajů o území </a:t>
            </a:r>
            <a:r>
              <a:rPr lang="cs-CZ" sz="1100" b="1" dirty="0">
                <a:solidFill>
                  <a:schemeClr val="accent1"/>
                </a:solidFill>
              </a:rPr>
              <a:t>(§ 63 odst. 2 a 3)</a:t>
            </a:r>
            <a:endParaRPr lang="en-AU" sz="1100" b="1" dirty="0">
              <a:solidFill>
                <a:schemeClr val="accent1"/>
              </a:solidFill>
            </a:endParaRPr>
          </a:p>
          <a:p>
            <a:pPr marL="288000" lvl="1" indent="0">
              <a:spcAft>
                <a:spcPts val="600"/>
              </a:spcAft>
              <a:buNone/>
            </a:pPr>
            <a:r>
              <a:rPr lang="cs-CZ" dirty="0"/>
              <a:t>Údaje o území poskytuje </a:t>
            </a:r>
            <a:r>
              <a:rPr lang="cs-CZ" b="1" strike="sngStrike" dirty="0"/>
              <a:t>pořizovateli</a:t>
            </a:r>
            <a:r>
              <a:rPr lang="cs-CZ" dirty="0"/>
              <a:t> poskytovatel údajů o území, kterým je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orgán veřejné správy, s jehož působností údaje o území souvisejí, nebo právnická osoba, jejímž zřizovatelem je stát nebo územní samosprávný celek,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vlastník dopravník dopravní nebo technické infrastruktury,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provozovatel staveb a zařízení, z jejichž provozu vznikají omezení v území podle jiného právního předpisu. </a:t>
            </a:r>
          </a:p>
          <a:p>
            <a:pPr marL="288000" lvl="1" indent="0">
              <a:spcAft>
                <a:spcPts val="600"/>
              </a:spcAft>
              <a:buNone/>
            </a:pPr>
            <a:r>
              <a:rPr lang="cs-CZ" b="1" dirty="0"/>
              <a:t>Kraj zpracovává a poskytuje údaje o území v podrobnosti a rozsahu nezbytném pro územně plánovací činnost kraje a obcí v území kraje.</a:t>
            </a:r>
            <a:endParaRPr lang="cs-CZ" b="1" dirty="0">
              <a:solidFill>
                <a:schemeClr val="accent1"/>
              </a:solidFill>
            </a:endParaRPr>
          </a:p>
          <a:p>
            <a:pPr marL="0" lvl="1" indent="0">
              <a:spcAft>
                <a:spcPts val="600"/>
              </a:spcAft>
              <a:buClr>
                <a:schemeClr val="accent1"/>
              </a:buClr>
              <a:buNone/>
            </a:pPr>
            <a:r>
              <a:rPr lang="cs-CZ" b="1" dirty="0">
                <a:solidFill>
                  <a:schemeClr val="accent1"/>
                </a:solidFill>
              </a:rPr>
              <a:t>Povinnost poskytnutí údajů </a:t>
            </a:r>
            <a:r>
              <a:rPr lang="cs-CZ" sz="1100" b="1" dirty="0">
                <a:solidFill>
                  <a:schemeClr val="accent1"/>
                </a:solidFill>
              </a:rPr>
              <a:t>(§ 64 odst. 1 SZ)</a:t>
            </a:r>
          </a:p>
          <a:p>
            <a:pPr marL="288000" lvl="1" indent="0">
              <a:spcAft>
                <a:spcPts val="600"/>
              </a:spcAft>
              <a:buNone/>
            </a:pPr>
            <a:r>
              <a:rPr lang="cs-CZ" dirty="0"/>
              <a:t>Povinnost poskytnutí údajů o území je splněna jejich vložením: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do digitální technické mapy kraje, </a:t>
            </a:r>
          </a:p>
          <a:p>
            <a:pPr marL="630900" lvl="1" indent="-342900">
              <a:spcAft>
                <a:spcPts val="600"/>
              </a:spcAft>
              <a:buFont typeface="+mj-lt"/>
              <a:buAutoNum type="alphaLcParenR"/>
            </a:pPr>
            <a:r>
              <a:rPr lang="cs-CZ" dirty="0"/>
              <a:t>do národního geoportálu územního plánování* nebo </a:t>
            </a:r>
          </a:p>
          <a:p>
            <a:pPr marL="630900" lvl="1" indent="-342900">
              <a:spcAft>
                <a:spcPts val="1200"/>
              </a:spcAft>
              <a:buFont typeface="+mj-lt"/>
              <a:buAutoNum type="alphaLcParenR"/>
            </a:pPr>
            <a:r>
              <a:rPr lang="cs-CZ" dirty="0"/>
              <a:t>do registru územní identifikace, adres a nemovitostí.</a:t>
            </a:r>
          </a:p>
          <a:p>
            <a:pPr marL="288000" lvl="1" indent="0">
              <a:spcAft>
                <a:spcPts val="600"/>
              </a:spcAft>
              <a:buNone/>
            </a:pPr>
            <a:r>
              <a:rPr lang="cs-CZ" b="1" dirty="0"/>
              <a:t>* Novela SZ ruší § 334b odst. 6, který neumožňoval v přechodném období splnit povinnost předání údaje o území vložením do NGÚP.</a:t>
            </a:r>
          </a:p>
          <a:p>
            <a:pPr lvl="1"/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9262299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FEB6D-0B31-89E7-680E-BA7E24A6A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7D7A7D59-FA1F-975C-4185-7975110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284" y="1287160"/>
            <a:ext cx="6677432" cy="5459744"/>
          </a:xfrm>
          <a:prstGeom prst="rect">
            <a:avLst/>
          </a:prstGeom>
        </p:spPr>
      </p:pic>
      <p:sp>
        <p:nvSpPr>
          <p:cNvPr id="10" name="Ovál 9">
            <a:extLst>
              <a:ext uri="{FF2B5EF4-FFF2-40B4-BE49-F238E27FC236}">
                <a16:creationId xmlns:a16="http://schemas.microsoft.com/office/drawing/2014/main" id="{C860C866-0BA1-1477-24CD-2D02D653D926}"/>
              </a:ext>
            </a:extLst>
          </p:cNvPr>
          <p:cNvSpPr/>
          <p:nvPr/>
        </p:nvSpPr>
        <p:spPr>
          <a:xfrm>
            <a:off x="4806949" y="5126038"/>
            <a:ext cx="555535" cy="2215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FAEE82C-3249-4628-3ECA-F10BD3F9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092389" cy="1070756"/>
          </a:xfrm>
        </p:spPr>
        <p:txBody>
          <a:bodyPr/>
          <a:lstStyle/>
          <a:p>
            <a:r>
              <a:rPr lang="cs-CZ" dirty="0"/>
              <a:t>Předávání dat do centrální databáze ÚAP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E6EBB69-BB96-034C-4F3C-00453A1C1B5D}"/>
              </a:ext>
            </a:extLst>
          </p:cNvPr>
          <p:cNvSpPr txBox="1"/>
          <p:nvPr/>
        </p:nvSpPr>
        <p:spPr>
          <a:xfrm rot="19814240">
            <a:off x="5261269" y="3613056"/>
            <a:ext cx="4027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000"/>
              </a:spcAft>
              <a:buClr>
                <a:schemeClr val="accent1"/>
              </a:buClr>
              <a:buSzPct val="90000"/>
            </a:pPr>
            <a:r>
              <a:rPr lang="cs-CZ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NOVELA STAVEBNÍHO ZÁKONA</a:t>
            </a:r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D0E3B639-5BAE-0A67-A702-C85499FA5EA6}"/>
              </a:ext>
            </a:extLst>
          </p:cNvPr>
          <p:cNvCxnSpPr>
            <a:cxnSpLocks/>
          </p:cNvCxnSpPr>
          <p:nvPr/>
        </p:nvCxnSpPr>
        <p:spPr>
          <a:xfrm flipV="1">
            <a:off x="5614587" y="2952572"/>
            <a:ext cx="3537959" cy="203389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35F5B4-7EFB-C416-818B-0614AFD6A9C0}"/>
              </a:ext>
            </a:extLst>
          </p:cNvPr>
          <p:cNvSpPr txBox="1"/>
          <p:nvPr/>
        </p:nvSpPr>
        <p:spPr>
          <a:xfrm>
            <a:off x="5427609" y="5067539"/>
            <a:ext cx="2715318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spcAft>
                <a:spcPts val="1000"/>
              </a:spcAft>
              <a:buClr>
                <a:schemeClr val="accent1"/>
              </a:buClr>
              <a:buSzPct val="90000"/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API (ev. editor v AIS NGUP)</a:t>
            </a:r>
            <a:endParaRPr lang="cs-CZ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499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1E71-A94B-0B4E-A60A-7D061BEC5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61FB2-6262-E7F1-6A5B-B577FEFE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10800000" cy="1070756"/>
          </a:xfrm>
        </p:spPr>
        <p:txBody>
          <a:bodyPr/>
          <a:lstStyle/>
          <a:p>
            <a:r>
              <a:rPr lang="cs-CZ" dirty="0"/>
              <a:t>ÚAP – novela stavebního zákona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22F8161-D83C-D890-741A-FA3D02842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187" y="1310766"/>
            <a:ext cx="9834813" cy="4927302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cs-CZ" b="1" dirty="0">
                <a:solidFill>
                  <a:schemeClr val="accent1"/>
                </a:solidFill>
              </a:rPr>
              <a:t>Aktualizace údajů a zveřejňování v NGÚP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1400" b="1" dirty="0">
                <a:solidFill>
                  <a:schemeClr val="accent1"/>
                </a:solidFill>
              </a:rPr>
              <a:t>(§ 269 odst. 1, 3 a 5 zákona č. 283/2021 Sb., stavební zákon a §4a zákona č. 111/2009 Sb., o základních registrech)</a:t>
            </a:r>
          </a:p>
          <a:p>
            <a:r>
              <a:rPr lang="cs-CZ" sz="1800" dirty="0"/>
              <a:t>NGÚP je agendovým informačním systémem.</a:t>
            </a:r>
          </a:p>
          <a:p>
            <a:r>
              <a:rPr lang="cs-CZ" sz="1800" b="1" dirty="0"/>
              <a:t>Editor (poskytovatel údaje o území)</a:t>
            </a:r>
            <a:r>
              <a:rPr lang="cs-CZ" sz="1800" dirty="0"/>
              <a:t> zapíše údaj do agendového informačního systému nebo provede jeho změnu bez zbytečného odkladu, nejpozději </a:t>
            </a:r>
            <a:r>
              <a:rPr lang="cs-CZ" sz="1800" b="1" dirty="0"/>
              <a:t>do 10 pracovních dnů</a:t>
            </a:r>
            <a:r>
              <a:rPr lang="cs-CZ" sz="1800" dirty="0"/>
              <a:t> od dne, kdy se dozví o vzniku nebo změně skutečnosti, kterou údaj popisuje.</a:t>
            </a:r>
          </a:p>
          <a:p>
            <a:r>
              <a:rPr lang="cs-CZ" sz="1800" dirty="0"/>
              <a:t>V NGÚP se zveřejňují územně plánování podklady.</a:t>
            </a:r>
          </a:p>
          <a:p>
            <a:r>
              <a:rPr lang="cs-CZ" sz="1800" dirty="0"/>
              <a:t>Přístup k datům zveřejněným v NGÚP lze omezit nebo odepřít, pokud je to v zájmu bezpečnosti, zajištění obrany státu nebo ochrany mezinárodních vztahů nebo by jejich zpřístupněním byla porušena ochrana práv třetích osob plynoucích z jiných právních předpisů.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pPr marL="0" lvl="1" indent="0">
              <a:spcBef>
                <a:spcPts val="1000"/>
              </a:spcBef>
              <a:buClr>
                <a:schemeClr val="accent1"/>
              </a:buClr>
              <a:buNone/>
            </a:pPr>
            <a:endParaRPr lang="cs-CZ" sz="2000" b="1" dirty="0">
              <a:solidFill>
                <a:schemeClr val="accent1"/>
              </a:solidFill>
            </a:endParaRPr>
          </a:p>
          <a:p>
            <a:pPr lvl="1"/>
            <a:endParaRPr lang="en-AU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6190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AABF5-4023-4BF7-8D21-40A48F119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BE589A02-5D05-9E03-EB9C-6D50FE5B5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070" y="2995483"/>
            <a:ext cx="8135861" cy="867035"/>
          </a:xfrm>
        </p:spPr>
        <p:txBody>
          <a:bodyPr/>
          <a:lstStyle/>
          <a:p>
            <a:pPr algn="ctr"/>
            <a:r>
              <a:rPr lang="cs-CZ" sz="2800" dirty="0"/>
              <a:t>Diskuze a dotazy</a:t>
            </a:r>
          </a:p>
        </p:txBody>
      </p:sp>
    </p:spTree>
    <p:extLst>
      <p:ext uri="{BB962C8B-B14F-4D97-AF65-F5344CB8AC3E}">
        <p14:creationId xmlns:p14="http://schemas.microsoft.com/office/powerpoint/2010/main" val="32421788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6310" y="2109600"/>
            <a:ext cx="6183690" cy="1916866"/>
          </a:xfrm>
        </p:spPr>
        <p:txBody>
          <a:bodyPr/>
          <a:lstStyle/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6310" y="4237200"/>
            <a:ext cx="6183690" cy="1968940"/>
          </a:xfrm>
        </p:spPr>
        <p:txBody>
          <a:bodyPr>
            <a:normAutofit/>
          </a:bodyPr>
          <a:lstStyle/>
          <a:p>
            <a:r>
              <a:rPr lang="cs-CZ" dirty="0"/>
              <a:t>Oddělení provozních činností a digitalizace</a:t>
            </a:r>
          </a:p>
          <a:p>
            <a:r>
              <a:rPr lang="cs-CZ" dirty="0">
                <a:hlinkClick r:id="rId2"/>
              </a:rPr>
              <a:t>katerina.vrbova@mmr.gov.cz</a:t>
            </a:r>
            <a:r>
              <a:rPr lang="cs-CZ" dirty="0"/>
              <a:t> </a:t>
            </a:r>
          </a:p>
          <a:p>
            <a:r>
              <a:rPr lang="cs-CZ" dirty="0">
                <a:hlinkClick r:id="rId3"/>
              </a:rPr>
              <a:t>adam.balcar@mmr.gov.cz</a:t>
            </a:r>
            <a:endParaRPr lang="cs-CZ" dirty="0"/>
          </a:p>
          <a:p>
            <a:r>
              <a:rPr lang="cs-CZ" dirty="0">
                <a:hlinkClick r:id="rId4"/>
              </a:rPr>
              <a:t>jiri.mor@mmr.gov.cz</a:t>
            </a:r>
            <a:endParaRPr lang="cs-CZ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5"/>
          </a:buClr>
          <a:buSzPct val="90000"/>
          <a:buFont typeface="Wingdings" pitchFamily="2" charset="2"/>
          <a:buChar char="§"/>
          <a:defRPr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1"/>
          </a:buClr>
          <a:buSzPct val="90000"/>
          <a:buFont typeface="Wingdings" pitchFamily="2" charset="2"/>
          <a:buChar char="§"/>
          <a:defRPr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9E6BE534F60E469CE8F6942E8CB243" ma:contentTypeVersion="3" ma:contentTypeDescription="Vytvoří nový dokument" ma:contentTypeScope="" ma:versionID="f016a36121c73f128f837a688d434fda">
  <xsd:schema xmlns:xsd="http://www.w3.org/2001/XMLSchema" xmlns:xs="http://www.w3.org/2001/XMLSchema" xmlns:p="http://schemas.microsoft.com/office/2006/metadata/properties" xmlns:ns2="46101490-013c-45ea-bf1a-4a68c9a652b7" targetNamespace="http://schemas.microsoft.com/office/2006/metadata/properties" ma:root="true" ma:fieldsID="34c1f9b9eddcae5283eef7731ea9b1bc" ns2:_="">
    <xsd:import namespace="46101490-013c-45ea-bf1a-4a68c9a652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01490-013c-45ea-bf1a-4a68c9a652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6417A6-8771-430D-A2A0-70E5FBC37019}">
  <ds:schemaRefs>
    <ds:schemaRef ds:uri="46101490-013c-45ea-bf1a-4a68c9a652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19C120-5274-443A-93A6-139E5591E124}">
  <ds:schemaRefs>
    <ds:schemaRef ds:uri="b42b3ace-cfc9-4323-a967-7cca6ffa24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6098</TotalTime>
  <Words>2147</Words>
  <Application>Microsoft Office PowerPoint</Application>
  <PresentationFormat>Širokoúhlá obrazovka</PresentationFormat>
  <Paragraphs>235</Paragraphs>
  <Slides>58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58</vt:i4>
      </vt:variant>
    </vt:vector>
  </HeadingPairs>
  <TitlesOfParts>
    <vt:vector size="62" baseType="lpstr">
      <vt:lpstr>Arial</vt:lpstr>
      <vt:lpstr>Wingdings</vt:lpstr>
      <vt:lpstr>JVS PPT Dark</vt:lpstr>
      <vt:lpstr>JVS PPS Light</vt:lpstr>
      <vt:lpstr>Školení k centrální databázi ÚAP v NGÚP</vt:lpstr>
      <vt:lpstr>Program školení</vt:lpstr>
      <vt:lpstr>Průběžná aktualizace ÚAP dle aktuálně platné legislativy</vt:lpstr>
      <vt:lpstr>ÚAP – aktuálně platná legislativa</vt:lpstr>
      <vt:lpstr>ÚAP – aktuálně platná legislativa</vt:lpstr>
      <vt:lpstr>ÚAP – aktuálně platná legislativa</vt:lpstr>
      <vt:lpstr>Projekt vytvoření centrální databáze ÚAP      v NGÚP </vt:lpstr>
      <vt:lpstr>Metodika k ÚAP</vt:lpstr>
      <vt:lpstr>Průběžná aktualizace ÚAP v NGÚP – role</vt:lpstr>
      <vt:lpstr>Předávání dat do centrální databáze ÚAP</vt:lpstr>
      <vt:lpstr>Předávání dat do centrální databáze ÚAP</vt:lpstr>
      <vt:lpstr>Průběžná aktualizace ÚAP v NGÚP</vt:lpstr>
      <vt:lpstr>Metadatový katalog</vt:lpstr>
      <vt:lpstr>Metadatový katalog – metadatový editor</vt:lpstr>
      <vt:lpstr>Metadatový katalog – import metadat</vt:lpstr>
      <vt:lpstr>Soubor metadat dle přílohy č. 2 vyhlášky</vt:lpstr>
      <vt:lpstr>ID metadatového záznamu</vt:lpstr>
      <vt:lpstr>Ikona průběžné aktualizace</vt:lpstr>
      <vt:lpstr>Nová aktualizace</vt:lpstr>
      <vt:lpstr>Formulář průběžné aktualizace</vt:lpstr>
      <vt:lpstr>Název aktualizace</vt:lpstr>
      <vt:lpstr>Nahrání souboru</vt:lpstr>
      <vt:lpstr>Uložení záznamu</vt:lpstr>
      <vt:lpstr>Validace souboru</vt:lpstr>
      <vt:lpstr>Import souboru</vt:lpstr>
      <vt:lpstr>Seznam žádostí</vt:lpstr>
      <vt:lpstr>Výdej dat ÚAP v NGÚP</vt:lpstr>
      <vt:lpstr>Principy při výdeji dat</vt:lpstr>
      <vt:lpstr>Ikona výdeje dat</vt:lpstr>
      <vt:lpstr>Nová žádost</vt:lpstr>
      <vt:lpstr>Formulář nové žádosti</vt:lpstr>
      <vt:lpstr>Název žádosti</vt:lpstr>
      <vt:lpstr>Účel výdeje</vt:lpstr>
      <vt:lpstr>Výběr požadovaných vrstev</vt:lpstr>
      <vt:lpstr>Výběr území</vt:lpstr>
      <vt:lpstr>Nastavení přesahu</vt:lpstr>
      <vt:lpstr>Uložení žádosti</vt:lpstr>
      <vt:lpstr>Seznam žádostí a stažení dat</vt:lpstr>
      <vt:lpstr>Detail žádosti</vt:lpstr>
      <vt:lpstr>Správa datových specifikací</vt:lpstr>
      <vt:lpstr>Popis datových struktur</vt:lpstr>
      <vt:lpstr>Popis datových struktur – ÚAP</vt:lpstr>
      <vt:lpstr>Popis datových struktur – ÚAP</vt:lpstr>
      <vt:lpstr>Popis datových struktur – ÚAP</vt:lpstr>
      <vt:lpstr>Příklad práce s daty ÚAP v prostředí GIS</vt:lpstr>
      <vt:lpstr>Výměnný formát ÚAP</vt:lpstr>
      <vt:lpstr>Příprava dat pro průběžnou aktualizaci ÚAP</vt:lpstr>
      <vt:lpstr>Příprava dat pro průběžnou aktualizaci ÚAP</vt:lpstr>
      <vt:lpstr>Příprava dat pro průběžnou aktualizaci ÚAP</vt:lpstr>
      <vt:lpstr>Dopady novely stavebního zákona do agendy ÚAP</vt:lpstr>
      <vt:lpstr>ÚAP – novela stavebního zákona ST 67  (účinnost  na úseku územního plánování od 1.1.2027)</vt:lpstr>
      <vt:lpstr>ÚAP – novela stavebního zákona</vt:lpstr>
      <vt:lpstr>ÚAP – novela stavebního zákona</vt:lpstr>
      <vt:lpstr>ÚAP – novela stavebního zákona</vt:lpstr>
      <vt:lpstr>Předávání dat do centrální databáze ÚAP</vt:lpstr>
      <vt:lpstr>ÚAP – novela stavebního zákona</vt:lpstr>
      <vt:lpstr>Diskuze a dotazy</vt:lpstr>
      <vt:lpstr>Děkujeme za pozornost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Karel Drašnar</dc:creator>
  <cp:keywords/>
  <dc:description/>
  <cp:lastModifiedBy>Balcar Adam</cp:lastModifiedBy>
  <cp:revision>209</cp:revision>
  <cp:lastPrinted>2025-10-24T08:31:40Z</cp:lastPrinted>
  <dcterms:created xsi:type="dcterms:W3CDTF">2025-01-29T13:36:29Z</dcterms:created>
  <dcterms:modified xsi:type="dcterms:W3CDTF">2026-10-05T07:58:35Z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0x010100D49E6BE534F60E469CE8F6942E8CB243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