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2"/>
  </p:notesMasterIdLst>
  <p:handoutMasterIdLst>
    <p:handoutMasterId r:id="rId43"/>
  </p:handoutMasterIdLst>
  <p:sldIdLst>
    <p:sldId id="256" r:id="rId2"/>
    <p:sldId id="257" r:id="rId3"/>
    <p:sldId id="258" r:id="rId4"/>
    <p:sldId id="259" r:id="rId5"/>
    <p:sldId id="294" r:id="rId6"/>
    <p:sldId id="281" r:id="rId7"/>
    <p:sldId id="260" r:id="rId8"/>
    <p:sldId id="263" r:id="rId9"/>
    <p:sldId id="264" r:id="rId10"/>
    <p:sldId id="265" r:id="rId11"/>
    <p:sldId id="267" r:id="rId12"/>
    <p:sldId id="266" r:id="rId13"/>
    <p:sldId id="268" r:id="rId14"/>
    <p:sldId id="276" r:id="rId15"/>
    <p:sldId id="269" r:id="rId16"/>
    <p:sldId id="271" r:id="rId17"/>
    <p:sldId id="270" r:id="rId18"/>
    <p:sldId id="272" r:id="rId19"/>
    <p:sldId id="273" r:id="rId20"/>
    <p:sldId id="274" r:id="rId21"/>
    <p:sldId id="275" r:id="rId22"/>
    <p:sldId id="295" r:id="rId23"/>
    <p:sldId id="277" r:id="rId24"/>
    <p:sldId id="282" r:id="rId25"/>
    <p:sldId id="278" r:id="rId26"/>
    <p:sldId id="279" r:id="rId27"/>
    <p:sldId id="280" r:id="rId28"/>
    <p:sldId id="283" r:id="rId29"/>
    <p:sldId id="284" r:id="rId30"/>
    <p:sldId id="296" r:id="rId31"/>
    <p:sldId id="297" r:id="rId32"/>
    <p:sldId id="285" r:id="rId33"/>
    <p:sldId id="287" r:id="rId34"/>
    <p:sldId id="289" r:id="rId35"/>
    <p:sldId id="290" r:id="rId36"/>
    <p:sldId id="291" r:id="rId37"/>
    <p:sldId id="292" r:id="rId38"/>
    <p:sldId id="293" r:id="rId39"/>
    <p:sldId id="298" r:id="rId40"/>
    <p:sldId id="300" r:id="rId4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73" autoAdjust="0"/>
  </p:normalViewPr>
  <p:slideViewPr>
    <p:cSldViewPr>
      <p:cViewPr varScale="1">
        <p:scale>
          <a:sx n="128" d="100"/>
          <a:sy n="128" d="100"/>
        </p:scale>
        <p:origin x="9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16.12.2020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1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16.12.2020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cs-CZ"/>
              <a:t>1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mr.cz/cs/Ministerstvo/Urad/Autorizace-osob-v-oblasti-dalsiho-vzdelavani-(2)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mr.cz/cs/Ministerstvo/Urad/Autorizace-osob-v-oblasti-dalsiho-vzdelavani-(2)/Formulare-zadosti-pro-pravnickou-osobu" TargetMode="External"/><Relationship Id="rId2" Type="http://schemas.openxmlformats.org/officeDocument/2006/relationships/hyperlink" Target="https://www.mmr.cz/cs/Ministerstvo/Urad/Autorizace-osob-v-oblasti-dalsiho-vzdelavani-(2)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mr.cz/cs/Ministerstvo/Urad/Autorizace-osob-v-oblasti-dalsiho-vzdelavani-(2)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iskaweb.msmt.cz/" TargetMode="External"/><Relationship Id="rId2" Type="http://schemas.openxmlformats.org/officeDocument/2006/relationships/hyperlink" Target="http://podpora.narodnikvalifikace.cz/autorizovaneosoby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mr.cz/cs/Ministerstvo/Urad/Autorizace-osob-v-oblasti-dalsiho-vzdelavani-(2)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kvalifikace.cz/kvalifikace-1387-Realitni_zprostredkovatel/revize-2375/autorizovane-osoby/okres-vse/pouze-s-terminy-zkousek-ne/setridit-1v/stranka-1-50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rodnikvalifikace.cz/kvalifikace-1387-Realitni_zprostredkovatel/revize-2375/hodnotici-standard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rodnikvalifikace.cz/kvalifikace-1387-Realitni_zprostredkovatel/revize-2375/hodnotici-standard" TargetMode="External"/><Relationship Id="rId2" Type="http://schemas.openxmlformats.org/officeDocument/2006/relationships/hyperlink" Target="https://www.mmr.cz/cs/Ministerstvo/Urad/Autorizace-osob-v-oblasti-dalsiho-vzdelavani-(2)" TargetMode="Externa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skaweb.msmt.cz/" TargetMode="External"/><Relationship Id="rId2" Type="http://schemas.openxmlformats.org/officeDocument/2006/relationships/hyperlink" Target="http://podpora.narodnikvalifikace.cz/autorizovaneosoby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sp.cz/" TargetMode="External"/><Relationship Id="rId4" Type="http://schemas.openxmlformats.org/officeDocument/2006/relationships/hyperlink" Target="http://www.narodnikvalifikace.cz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5589240"/>
            <a:ext cx="7056784" cy="792088"/>
          </a:xfrm>
        </p:spPr>
        <p:txBody>
          <a:bodyPr/>
          <a:lstStyle/>
          <a:p>
            <a:r>
              <a:rPr lang="cs-CZ" dirty="0"/>
              <a:t>31. 1. 2020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283152" cy="1512168"/>
          </a:xfrm>
        </p:spPr>
        <p:txBody>
          <a:bodyPr/>
          <a:lstStyle/>
          <a:p>
            <a:pPr algn="ctr"/>
            <a:r>
              <a:rPr lang="cs-CZ" sz="3600" dirty="0"/>
              <a:t>Setkání </a:t>
            </a:r>
            <a:r>
              <a:rPr lang="cs-CZ" sz="3600" dirty="0" err="1"/>
              <a:t>AOs</a:t>
            </a:r>
            <a:r>
              <a:rPr lang="cs-CZ" sz="3600" dirty="0"/>
              <a:t>.</a:t>
            </a:r>
            <a:br>
              <a:rPr lang="cs-CZ" sz="3600" dirty="0"/>
            </a:br>
            <a:r>
              <a:rPr lang="cs-CZ" sz="2800" dirty="0"/>
              <a:t>PK Realitní zprostředkovatel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708920"/>
            <a:ext cx="8291264" cy="374441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Autorizace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zákon č. 179/2006 Sb., o uznávání výsledků dalšího vzdělávání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i="1" dirty="0"/>
              <a:t>oprávnění konat zkoušku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příslušnost: u dané PK v NSK</a:t>
            </a:r>
            <a:endParaRPr lang="cs-CZ" sz="1400" b="1" u="sng" dirty="0">
              <a:sym typeface="Symbol" panose="05050102010706020507" pitchFamily="18" charset="2"/>
            </a:endParaRP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400" b="1" u="sng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>
                <a:sym typeface="Symbol" panose="05050102010706020507" pitchFamily="18" charset="2"/>
              </a:rPr>
              <a:t>Akreditace 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vyhláška č. 176/2006 Sb., o akreditaci vzdělávacího programu a organizaci vzdělávání v rekvalifikačním programu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i="1" dirty="0"/>
              <a:t>oprávnění konat akreditovaný/rekvalifikační kurz </a:t>
            </a:r>
            <a:endParaRPr lang="cs-CZ" sz="1400" b="1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příslušnost: MŠMT (!)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Rekvalifikační kurz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v oblasti, pro níž </a:t>
            </a:r>
            <a:r>
              <a:rPr lang="cs-CZ" sz="1400" u="sng" dirty="0"/>
              <a:t>je </a:t>
            </a:r>
            <a:r>
              <a:rPr lang="cs-CZ" sz="1400" dirty="0"/>
              <a:t>schválena profesní kvalifikace dle ZDV, rekvalifikační kurz </a:t>
            </a:r>
            <a:r>
              <a:rPr lang="cs-CZ" sz="1400" b="1" dirty="0"/>
              <a:t>MUSÍ končit zkouškou z PK </a:t>
            </a:r>
            <a:r>
              <a:rPr lang="cs-CZ" sz="1400" dirty="0"/>
              <a:t>(=</a:t>
            </a:r>
            <a:r>
              <a:rPr lang="cs-CZ" sz="1400" b="1" dirty="0"/>
              <a:t> </a:t>
            </a:r>
            <a:r>
              <a:rPr lang="cs-CZ" sz="1400" dirty="0"/>
              <a:t>akreditaci MŠMT získá jen ten kurz, který bude zakončen zkouškou)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	</a:t>
            </a:r>
            <a:r>
              <a:rPr lang="cs-CZ" sz="1400" u="sng" dirty="0"/>
              <a:t>varianty:</a:t>
            </a:r>
          </a:p>
          <a:p>
            <a:pPr marL="1200150" lvl="2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subjekt má akreditaci, tentýž subjekt má i autorizaci</a:t>
            </a:r>
          </a:p>
          <a:p>
            <a:pPr marL="1200150" lvl="2" indent="-28575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subjekt má akreditaci, tentýž subjekt nemá autorizaci</a:t>
            </a:r>
          </a:p>
          <a:p>
            <a:pPr marL="914400" lvl="2" indent="0">
              <a:lnSpc>
                <a:spcPct val="120000"/>
              </a:lnSpc>
              <a:spcBef>
                <a:spcPts val="0"/>
              </a:spcBef>
            </a:pPr>
            <a:endParaRPr lang="cs-CZ" sz="14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Kurz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300" b="1" dirty="0">
                <a:solidFill>
                  <a:srgbClr val="FF0000"/>
                </a:solidFill>
              </a:rPr>
              <a:t>!</a:t>
            </a:r>
            <a:r>
              <a:rPr lang="cs-CZ" sz="3300" dirty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</a:rPr>
              <a:t>účast na zkoušce z PK NELZE podmínit účastí v (jakémkoliv) kurzu (</a:t>
            </a:r>
            <a:r>
              <a:rPr lang="cs-CZ" sz="1600" b="1" dirty="0" err="1">
                <a:solidFill>
                  <a:srgbClr val="FF0000"/>
                </a:solidFill>
              </a:rPr>
              <a:t>AOs</a:t>
            </a:r>
            <a:r>
              <a:rPr lang="cs-CZ" sz="1600" b="1" dirty="0">
                <a:solidFill>
                  <a:srgbClr val="FF0000"/>
                </a:solidFill>
              </a:rPr>
              <a:t>.)</a:t>
            </a:r>
          </a:p>
          <a:p>
            <a:pPr indent="-228600">
              <a:spcBef>
                <a:spcPts val="0"/>
              </a:spcBef>
            </a:pP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91264" cy="1296144"/>
          </a:xfrm>
        </p:spPr>
        <p:txBody>
          <a:bodyPr/>
          <a:lstStyle/>
          <a:p>
            <a:r>
              <a:rPr lang="cs-CZ" sz="2000" dirty="0"/>
              <a:t>I. b) Základní pojmy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1800" dirty="0"/>
              <a:t>Autorizace x Akreditace</a:t>
            </a:r>
            <a:br>
              <a:rPr lang="cs-CZ" sz="1800" dirty="0"/>
            </a:br>
            <a:r>
              <a:rPr lang="cs-CZ" sz="1800" dirty="0"/>
              <a:t>Rekvalifikační kurz x Kurz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2636912"/>
            <a:ext cx="80648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275F8D24-6923-4D6B-AB2B-E97ABFB2CC87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42462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464496"/>
          </a:xfrm>
        </p:spPr>
        <p:txBody>
          <a:bodyPr/>
          <a:lstStyle/>
          <a:p>
            <a:r>
              <a:rPr lang="cs-CZ" b="1" dirty="0"/>
              <a:t> </a:t>
            </a:r>
            <a:r>
              <a:rPr lang="cs-CZ" sz="1600" b="1" u="sng" dirty="0"/>
              <a:t>Autorizace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na základě písemné žádosti (i prodloužení platnosti, změna AZ)</a:t>
            </a:r>
          </a:p>
          <a:p>
            <a:pPr marL="457200" lvl="1" indent="0">
              <a:spcBef>
                <a:spcPts val="0"/>
              </a:spcBef>
            </a:pPr>
            <a:endParaRPr lang="cs-CZ" sz="16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specifické podmínky pro různé typy </a:t>
            </a:r>
            <a:r>
              <a:rPr lang="cs-CZ" sz="1600" dirty="0" err="1"/>
              <a:t>AOs</a:t>
            </a:r>
            <a:r>
              <a:rPr lang="cs-CZ" sz="1600" dirty="0"/>
              <a:t>. (FO, FOP, PO, PO-Š)</a:t>
            </a:r>
          </a:p>
          <a:p>
            <a:pPr marL="457200" lvl="1" indent="0">
              <a:spcBef>
                <a:spcPts val="0"/>
              </a:spcBef>
            </a:pPr>
            <a:endParaRPr lang="cs-CZ" sz="16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různé žádosti: </a:t>
            </a:r>
          </a:p>
          <a:p>
            <a:pPr marL="457200" lvl="1" indent="261938">
              <a:spcBef>
                <a:spcPts val="0"/>
              </a:spcBef>
            </a:pPr>
            <a:r>
              <a:rPr lang="cs-CZ" sz="1400" dirty="0">
                <a:hlinkClick r:id="rId2"/>
              </a:rPr>
              <a:t>https://www.mmr.cz/</a:t>
            </a:r>
            <a:r>
              <a:rPr lang="cs-CZ" sz="1400" dirty="0" err="1">
                <a:hlinkClick r:id="rId2"/>
              </a:rPr>
              <a:t>cs</a:t>
            </a:r>
            <a:r>
              <a:rPr lang="cs-CZ" sz="1400" dirty="0">
                <a:hlinkClick r:id="rId2"/>
              </a:rPr>
              <a:t>/Ministerstvo/</a:t>
            </a:r>
            <a:r>
              <a:rPr lang="cs-CZ" sz="1400" dirty="0" err="1">
                <a:hlinkClick r:id="rId2"/>
              </a:rPr>
              <a:t>Urad</a:t>
            </a:r>
            <a:r>
              <a:rPr lang="cs-CZ" sz="1400" dirty="0">
                <a:hlinkClick r:id="rId2"/>
              </a:rPr>
              <a:t>/Autorizace-osob-v-oblasti-</a:t>
            </a:r>
            <a:r>
              <a:rPr lang="cs-CZ" sz="1400" dirty="0" err="1">
                <a:hlinkClick r:id="rId2"/>
              </a:rPr>
              <a:t>dalsiho</a:t>
            </a:r>
            <a:r>
              <a:rPr lang="cs-CZ" sz="1400" dirty="0">
                <a:hlinkClick r:id="rId2"/>
              </a:rPr>
              <a:t>-</a:t>
            </a:r>
            <a:r>
              <a:rPr lang="cs-CZ" sz="1400" dirty="0" err="1">
                <a:hlinkClick r:id="rId2"/>
              </a:rPr>
              <a:t>vzdelavani</a:t>
            </a:r>
            <a:r>
              <a:rPr lang="cs-CZ" sz="1400" dirty="0">
                <a:hlinkClick r:id="rId2"/>
              </a:rPr>
              <a:t>-(2)</a:t>
            </a:r>
            <a:endParaRPr lang="cs-CZ" sz="14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na udělení právní nárok</a:t>
            </a:r>
          </a:p>
          <a:p>
            <a:pPr marL="457200" lvl="1" indent="0">
              <a:spcBef>
                <a:spcPts val="0"/>
              </a:spcBef>
            </a:pPr>
            <a:endParaRPr lang="cs-CZ" sz="16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podléhá správnímu poplatku (udělení  PK / 1 500 Kč; prodloužení PK / 500 Kč)</a:t>
            </a:r>
          </a:p>
          <a:p>
            <a:pPr marL="457200" lvl="1" indent="0">
              <a:spcBef>
                <a:spcPts val="0"/>
              </a:spcBef>
            </a:pPr>
            <a:endParaRPr lang="cs-CZ" sz="16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uděluje se na 5 let s možností opakovaného prodloužení</a:t>
            </a:r>
          </a:p>
          <a:p>
            <a:pPr marL="457200" lvl="1" indent="0">
              <a:spcBef>
                <a:spcPts val="0"/>
              </a:spcBef>
            </a:pPr>
            <a:endParaRPr lang="cs-CZ" sz="1600" dirty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nepřevoditelná na právní nástupce</a:t>
            </a:r>
          </a:p>
          <a:p>
            <a:pPr marL="457200" lvl="1" indent="0"/>
            <a:endParaRPr lang="cs-CZ" sz="1600" dirty="0"/>
          </a:p>
          <a:p>
            <a:pPr marL="457200" lvl="1" indent="0"/>
            <a:endParaRPr lang="cs-CZ" sz="1600" dirty="0"/>
          </a:p>
          <a:p>
            <a:pPr lvl="1">
              <a:buFont typeface="Wingdings" panose="05000000000000000000" pitchFamily="2" charset="2"/>
              <a:buChar char="ü"/>
            </a:pPr>
            <a:endParaRPr lang="cs-CZ" sz="1200" dirty="0"/>
          </a:p>
          <a:p>
            <a:pPr marL="457200" lvl="1" indent="0"/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 Žádosti - Autorizace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9928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4DA9FC-0B2D-463D-829F-A662D2617157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166017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nejpozději 3 měsíce před uplynutím platnosti podat </a:t>
            </a:r>
            <a:r>
              <a:rPr lang="cs-CZ" sz="1400" i="1" dirty="0"/>
              <a:t>Žádost o prodloužení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proces viz </a:t>
            </a:r>
          </a:p>
          <a:p>
            <a:pPr marL="269875" lvl="1" indent="0">
              <a:lnSpc>
                <a:spcPct val="110000"/>
              </a:lnSpc>
              <a:spcBef>
                <a:spcPts val="0"/>
              </a:spcBef>
            </a:pPr>
            <a:r>
              <a:rPr lang="cs-CZ" sz="1400" dirty="0">
                <a:hlinkClick r:id="rId2"/>
              </a:rPr>
              <a:t>https://www.mmr.cz/</a:t>
            </a:r>
            <a:r>
              <a:rPr lang="cs-CZ" sz="1400" dirty="0" err="1">
                <a:hlinkClick r:id="rId2"/>
              </a:rPr>
              <a:t>cs</a:t>
            </a:r>
            <a:r>
              <a:rPr lang="cs-CZ" sz="1400" dirty="0">
                <a:hlinkClick r:id="rId2"/>
              </a:rPr>
              <a:t>/Ministerstvo/</a:t>
            </a:r>
            <a:r>
              <a:rPr lang="cs-CZ" sz="1400" dirty="0" err="1">
                <a:hlinkClick r:id="rId2"/>
              </a:rPr>
              <a:t>Urad</a:t>
            </a:r>
            <a:r>
              <a:rPr lang="cs-CZ" sz="1400" dirty="0">
                <a:hlinkClick r:id="rId2"/>
              </a:rPr>
              <a:t>/Autorizace-osob-v-oblasti-</a:t>
            </a:r>
            <a:r>
              <a:rPr lang="cs-CZ" sz="1400" dirty="0" err="1">
                <a:hlinkClick r:id="rId2"/>
              </a:rPr>
              <a:t>dalsiho</a:t>
            </a:r>
            <a:r>
              <a:rPr lang="cs-CZ" sz="1400" dirty="0">
                <a:hlinkClick r:id="rId2"/>
              </a:rPr>
              <a:t>-</a:t>
            </a:r>
            <a:r>
              <a:rPr lang="cs-CZ" sz="1400" dirty="0" err="1">
                <a:hlinkClick r:id="rId2"/>
              </a:rPr>
              <a:t>vzdelavani</a:t>
            </a:r>
            <a:r>
              <a:rPr lang="cs-CZ" sz="1400" dirty="0">
                <a:hlinkClick r:id="rId2"/>
              </a:rPr>
              <a:t>-(2)</a:t>
            </a:r>
            <a:endParaRPr lang="cs-CZ" sz="1400" dirty="0"/>
          </a:p>
          <a:p>
            <a:pPr marL="269875" lvl="1" indent="0">
              <a:lnSpc>
                <a:spcPct val="110000"/>
              </a:lnSpc>
              <a:spcBef>
                <a:spcPts val="0"/>
              </a:spcBef>
            </a:pPr>
            <a:r>
              <a:rPr lang="cs-CZ" sz="1400" i="1" dirty="0"/>
              <a:t>Dokumenty/Udělení, prodloužení platnosti autorizace</a:t>
            </a:r>
          </a:p>
          <a:p>
            <a:pPr marL="893250" lvl="3">
              <a:lnSpc>
                <a:spcPct val="110000"/>
              </a:lnSpc>
              <a:spcBef>
                <a:spcPts val="0"/>
              </a:spcBef>
            </a:pPr>
            <a:endParaRPr lang="cs-CZ" sz="1400" i="1" dirty="0"/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u="sng" dirty="0"/>
              <a:t>podmínky pro PO:</a:t>
            </a:r>
          </a:p>
          <a:p>
            <a:pPr marL="685800" lvl="2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bezdlužnost, bezúhonnost statutárních orgánů; MTZ </a:t>
            </a:r>
          </a:p>
          <a:p>
            <a:pPr marL="269875" lvl="2">
              <a:lnSpc>
                <a:spcPct val="110000"/>
              </a:lnSpc>
              <a:spcBef>
                <a:spcPts val="0"/>
              </a:spcBef>
            </a:pPr>
            <a:r>
              <a:rPr lang="cs-CZ" sz="1400" dirty="0"/>
              <a:t>     </a:t>
            </a:r>
            <a:r>
              <a:rPr lang="cs-CZ" sz="1400" u="sng" dirty="0"/>
              <a:t>podmínky pro AZ:</a:t>
            </a:r>
          </a:p>
          <a:p>
            <a:pPr marL="685800" lvl="2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svéprávnost, bezúhonnost, odborná způsobilost, požadovaná praxe, smluvní vztah se žadatelem</a:t>
            </a:r>
          </a:p>
          <a:p>
            <a:pPr marL="360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žádost:</a:t>
            </a:r>
          </a:p>
          <a:p>
            <a:pPr marL="269875" lvl="3" indent="0">
              <a:lnSpc>
                <a:spcPct val="110000"/>
              </a:lnSpc>
              <a:spcBef>
                <a:spcPts val="0"/>
              </a:spcBef>
            </a:pPr>
            <a:r>
              <a:rPr lang="cs-CZ" sz="1400" dirty="0">
                <a:hlinkClick r:id="rId3"/>
              </a:rPr>
              <a:t>https://www.mmr.cz/cs/Ministerstvo/Urad/Autorizace-osob-v-oblasti-dalsiho-vzdelavani-(2)/Formulare-zadosti-pro-pravnickou-osobu</a:t>
            </a:r>
            <a:endParaRPr lang="cs-CZ" sz="1400" dirty="0"/>
          </a:p>
          <a:p>
            <a:pPr>
              <a:spcBef>
                <a:spcPts val="0"/>
              </a:spcBef>
            </a:pPr>
            <a:endParaRPr lang="cs-CZ" sz="1600" b="1" dirty="0">
              <a:solidFill>
                <a:schemeClr val="accent4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Žádosti - Prodloužení platnosti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9208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9C2D9ACC-793B-4432-BBD5-8C2A82C82DB8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000128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b="1" u="sng" dirty="0"/>
              <a:t>Autorizovaní zástupci</a:t>
            </a:r>
            <a:endParaRPr lang="cs-CZ" sz="1400" u="sng" dirty="0"/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400" dirty="0"/>
              <a:t>pokračují v činnosti AZ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400" dirty="0"/>
              <a:t>končí činnost AZ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400" b="1" dirty="0">
                <a:solidFill>
                  <a:srgbClr val="FF0000"/>
                </a:solidFill>
              </a:rPr>
              <a:t>noví AZ </a:t>
            </a:r>
          </a:p>
          <a:p>
            <a:pPr marL="1079500" lvl="1" indent="0"/>
            <a:r>
              <a:rPr lang="cs-CZ" sz="1400" b="1" dirty="0">
                <a:solidFill>
                  <a:srgbClr val="FF0000"/>
                </a:solidFill>
              </a:rPr>
              <a:t>podmínky k novým AZ prokázat dle </a:t>
            </a:r>
            <a:r>
              <a:rPr lang="cs-CZ" sz="1400" b="1" i="1" u="sng" dirty="0"/>
              <a:t>Žádosti o udělení autorizace právnické osobě </a:t>
            </a:r>
            <a:r>
              <a:rPr lang="cs-CZ" sz="1400" b="1" u="sng" dirty="0"/>
              <a:t>část žádosti F</a:t>
            </a:r>
          </a:p>
          <a:p>
            <a:pPr lvl="1" indent="0"/>
            <a:endParaRPr lang="cs-CZ" sz="14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solidFill>
                  <a:srgbClr val="FF0000"/>
                </a:solidFill>
              </a:rPr>
              <a:t>! </a:t>
            </a:r>
            <a:r>
              <a:rPr lang="cs-CZ" sz="1400" dirty="0"/>
              <a:t>Tatáž fyzická osoba </a:t>
            </a:r>
            <a:r>
              <a:rPr lang="cs-CZ" sz="1400" b="1" u="sng" dirty="0"/>
              <a:t>nemůže být AZ </a:t>
            </a:r>
            <a:r>
              <a:rPr lang="cs-CZ" sz="1400" dirty="0"/>
              <a:t>pro stejnou PK u jiné </a:t>
            </a:r>
            <a:r>
              <a:rPr lang="cs-CZ" sz="1400" dirty="0" err="1"/>
              <a:t>AOs</a:t>
            </a:r>
            <a:r>
              <a:rPr lang="cs-CZ" sz="1400" dirty="0"/>
              <a:t>.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AZ nemůže být </a:t>
            </a:r>
            <a:r>
              <a:rPr lang="cs-CZ" sz="1400" dirty="0"/>
              <a:t>pro stejnou PK současně autorizovanou fyzickou osobou</a:t>
            </a:r>
          </a:p>
          <a:p>
            <a:pPr marL="1079500"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1079500"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0" lvl="1" indent="0">
              <a:spcBef>
                <a:spcPts val="0"/>
              </a:spcBef>
            </a:pPr>
            <a:r>
              <a:rPr lang="cs-CZ" sz="1400" b="1" u="sng" dirty="0"/>
              <a:t>Číslo autorizace</a:t>
            </a:r>
          </a:p>
          <a:p>
            <a:pPr marL="685800" lvl="2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po prodloužení se nemění (zůstává stejné)</a:t>
            </a:r>
          </a:p>
          <a:p>
            <a:pPr lvl="1" indent="0">
              <a:spcBef>
                <a:spcPts val="0"/>
              </a:spcBef>
            </a:pPr>
            <a:endParaRPr lang="cs-CZ" sz="14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Žádosti - Prodloužení platnosti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9208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5275A65-EBFD-43B7-A716-5434BD717274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978273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b="1" u="sng" dirty="0"/>
              <a:t>Revize PK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od data platnosti standardu PK (uveřejnění v NSK) se </a:t>
            </a:r>
            <a:r>
              <a:rPr lang="cs-CZ" sz="1400" b="1" dirty="0"/>
              <a:t>žádosti </a:t>
            </a:r>
            <a:r>
              <a:rPr lang="cs-CZ" sz="1400" dirty="0"/>
              <a:t>(o udělení, prodloužení, změny AZ) posuzují dle nového znění PK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 po dobu platnosti svojí autorizace </a:t>
            </a:r>
            <a:r>
              <a:rPr lang="cs-CZ" sz="1400" b="1" dirty="0"/>
              <a:t>nemusí zajistit nové AZ</a:t>
            </a:r>
            <a:r>
              <a:rPr lang="cs-CZ" sz="1400" dirty="0"/>
              <a:t>, tj. jejich novou kvalifikaci, pokud byly změněny kvalifikační požadavky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pokud chce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  <a:r>
              <a:rPr lang="cs-CZ" sz="1400" b="1" dirty="0"/>
              <a:t>přidat nového AZ</a:t>
            </a:r>
            <a:r>
              <a:rPr lang="cs-CZ" sz="1400" dirty="0"/>
              <a:t>, je třeba doložit vše dle nového znění PK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400" dirty="0"/>
              <a:t>od uvedeného data </a:t>
            </a:r>
            <a:r>
              <a:rPr lang="cs-CZ" sz="1400" b="1" dirty="0"/>
              <a:t>zkouška </a:t>
            </a:r>
            <a:r>
              <a:rPr lang="cs-CZ" sz="1400" dirty="0"/>
              <a:t>musí probíhat podle nového znění PK a </a:t>
            </a:r>
            <a:r>
              <a:rPr lang="cs-CZ" sz="1400" dirty="0" err="1"/>
              <a:t>AOs</a:t>
            </a:r>
            <a:r>
              <a:rPr lang="cs-CZ" sz="1400" dirty="0"/>
              <a:t>. musí zajistit </a:t>
            </a:r>
            <a:r>
              <a:rPr lang="cs-CZ" sz="1400" b="1" dirty="0"/>
              <a:t>MTZ dle nového znění </a:t>
            </a:r>
            <a:r>
              <a:rPr lang="cs-CZ" sz="1400" dirty="0"/>
              <a:t>(důvod k odnětí autorizace: </a:t>
            </a:r>
            <a:r>
              <a:rPr lang="cs-CZ" sz="1400" i="1" dirty="0" err="1"/>
              <a:t>AOs</a:t>
            </a:r>
            <a:r>
              <a:rPr lang="cs-CZ" sz="1400" i="1" dirty="0"/>
              <a:t>. Přestala splňovat některou z podmínek požadovaných k udělení autorizace)</a:t>
            </a:r>
            <a:endParaRPr lang="cs-CZ" sz="1400" b="1" i="1" dirty="0"/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Žádosti – posouzení po revizi PK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9208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DACD917A-8972-45AB-96B7-673923F3C770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630673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00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postup: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dirty="0"/>
          </a:p>
          <a:p>
            <a:pPr marL="893250" lvl="3" indent="-342900">
              <a:spcBef>
                <a:spcPts val="0"/>
              </a:spcBef>
              <a:buFont typeface="+mj-lt"/>
              <a:buAutoNum type="alphaLcParenR"/>
            </a:pPr>
            <a:r>
              <a:rPr lang="cs-CZ" sz="1400" i="1" dirty="0">
                <a:latin typeface="+mn-lt"/>
              </a:rPr>
              <a:t>Žádost o změnu autorizovaných zástupců</a:t>
            </a:r>
            <a:endParaRPr lang="cs-CZ" sz="1400" dirty="0">
              <a:latin typeface="+mn-lt"/>
              <a:hlinkClick r:id="rId2"/>
            </a:endParaRPr>
          </a:p>
          <a:p>
            <a:pPr marL="893250" lvl="3" indent="0">
              <a:spcBef>
                <a:spcPts val="0"/>
              </a:spcBef>
            </a:pPr>
            <a:r>
              <a:rPr lang="cs-CZ" sz="1400" dirty="0">
                <a:latin typeface="+mn-lt"/>
                <a:hlinkClick r:id="rId2"/>
              </a:rPr>
              <a:t>https://www.mmr.cz/</a:t>
            </a:r>
            <a:r>
              <a:rPr lang="cs-CZ" sz="1400" dirty="0" err="1">
                <a:latin typeface="+mn-lt"/>
                <a:hlinkClick r:id="rId2"/>
              </a:rPr>
              <a:t>cs</a:t>
            </a:r>
            <a:r>
              <a:rPr lang="cs-CZ" sz="1400" dirty="0">
                <a:latin typeface="+mn-lt"/>
                <a:hlinkClick r:id="rId2"/>
              </a:rPr>
              <a:t>/Ministerstvo/</a:t>
            </a:r>
            <a:r>
              <a:rPr lang="cs-CZ" sz="1400" dirty="0" err="1">
                <a:latin typeface="+mn-lt"/>
                <a:hlinkClick r:id="rId2"/>
              </a:rPr>
              <a:t>Urad</a:t>
            </a:r>
            <a:r>
              <a:rPr lang="cs-CZ" sz="1400" dirty="0">
                <a:latin typeface="+mn-lt"/>
                <a:hlinkClick r:id="rId2"/>
              </a:rPr>
              <a:t>/Autorizace-osob-v-oblasti-</a:t>
            </a:r>
            <a:r>
              <a:rPr lang="cs-CZ" sz="1400" dirty="0" err="1">
                <a:latin typeface="+mn-lt"/>
                <a:hlinkClick r:id="rId2"/>
              </a:rPr>
              <a:t>dalsiho</a:t>
            </a:r>
            <a:r>
              <a:rPr lang="cs-CZ" sz="1400" dirty="0">
                <a:latin typeface="+mn-lt"/>
                <a:hlinkClick r:id="rId2"/>
              </a:rPr>
              <a:t>-</a:t>
            </a:r>
            <a:r>
              <a:rPr lang="cs-CZ" sz="1400" dirty="0" err="1">
                <a:latin typeface="+mn-lt"/>
                <a:hlinkClick r:id="rId2"/>
              </a:rPr>
              <a:t>vzdelavani</a:t>
            </a:r>
            <a:r>
              <a:rPr lang="cs-CZ" sz="1400" dirty="0">
                <a:latin typeface="+mn-lt"/>
                <a:hlinkClick r:id="rId2"/>
              </a:rPr>
              <a:t>-(2)</a:t>
            </a:r>
            <a:r>
              <a:rPr lang="cs-CZ" sz="1400" dirty="0">
                <a:latin typeface="+mn-lt"/>
              </a:rPr>
              <a:t>, </a:t>
            </a:r>
          </a:p>
          <a:p>
            <a:pPr marL="893250" lvl="3" indent="0">
              <a:spcBef>
                <a:spcPts val="0"/>
              </a:spcBef>
            </a:pPr>
            <a:endParaRPr lang="cs-CZ" sz="1400" b="1" dirty="0">
              <a:latin typeface="+mn-lt"/>
            </a:endParaRPr>
          </a:p>
          <a:p>
            <a:pPr marL="893250" lvl="3" indent="0">
              <a:spcBef>
                <a:spcPts val="0"/>
              </a:spcBef>
            </a:pPr>
            <a:r>
              <a:rPr lang="cs-CZ" sz="1400" b="1" dirty="0">
                <a:latin typeface="+mn-lt"/>
              </a:rPr>
              <a:t>nebo</a:t>
            </a:r>
          </a:p>
          <a:p>
            <a:pPr marL="893250" lvl="3" indent="0">
              <a:spcBef>
                <a:spcPts val="0"/>
              </a:spcBef>
            </a:pPr>
            <a:endParaRPr lang="cs-CZ" sz="1400" b="1" dirty="0">
              <a:latin typeface="+mn-lt"/>
            </a:endParaRPr>
          </a:p>
          <a:p>
            <a:pPr marL="893250" lvl="3" indent="-342900">
              <a:spcBef>
                <a:spcPts val="0"/>
              </a:spcBef>
              <a:buFont typeface="+mj-lt"/>
              <a:buAutoNum type="alphaLcParenR" startAt="2"/>
            </a:pPr>
            <a:r>
              <a:rPr lang="cs-CZ" sz="1400" i="1" dirty="0">
                <a:latin typeface="+mn-lt"/>
              </a:rPr>
              <a:t>Žádost o udělení autorizace právnické osobě</a:t>
            </a:r>
          </a:p>
          <a:p>
            <a:pPr marL="1407600" lvl="5" indent="-342900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přepsat hlavičku žádosti na </a:t>
            </a:r>
            <a:r>
              <a:rPr lang="cs-CZ" sz="1400" i="1" dirty="0"/>
              <a:t>Žádost o změnu autorizovaných zástupců</a:t>
            </a:r>
          </a:p>
          <a:p>
            <a:pPr marL="1407600" lvl="5" indent="-342900">
              <a:spcBef>
                <a:spcPts val="0"/>
              </a:spcBef>
              <a:buFont typeface="+mj-lt"/>
              <a:buAutoNum type="arabicPeriod"/>
            </a:pPr>
            <a:r>
              <a:rPr lang="cs-CZ" sz="1400" dirty="0"/>
              <a:t>vyplnit oddíl žádosti: A, B, D (uvést AZ nové, končící), F, H</a:t>
            </a:r>
          </a:p>
          <a:p>
            <a:pPr marL="1407600" lvl="5" indent="-342900">
              <a:spcBef>
                <a:spcPts val="0"/>
              </a:spcBef>
              <a:buFont typeface="+mj-lt"/>
              <a:buAutoNum type="arabicPeriod"/>
            </a:pPr>
            <a:endParaRPr lang="cs-CZ" sz="1400" dirty="0"/>
          </a:p>
          <a:p>
            <a:pPr marL="285750" lvl="5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nepodléhá správnímu poplatku, nevydává se rozhodnutí (sdělení - dopis ředitele odboru)</a:t>
            </a:r>
          </a:p>
          <a:p>
            <a:pPr marL="0" lvl="5" indent="0">
              <a:spcBef>
                <a:spcPts val="0"/>
              </a:spcBef>
            </a:pPr>
            <a:endParaRPr lang="cs-CZ" sz="1400" dirty="0"/>
          </a:p>
          <a:p>
            <a:pPr marL="285750" lvl="5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podat kdykoli dle potřeby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</a:p>
          <a:p>
            <a:pPr marL="36000" lvl="2" indent="0">
              <a:spcBef>
                <a:spcPts val="0"/>
              </a:spcBef>
            </a:pPr>
            <a:endParaRPr lang="cs-CZ" sz="1400" dirty="0">
              <a:latin typeface="+mn-lt"/>
            </a:endParaRPr>
          </a:p>
          <a:p>
            <a:pPr marL="360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viz </a:t>
            </a:r>
            <a:r>
              <a:rPr lang="cs-CZ" sz="1400" b="1" dirty="0"/>
              <a:t>web. stránka MMR - AUTORIZACE</a:t>
            </a:r>
          </a:p>
          <a:p>
            <a:pPr marL="360363"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Sekce Dokumenty: </a:t>
            </a:r>
            <a:r>
              <a:rPr lang="cs-CZ" sz="1400" i="1" dirty="0"/>
              <a:t>Udělení / Prodloužení platnosti autorizace </a:t>
            </a:r>
            <a:r>
              <a:rPr lang="cs-CZ" sz="1400" dirty="0"/>
              <a:t>(platí i pro změnu AZ)</a:t>
            </a:r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Žádosti - Změna AZ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8488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8F9FDF57-FFFE-4A6B-AD4D-9936D2AE9863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431018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chybně zvolený formulář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neúplné žádosti - chybí dokumenty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členové statut. orgánu (nejsou uvedeni v žádosti dle OR - chybí RT)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neprokázání předepsaným způsobem 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ČP místo dokladu, např. svéprávnost – výpis z IS evidence obyvatel s vyznačením svéprávnosti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stáří dokladu - výpis z RT ne starší 3 měsíce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nesoulad se seznamem MTZ  s MTZ ve standardu PK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nesplnění požadavků na odbornou způsobilost, praxi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chybí datum, podpis oprávněné osoby / podepíše jiná osoba (přílohu místo žadatele – statut. orgánu AZ, apod.)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c) Žádosti - Časté chyby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7768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E1D1C34E-8E81-44C9-81E5-BEC05D23CBAC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5871286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6085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Do 15 dnů písemně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informovat </a:t>
            </a:r>
            <a:r>
              <a:rPr lang="cs-CZ" sz="1400" dirty="0" err="1"/>
              <a:t>AOrg</a:t>
            </a:r>
            <a:r>
              <a:rPr lang="cs-CZ" sz="1400" dirty="0"/>
              <a:t>. o změnách, které nastaly v době platnosti autorizace a týkají se: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1485900" lvl="2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b="1" dirty="0"/>
              <a:t>podmínek udělení autorizace </a:t>
            </a:r>
            <a:r>
              <a:rPr lang="cs-CZ" sz="1400" dirty="0"/>
              <a:t>(např. MTZ; bezúhonnost, ukončení smluvního vztahu s AZ, …)</a:t>
            </a:r>
          </a:p>
          <a:p>
            <a:pPr marL="1485900" lvl="2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b="1" dirty="0"/>
              <a:t>údajů </a:t>
            </a:r>
            <a:r>
              <a:rPr lang="cs-CZ" sz="1400" b="1" dirty="0" err="1"/>
              <a:t>AOs</a:t>
            </a:r>
            <a:r>
              <a:rPr lang="cs-CZ" sz="1400" dirty="0"/>
              <a:t>.</a:t>
            </a:r>
          </a:p>
          <a:p>
            <a:pPr marL="1200150" lvl="2" indent="0">
              <a:spcBef>
                <a:spcPts val="0"/>
              </a:spcBef>
            </a:pPr>
            <a:r>
              <a:rPr lang="cs-CZ" sz="1400" dirty="0"/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Přestupek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  <a:r>
              <a:rPr lang="cs-CZ" sz="1400" b="1" dirty="0"/>
              <a:t>neinformuje </a:t>
            </a:r>
            <a:r>
              <a:rPr lang="cs-CZ" sz="1400" dirty="0" err="1"/>
              <a:t>AOrg</a:t>
            </a:r>
            <a:r>
              <a:rPr lang="cs-CZ" sz="1400" dirty="0"/>
              <a:t>. o změnách </a:t>
            </a:r>
            <a:r>
              <a:rPr lang="cs-CZ" sz="1400" b="1" dirty="0"/>
              <a:t>nebo neinformuje včas</a:t>
            </a:r>
            <a:endParaRPr lang="cs-CZ" sz="1400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lze uložit </a:t>
            </a:r>
            <a:r>
              <a:rPr lang="cs-CZ" sz="1400" b="1" dirty="0"/>
              <a:t>pokutu do 20 000 Kč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Odnětí autorizace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pokud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  <a:r>
              <a:rPr lang="cs-CZ" sz="1400" b="1" dirty="0"/>
              <a:t>závažným způsobem </a:t>
            </a:r>
            <a:r>
              <a:rPr lang="cs-CZ" sz="1400" dirty="0"/>
              <a:t>porušila právní předpisy související s výkonem její činnosti. 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za závažné porušení právních předpisů se považuje dle § 16 odst. 3 písm. a) ZDV </a:t>
            </a:r>
            <a:r>
              <a:rPr lang="cs-CZ" sz="1400" b="1" dirty="0"/>
              <a:t>porušení povinnosti informovat </a:t>
            </a:r>
            <a:r>
              <a:rPr lang="cs-CZ" sz="1400" b="1" dirty="0" err="1"/>
              <a:t>AOrg</a:t>
            </a:r>
            <a:r>
              <a:rPr lang="cs-CZ" sz="1400" b="1" dirty="0"/>
              <a:t>. o změnách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b="1" dirty="0">
                <a:solidFill>
                  <a:srgbClr val="FF0000"/>
                </a:solidFill>
              </a:rPr>
              <a:t>5 let ode dne PM rozhodnutí o odnětí autorizace není možno pro danou PK autorizaci udělit</a:t>
            </a:r>
          </a:p>
          <a:p>
            <a:endParaRPr lang="cs-CZ" sz="1400" b="1" dirty="0"/>
          </a:p>
          <a:p>
            <a:pPr marL="1200150" lvl="1" indent="-457200">
              <a:buFont typeface="Wingdings" panose="05000000000000000000" pitchFamily="2" charset="2"/>
              <a:buChar char="ü"/>
            </a:pPr>
            <a:endParaRPr lang="cs-CZ" sz="1600" dirty="0"/>
          </a:p>
          <a:p>
            <a:pPr marL="285750"/>
            <a:endParaRPr lang="cs-CZ" sz="2000" dirty="0"/>
          </a:p>
          <a:p>
            <a:pPr lvl="1" indent="0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1668" y="1340768"/>
            <a:ext cx="8291264" cy="504056"/>
          </a:xfrm>
        </p:spPr>
        <p:txBody>
          <a:bodyPr/>
          <a:lstStyle/>
          <a:p>
            <a:r>
              <a:rPr lang="cs-CZ" sz="2000" dirty="0"/>
              <a:t>I. d) Povinnost </a:t>
            </a:r>
            <a:r>
              <a:rPr lang="cs-CZ" sz="2000" dirty="0" err="1"/>
              <a:t>AOs</a:t>
            </a:r>
            <a:r>
              <a:rPr lang="cs-CZ" sz="2000" dirty="0"/>
              <a:t>. – Informovat o změnách</a:t>
            </a:r>
          </a:p>
        </p:txBody>
      </p:sp>
      <p:sp>
        <p:nvSpPr>
          <p:cNvPr id="5" name="Obdélník 4"/>
          <p:cNvSpPr/>
          <p:nvPr/>
        </p:nvSpPr>
        <p:spPr>
          <a:xfrm>
            <a:off x="467544" y="4797152"/>
            <a:ext cx="151216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36712" y="1988840"/>
            <a:ext cx="168701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67544" y="3717032"/>
            <a:ext cx="93610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436712" y="1844824"/>
            <a:ext cx="78076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0465BD22-EF5A-4B34-A1A6-D702848F582F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898953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znalost ZDV + vyhlášky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znalost aktuálního znění PK (NSK)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sledovat web. stránku MMR – Autorizace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e-</a:t>
            </a:r>
            <a:r>
              <a:rPr lang="cs-CZ" sz="1600" dirty="0" err="1"/>
              <a:t>learningový</a:t>
            </a:r>
            <a:r>
              <a:rPr lang="cs-CZ" sz="1600" dirty="0"/>
              <a:t> kurz pro </a:t>
            </a:r>
            <a:r>
              <a:rPr lang="cs-CZ" sz="1600" dirty="0" err="1"/>
              <a:t>AOs</a:t>
            </a:r>
            <a:r>
              <a:rPr lang="cs-CZ" sz="1600" dirty="0"/>
              <a:t>.: </a:t>
            </a:r>
            <a:r>
              <a:rPr lang="cs-CZ" sz="1600" dirty="0">
                <a:hlinkClick r:id="rId2"/>
              </a:rPr>
              <a:t>http://podpora.narodnikvalifikace.cz/autorizovaneosoby.html</a:t>
            </a: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řadu povinností lze plnit prostřednictvím ISKA: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     </a:t>
            </a:r>
            <a:r>
              <a:rPr lang="cs-CZ" sz="1600" dirty="0">
                <a:hlinkClick r:id="rId3"/>
              </a:rPr>
              <a:t>https://iskaweb.msmt.cz/</a:t>
            </a:r>
            <a:endParaRPr lang="cs-CZ" sz="1600" dirty="0"/>
          </a:p>
          <a:p>
            <a:pPr marL="285750" lvl="1">
              <a:spcBef>
                <a:spcPts val="0"/>
              </a:spcBef>
            </a:pPr>
            <a:r>
              <a:rPr lang="cs-CZ" sz="1600" dirty="0"/>
              <a:t>     (odkaz na stažení informačního systému kvalifikací a autorizací spolu s uživatelskou příručkou, video manuálem a dalšími informacemi)</a:t>
            </a:r>
          </a:p>
          <a:p>
            <a:pPr lvl="1">
              <a:spcBef>
                <a:spcPts val="0"/>
              </a:spcBef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sz="2000" dirty="0"/>
              <a:t>ZKOUŠKA - Základní informace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2060848"/>
            <a:ext cx="792088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5BEC0FA1-A7D7-4968-A043-538BF93994D4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262027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zkouška se koná na základě </a:t>
            </a:r>
            <a:r>
              <a:rPr lang="cs-CZ" sz="1600" b="1" dirty="0"/>
              <a:t>přihlášky</a:t>
            </a:r>
            <a:r>
              <a:rPr lang="cs-CZ" sz="1600" dirty="0"/>
              <a:t> za úhradu autorizované osobě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b="1" dirty="0"/>
              <a:t>formulář přihlášky: </a:t>
            </a:r>
          </a:p>
          <a:p>
            <a:pPr marL="269875" lvl="1" indent="0">
              <a:spcBef>
                <a:spcPts val="0"/>
              </a:spcBef>
            </a:pPr>
            <a:r>
              <a:rPr lang="cs-CZ" sz="1600" dirty="0">
                <a:hlinkClick r:id="rId2"/>
              </a:rPr>
              <a:t>https://www.mmr.cz/</a:t>
            </a:r>
            <a:r>
              <a:rPr lang="cs-CZ" sz="1600" dirty="0" err="1">
                <a:hlinkClick r:id="rId2"/>
              </a:rPr>
              <a:t>cs</a:t>
            </a:r>
            <a:r>
              <a:rPr lang="cs-CZ" sz="1600" dirty="0">
                <a:hlinkClick r:id="rId2"/>
              </a:rPr>
              <a:t>/Ministerstvo/</a:t>
            </a:r>
            <a:r>
              <a:rPr lang="cs-CZ" sz="1600" dirty="0" err="1">
                <a:hlinkClick r:id="rId2"/>
              </a:rPr>
              <a:t>Urad</a:t>
            </a:r>
            <a:r>
              <a:rPr lang="cs-CZ" sz="1600" dirty="0">
                <a:hlinkClick r:id="rId2"/>
              </a:rPr>
              <a:t>/Autorizace-osob-v-oblasti-</a:t>
            </a:r>
            <a:r>
              <a:rPr lang="cs-CZ" sz="1600" dirty="0" err="1">
                <a:hlinkClick r:id="rId2"/>
              </a:rPr>
              <a:t>dalsiho</a:t>
            </a:r>
            <a:r>
              <a:rPr lang="cs-CZ" sz="1600" dirty="0">
                <a:hlinkClick r:id="rId2"/>
              </a:rPr>
              <a:t>-</a:t>
            </a:r>
            <a:r>
              <a:rPr lang="cs-CZ" sz="1600" dirty="0" err="1">
                <a:hlinkClick r:id="rId2"/>
              </a:rPr>
              <a:t>vzdelavani</a:t>
            </a:r>
            <a:r>
              <a:rPr lang="cs-CZ" sz="1600" dirty="0">
                <a:hlinkClick r:id="rId2"/>
              </a:rPr>
              <a:t>-(2)</a:t>
            </a:r>
            <a:endParaRPr lang="cs-CZ" sz="1600" dirty="0"/>
          </a:p>
          <a:p>
            <a:pPr lvl="1">
              <a:spcBef>
                <a:spcPts val="0"/>
              </a:spcBef>
            </a:pPr>
            <a:endParaRPr lang="cs-CZ" sz="16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b="1" dirty="0"/>
              <a:t>uchazeč</a:t>
            </a:r>
            <a:r>
              <a:rPr lang="cs-CZ" sz="1600" dirty="0"/>
              <a:t> – starší 18 let a základy vzdělání nebo účastník rekvalifikace </a:t>
            </a: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269875" algn="l"/>
              </a:tabLst>
            </a:pPr>
            <a:r>
              <a:rPr lang="cs-CZ" sz="1600" b="1" dirty="0">
                <a:solidFill>
                  <a:srgbClr val="FF0000"/>
                </a:solidFill>
              </a:rPr>
              <a:t>	! </a:t>
            </a:r>
            <a:r>
              <a:rPr lang="cs-CZ" sz="1600" b="1" dirty="0" err="1">
                <a:solidFill>
                  <a:srgbClr val="FF0000"/>
                </a:solidFill>
              </a:rPr>
              <a:t>AOs</a:t>
            </a:r>
            <a:r>
              <a:rPr lang="cs-CZ" sz="1600" b="1" dirty="0">
                <a:solidFill>
                  <a:srgbClr val="FF0000"/>
                </a:solidFill>
              </a:rPr>
              <a:t>. nesmí po uchazeči požadovat doložení doklad o vzdělání (maturitní 	vysvědčení, diplom z VŠ,  apod.)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endParaRPr lang="cs-CZ" sz="1600" b="1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dirty="0"/>
              <a:t>uchazeč zašle přihlášku </a:t>
            </a:r>
            <a:r>
              <a:rPr lang="cs-CZ" sz="1600" b="1" dirty="0"/>
              <a:t>kterékoliv </a:t>
            </a:r>
            <a:r>
              <a:rPr lang="cs-CZ" sz="1600" b="1" dirty="0" err="1"/>
              <a:t>AOs</a:t>
            </a:r>
            <a:r>
              <a:rPr lang="cs-CZ" sz="1600" dirty="0"/>
              <a:t>., která je pro danou PK vedena v NSK 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600" dirty="0"/>
              <a:t>(a to i v případě, že zkouška má být konána před komisí)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a) Postupy před zkouškou - Přihláška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5608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0228EB9B-F828-4929-B4C9-2469DD10F8AF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47113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cs-CZ" sz="1900" b="1" dirty="0"/>
              <a:t>Autorizovaná osoba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Právní úprava, zdroje informací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Pojmy 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Žádosti 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Povinnost informovat o změnách</a:t>
            </a:r>
          </a:p>
          <a:p>
            <a:pPr marL="1200150" lvl="1" indent="-4572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endParaRPr lang="cs-CZ" sz="1600" dirty="0"/>
          </a:p>
          <a:p>
            <a:pPr lvl="1" indent="0">
              <a:lnSpc>
                <a:spcPct val="120000"/>
              </a:lnSpc>
              <a:spcBef>
                <a:spcPts val="0"/>
              </a:spcBef>
            </a:pPr>
            <a:endParaRPr lang="cs-CZ" sz="16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cs-CZ" sz="1900" b="1" dirty="0"/>
              <a:t>Zkouška - povinnosti autorizované osoby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Před zkouškou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Při zkoušce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600" dirty="0"/>
              <a:t>Po zkoušce</a:t>
            </a:r>
          </a:p>
          <a:p>
            <a:pPr marL="45720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endParaRPr lang="cs-CZ" sz="20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cs-CZ" sz="1900" b="1" dirty="0"/>
              <a:t>Kontrola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400" dirty="0"/>
              <a:t>Přezkoumání průběhu a výsledku zkoušky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400" dirty="0"/>
              <a:t>Kontrola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400" dirty="0"/>
              <a:t>Přestupky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400" dirty="0"/>
              <a:t>Zánik a odnětí autorizace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400" dirty="0"/>
              <a:t>Nejčastější chyby </a:t>
            </a:r>
            <a:r>
              <a:rPr lang="cs-CZ" sz="1400" dirty="0" err="1"/>
              <a:t>AOs</a:t>
            </a:r>
            <a:r>
              <a:rPr lang="cs-CZ" sz="1400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000" dirty="0"/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 startAt="4"/>
            </a:pPr>
            <a:r>
              <a:rPr lang="cs-CZ" sz="1900" b="1" dirty="0"/>
              <a:t>PK Realitní zprostředkovatel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500" dirty="0"/>
              <a:t>Pokyny k realizaci zkoušky</a:t>
            </a:r>
          </a:p>
          <a:p>
            <a:pPr marL="1085850" lvl="1" indent="-342900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1500" dirty="0"/>
              <a:t>Kritéria a způsoby hodnocení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9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Obsah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12493C86-3694-4F1D-B0ED-241A73439177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844824"/>
            <a:ext cx="8291264" cy="4608512"/>
          </a:xfrm>
          <a:noFill/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600" b="1" dirty="0"/>
              <a:t>do 21 dnů   </a:t>
            </a:r>
            <a:r>
              <a:rPr lang="cs-CZ" sz="1500" b="1" dirty="0"/>
              <a:t>ode dne doručení přihlášky </a:t>
            </a:r>
            <a:r>
              <a:rPr lang="cs-CZ" sz="1500" b="1" dirty="0" err="1"/>
              <a:t>AOs</a:t>
            </a:r>
            <a:r>
              <a:rPr lang="cs-CZ" sz="1500" b="1" dirty="0"/>
              <a:t>.: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500" b="1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500" dirty="0" err="1"/>
              <a:t>AOs</a:t>
            </a:r>
            <a:r>
              <a:rPr lang="cs-CZ" sz="1500" dirty="0"/>
              <a:t>. </a:t>
            </a:r>
            <a:r>
              <a:rPr lang="cs-CZ" sz="1500" b="1" dirty="0"/>
              <a:t>zašle uchazeči pozvánku </a:t>
            </a:r>
            <a:r>
              <a:rPr lang="cs-CZ" sz="1500" dirty="0"/>
              <a:t>ke složení zkoušky </a:t>
            </a:r>
            <a:endParaRPr lang="cs-CZ" sz="1500" b="1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500" dirty="0" err="1"/>
              <a:t>AOs</a:t>
            </a:r>
            <a:r>
              <a:rPr lang="cs-CZ" sz="1500" dirty="0"/>
              <a:t>. </a:t>
            </a:r>
            <a:r>
              <a:rPr lang="cs-CZ" sz="1500" b="1" dirty="0"/>
              <a:t>kopii pozvánky zašle </a:t>
            </a:r>
            <a:r>
              <a:rPr lang="cs-CZ" sz="1500" b="1" dirty="0" err="1"/>
              <a:t>AOrg</a:t>
            </a:r>
            <a:r>
              <a:rPr lang="cs-CZ" sz="1500" b="1" dirty="0"/>
              <a:t>.</a:t>
            </a:r>
          </a:p>
          <a:p>
            <a:pPr lvl="1" indent="0">
              <a:lnSpc>
                <a:spcPct val="110000"/>
              </a:lnSpc>
              <a:spcBef>
                <a:spcPts val="0"/>
              </a:spcBef>
            </a:pPr>
            <a:endParaRPr lang="cs-CZ" sz="1500" b="1" dirty="0"/>
          </a:p>
          <a:p>
            <a:pPr lvl="1" indent="0">
              <a:lnSpc>
                <a:spcPct val="110000"/>
              </a:lnSpc>
              <a:spcBef>
                <a:spcPts val="0"/>
              </a:spcBef>
            </a:pPr>
            <a:r>
              <a:rPr lang="cs-CZ" sz="1500" dirty="0"/>
              <a:t>(doporučení: na přihlášku vyznačit datum doručení přihlášky </a:t>
            </a:r>
            <a:r>
              <a:rPr lang="cs-CZ" sz="1500" dirty="0" err="1"/>
              <a:t>AOs</a:t>
            </a:r>
            <a:r>
              <a:rPr lang="cs-CZ" sz="1500" dirty="0"/>
              <a:t>.)</a:t>
            </a:r>
            <a:endParaRPr lang="cs-CZ" sz="15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5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500" b="1" dirty="0"/>
              <a:t>lze splnit 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500" b="1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500" b="1" dirty="0"/>
              <a:t>prostřednictvím ISKA </a:t>
            </a:r>
            <a:r>
              <a:rPr lang="cs-CZ" sz="1500" dirty="0"/>
              <a:t>(pozvánku do ISKA vložit jako přílohu)     </a:t>
            </a:r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500" dirty="0"/>
              <a:t>nevyužije-li </a:t>
            </a:r>
            <a:r>
              <a:rPr lang="cs-CZ" sz="1500" dirty="0" err="1"/>
              <a:t>AOs</a:t>
            </a:r>
            <a:r>
              <a:rPr lang="cs-CZ" sz="1500" dirty="0"/>
              <a:t>. ISKA, </a:t>
            </a:r>
            <a:r>
              <a:rPr lang="cs-CZ" sz="1500" b="1" dirty="0"/>
              <a:t>pozvánku vytvoří sama</a:t>
            </a:r>
            <a:r>
              <a:rPr lang="cs-CZ" sz="1500" dirty="0"/>
              <a:t> </a:t>
            </a:r>
            <a:r>
              <a:rPr lang="cs-CZ" sz="1500" b="1" dirty="0">
                <a:sym typeface="Symbol" panose="05050102010706020507" pitchFamily="18" charset="2"/>
              </a:rPr>
              <a:t> </a:t>
            </a:r>
            <a:r>
              <a:rPr lang="cs-CZ" sz="1500" b="1" dirty="0"/>
              <a:t>odeslat DS nebo poštou </a:t>
            </a:r>
            <a:r>
              <a:rPr lang="cs-CZ" sz="1500" b="1" dirty="0" err="1"/>
              <a:t>AOrg</a:t>
            </a:r>
            <a:r>
              <a:rPr lang="cs-CZ" sz="1500" b="1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5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500" b="1" dirty="0"/>
              <a:t>Náležitosti pozvánky ke zkoušce </a:t>
            </a:r>
            <a:r>
              <a:rPr lang="cs-CZ" sz="1800" b="1" dirty="0"/>
              <a:t> </a:t>
            </a:r>
            <a:r>
              <a:rPr lang="cs-CZ" sz="1500" dirty="0"/>
              <a:t>podle § 5 vyhlášky č. 208/2007 Sb.,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5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dirty="0"/>
              <a:t>jméno, popřípadě jména, a příjmení a případný akademický titul a vědecká hodnost žadatele o konání zkoušky (dále jen „uchazeč“)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dirty="0"/>
              <a:t>datum narození uchazeče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dirty="0"/>
              <a:t>adresa místa trvalého pobytu uchazeče, popřípadě jiná adresa pro doručování písemností uchazeči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dirty="0"/>
              <a:t>název profesní kvalifikace, jejíž dosažení bude zkouškou ověřováno;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b="1" dirty="0"/>
              <a:t>den, čas a místo konání zkoušky </a:t>
            </a:r>
            <a:r>
              <a:rPr lang="cs-CZ" sz="1500" b="1" dirty="0">
                <a:solidFill>
                  <a:srgbClr val="FF0000"/>
                </a:solidFill>
              </a:rPr>
              <a:t>(! POZOR je-li zkouška rozdělena do více dnů)</a:t>
            </a:r>
            <a:endParaRPr lang="cs-CZ" sz="15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500" dirty="0"/>
              <a:t>výše úhrady za provedení zkoušky, termín a způsob provedení úhrady za provedení zkoušky. </a:t>
            </a:r>
          </a:p>
          <a:p>
            <a:pPr>
              <a:spcBef>
                <a:spcPts val="0"/>
              </a:spcBef>
            </a:pPr>
            <a:endParaRPr lang="cs-CZ" sz="1600" dirty="0"/>
          </a:p>
          <a:p>
            <a:pPr>
              <a:spcBef>
                <a:spcPts val="0"/>
              </a:spcBef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a) Postupy před zkouškou - Pozvánka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2060848"/>
            <a:ext cx="1008112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67544" y="3429000"/>
            <a:ext cx="864096" cy="2160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4365104"/>
            <a:ext cx="280831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7"/>
          <p:cNvCxnSpPr/>
          <p:nvPr/>
        </p:nvCxnSpPr>
        <p:spPr>
          <a:xfrm>
            <a:off x="395536" y="1916832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F719E663-4BAB-47CB-B265-E0AC652F00A0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612070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b="1" dirty="0"/>
              <a:t>do 3 měsíců    </a:t>
            </a:r>
            <a:r>
              <a:rPr lang="cs-CZ" sz="1300" dirty="0"/>
              <a:t>od doručení přihlášky ke zkoušce </a:t>
            </a:r>
            <a:r>
              <a:rPr lang="cs-CZ" sz="1300" dirty="0" err="1"/>
              <a:t>AOs</a:t>
            </a:r>
            <a:r>
              <a:rPr lang="cs-CZ" sz="1300" dirty="0"/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se musí </a:t>
            </a:r>
            <a:r>
              <a:rPr lang="cs-CZ" sz="1300" u="sng" dirty="0"/>
              <a:t>nejpozději</a:t>
            </a:r>
            <a:r>
              <a:rPr lang="cs-CZ" sz="1300" dirty="0"/>
              <a:t> zkouška konat, nedohodne-li se uchazeč s </a:t>
            </a:r>
            <a:r>
              <a:rPr lang="cs-CZ" sz="1300" dirty="0" err="1"/>
              <a:t>AOs</a:t>
            </a:r>
            <a:r>
              <a:rPr lang="cs-CZ" sz="1300" dirty="0"/>
              <a:t>. </a:t>
            </a:r>
            <a:r>
              <a:rPr lang="cs-CZ" sz="1300" u="sng" dirty="0"/>
              <a:t>jinak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b="1" dirty="0"/>
              <a:t>nejpozději 5 dní před termínem konání zkoušky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povinnost </a:t>
            </a:r>
            <a:r>
              <a:rPr lang="cs-CZ" sz="1300" dirty="0" err="1"/>
              <a:t>AOs</a:t>
            </a:r>
            <a:r>
              <a:rPr lang="cs-CZ" sz="1300" dirty="0"/>
              <a:t>. </a:t>
            </a:r>
            <a:r>
              <a:rPr lang="cs-CZ" sz="1300" b="1" dirty="0"/>
              <a:t>zveřejnit termín konání zkoušky způsobem </a:t>
            </a:r>
            <a:r>
              <a:rPr lang="cs-CZ" sz="1300" dirty="0"/>
              <a:t>umožňujícím dálkový přístup</a:t>
            </a:r>
            <a:endParaRPr lang="cs-CZ" sz="13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b="1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b="1" dirty="0"/>
              <a:t>zveřejnění termínu lze splnit  </a:t>
            </a:r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300" b="1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prostřednictvím </a:t>
            </a:r>
            <a:r>
              <a:rPr lang="cs-CZ" sz="1300" b="1" dirty="0"/>
              <a:t> ISKA </a:t>
            </a:r>
            <a:r>
              <a:rPr lang="cs-CZ" sz="1300" dirty="0"/>
              <a:t>(ověřit následující den v NSK)</a:t>
            </a:r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b="1" dirty="0"/>
              <a:t>jinak </a:t>
            </a:r>
            <a:r>
              <a:rPr lang="cs-CZ" sz="1300" dirty="0" err="1"/>
              <a:t>AOs</a:t>
            </a:r>
            <a:r>
              <a:rPr lang="cs-CZ" sz="1300" dirty="0"/>
              <a:t>. musí zveřejnit termín </a:t>
            </a:r>
            <a:r>
              <a:rPr lang="cs-CZ" sz="1300" b="1" dirty="0"/>
              <a:t>jiným způsobem </a:t>
            </a:r>
            <a:r>
              <a:rPr lang="cs-CZ" sz="1300" dirty="0"/>
              <a:t>(např. stránky </a:t>
            </a:r>
            <a:r>
              <a:rPr lang="cs-CZ" sz="1300" dirty="0" err="1"/>
              <a:t>AOs</a:t>
            </a:r>
            <a:r>
              <a:rPr lang="cs-CZ" sz="1300" dirty="0"/>
              <a:t>. a </a:t>
            </a:r>
            <a:r>
              <a:rPr lang="cs-CZ" sz="1300" dirty="0" err="1"/>
              <a:t>AOrg</a:t>
            </a:r>
            <a:r>
              <a:rPr lang="cs-CZ" sz="1300" dirty="0"/>
              <a:t>. sdělit, kde termíny zkoušek </a:t>
            </a:r>
            <a:r>
              <a:rPr lang="cs-CZ" sz="1300" dirty="0" err="1"/>
              <a:t>AOs</a:t>
            </a:r>
            <a:r>
              <a:rPr lang="cs-CZ" sz="1300" dirty="0"/>
              <a:t>. uveřejňuje).</a:t>
            </a:r>
            <a:r>
              <a:rPr lang="cs-CZ" sz="1300" b="1" dirty="0"/>
              <a:t> </a:t>
            </a:r>
          </a:p>
          <a:p>
            <a:pPr lvl="1" indent="0">
              <a:lnSpc>
                <a:spcPct val="110000"/>
              </a:lnSpc>
              <a:spcBef>
                <a:spcPts val="0"/>
              </a:spcBef>
            </a:pPr>
            <a:endParaRPr lang="cs-CZ" sz="1300" b="1" dirty="0">
              <a:solidFill>
                <a:srgbClr val="FF0000"/>
              </a:solidFill>
            </a:endParaRPr>
          </a:p>
          <a:p>
            <a:pPr marL="0" lvl="1" indent="0">
              <a:lnSpc>
                <a:spcPct val="110000"/>
              </a:lnSpc>
              <a:spcBef>
                <a:spcPts val="0"/>
              </a:spcBef>
            </a:pPr>
            <a:r>
              <a:rPr lang="cs-CZ" sz="1300" b="1" dirty="0">
                <a:solidFill>
                  <a:srgbClr val="FF0000"/>
                </a:solidFill>
              </a:rPr>
              <a:t>! Nezveřejnění termínu </a:t>
            </a:r>
            <a:r>
              <a:rPr lang="cs-CZ" sz="1300" b="1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cs-CZ" sz="1300" b="1" u="sng" dirty="0">
                <a:solidFill>
                  <a:srgbClr val="FF0000"/>
                </a:solidFill>
              </a:rPr>
              <a:t>přestupek</a:t>
            </a:r>
            <a:r>
              <a:rPr lang="cs-CZ" sz="1300" b="1" dirty="0">
                <a:solidFill>
                  <a:srgbClr val="FF0000"/>
                </a:solidFill>
              </a:rPr>
              <a:t> </a:t>
            </a:r>
            <a:r>
              <a:rPr lang="cs-CZ" sz="1300" b="1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cs-CZ" sz="1300" b="1" dirty="0">
                <a:solidFill>
                  <a:srgbClr val="FF0000"/>
                </a:solidFill>
              </a:rPr>
              <a:t>pokuta do 20 000 Kč; </a:t>
            </a:r>
          </a:p>
          <a:p>
            <a:pPr marL="0" lvl="1" indent="0">
              <a:lnSpc>
                <a:spcPct val="110000"/>
              </a:lnSpc>
              <a:spcBef>
                <a:spcPts val="0"/>
              </a:spcBef>
            </a:pPr>
            <a:r>
              <a:rPr lang="cs-CZ" sz="1300" b="1" dirty="0">
                <a:solidFill>
                  <a:srgbClr val="FF0000"/>
                </a:solidFill>
              </a:rPr>
              <a:t>opakované porušení povinností </a:t>
            </a:r>
            <a:r>
              <a:rPr lang="cs-CZ" sz="1300" b="1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cs-CZ" sz="1300" b="1" u="sng" dirty="0">
                <a:solidFill>
                  <a:srgbClr val="FF0000"/>
                </a:solidFill>
              </a:rPr>
              <a:t>odnětí autorizace </a:t>
            </a:r>
            <a:r>
              <a:rPr lang="cs-CZ" sz="1300" b="1" dirty="0">
                <a:solidFill>
                  <a:srgbClr val="FF0000"/>
                </a:solidFill>
                <a:sym typeface="Symbol" panose="05050102010706020507" pitchFamily="18" charset="2"/>
              </a:rPr>
              <a:t> </a:t>
            </a:r>
            <a:r>
              <a:rPr lang="cs-CZ" sz="1300" b="1" dirty="0">
                <a:solidFill>
                  <a:srgbClr val="FF0000"/>
                </a:solidFill>
              </a:rPr>
              <a:t>nelze 5 let udělit autorizaci pro stejnou PK</a:t>
            </a:r>
          </a:p>
          <a:p>
            <a:pPr marL="26987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b="1" dirty="0">
                <a:solidFill>
                  <a:srgbClr val="FF0000"/>
                </a:solidFill>
              </a:rPr>
              <a:t>! Není možné konání zkoušky podmiňovat určitým počtem účastníků </a:t>
            </a:r>
            <a:r>
              <a:rPr lang="cs-CZ" sz="1300" b="1" dirty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dirty="0"/>
              <a:t>(</a:t>
            </a:r>
            <a:r>
              <a:rPr lang="cs-CZ" sz="1300" dirty="0" err="1"/>
              <a:t>AOs</a:t>
            </a:r>
            <a:r>
              <a:rPr lang="cs-CZ" sz="1300" dirty="0"/>
              <a:t>. </a:t>
            </a:r>
            <a:r>
              <a:rPr lang="cs-CZ" sz="1300" b="1" dirty="0"/>
              <a:t>je povinna uchazeče vyzkoušet</a:t>
            </a:r>
            <a:r>
              <a:rPr lang="cs-CZ" sz="1300" dirty="0"/>
              <a:t>).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3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300" dirty="0"/>
              <a:t>! Zkoušku je možno rozložit do více dnů.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6987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269875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400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4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a) Postupy před zkouškou: Termín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7544" y="2204864"/>
            <a:ext cx="1008112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67544" y="2996952"/>
            <a:ext cx="4032448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7544" y="3717032"/>
            <a:ext cx="3456384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/>
        </p:nvCxnSpPr>
        <p:spPr>
          <a:xfrm>
            <a:off x="424873" y="1911927"/>
            <a:ext cx="7675519" cy="49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0D76A127-13A7-4AA4-9B64-92FEC8670A32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906028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hlinkClick r:id="rId2"/>
            </a:endParaRPr>
          </a:p>
          <a:p>
            <a:r>
              <a:rPr lang="cs-CZ" sz="2000" dirty="0">
                <a:hlinkClick r:id="rId2"/>
              </a:rPr>
              <a:t>http://www.narodnikvalifikace.cz/kvalifikace-1387-Realitni_zprostredkovatel/revize-2375/autorizovane-osoby/okres-vse/pouze-s-terminy-zkousek-ne/setridit-1v/stranka-1-50</a:t>
            </a:r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a) Postupy před zkouškou – Ověření uveřejnění termínu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768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B2EF7A6-5277-409B-848E-E6AC40508DD5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5823722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5365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b="1" u="sng" dirty="0"/>
              <a:t>Před zahájením zkoušky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700" b="1" dirty="0"/>
              <a:t>uchazeč je povinen prokázat totožnost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700" dirty="0" err="1">
                <a:solidFill>
                  <a:srgbClr val="FF0000"/>
                </a:solidFill>
              </a:rPr>
              <a:t>AOs</a:t>
            </a:r>
            <a:r>
              <a:rPr lang="cs-CZ" sz="1700" dirty="0">
                <a:solidFill>
                  <a:srgbClr val="FF0000"/>
                </a:solidFill>
              </a:rPr>
              <a:t>. si nepořizuje kopie OP, příp. jiných dokladů.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700" dirty="0"/>
              <a:t>(doporučení: v dokumentaci, kterou si </a:t>
            </a:r>
            <a:r>
              <a:rPr lang="cs-CZ" sz="1700" dirty="0" err="1"/>
              <a:t>AOs</a:t>
            </a:r>
            <a:r>
              <a:rPr lang="cs-CZ" sz="1700" dirty="0"/>
              <a:t>. o zkoušce vede, vyznačit, že uchazeč tuto povinnost splnil)</a:t>
            </a:r>
          </a:p>
          <a:p>
            <a:pPr lvl="1">
              <a:spcBef>
                <a:spcPts val="0"/>
              </a:spcBef>
            </a:pPr>
            <a:endParaRPr lang="cs-CZ" sz="17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700" b="1" dirty="0" err="1"/>
              <a:t>AOs</a:t>
            </a:r>
            <a:r>
              <a:rPr lang="cs-CZ" sz="1700" b="1" dirty="0"/>
              <a:t>. seznámí uchazeče s pracovištěm, požadavky BOZP a PO</a:t>
            </a:r>
            <a:r>
              <a:rPr lang="cs-CZ" sz="1700" dirty="0"/>
              <a:t>, o čemž </a:t>
            </a:r>
            <a:r>
              <a:rPr lang="cs-CZ" sz="1700" dirty="0" err="1"/>
              <a:t>AOs</a:t>
            </a:r>
            <a:r>
              <a:rPr lang="cs-CZ" sz="1700" dirty="0"/>
              <a:t>. vyhotoví písemný záznam, který uchazeč podepíše.</a:t>
            </a:r>
          </a:p>
          <a:p>
            <a:pPr marL="269875">
              <a:spcBef>
                <a:spcPts val="0"/>
              </a:spcBef>
            </a:pPr>
            <a:r>
              <a:rPr lang="cs-CZ" sz="1700" dirty="0">
                <a:solidFill>
                  <a:srgbClr val="FF0000"/>
                </a:solidFill>
              </a:rPr>
              <a:t>Pokud zkouškou končí rekvalifikační kurz, v jehož rámci již byl uchazeč poučen o pracovišti, BOZP a PO, v rámci zkoušky </a:t>
            </a:r>
            <a:r>
              <a:rPr lang="cs-CZ" sz="1700" b="1" dirty="0">
                <a:solidFill>
                  <a:srgbClr val="FF0000"/>
                </a:solidFill>
              </a:rPr>
              <a:t>musí být uchazeč (znovu) seznámen </a:t>
            </a:r>
            <a:r>
              <a:rPr lang="cs-CZ" sz="1700" dirty="0">
                <a:solidFill>
                  <a:srgbClr val="FF0000"/>
                </a:solidFill>
              </a:rPr>
              <a:t>s  pracovištěm a s požadavky BOZP a PO, a to podle hodnoticího standardu příslušné profesní kvalifikace, neboť zkouška je samostatný proces.</a:t>
            </a:r>
          </a:p>
          <a:p>
            <a:pPr marL="269875">
              <a:spcBef>
                <a:spcPts val="0"/>
              </a:spcBef>
            </a:pPr>
            <a:endParaRPr lang="cs-CZ" sz="18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cs-CZ" sz="1400" dirty="0"/>
          </a:p>
          <a:p>
            <a:pPr marL="285750"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358853"/>
            <a:ext cx="8291264" cy="504056"/>
          </a:xfrm>
        </p:spPr>
        <p:txBody>
          <a:bodyPr/>
          <a:lstStyle/>
          <a:p>
            <a:r>
              <a:rPr lang="cs-CZ" sz="2000" dirty="0"/>
              <a:t>II. b) Postupy při zkoušce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862909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9152C005-011D-4973-942B-EC2A3EB2888C}"/>
              </a:ext>
            </a:extLst>
          </p:cNvPr>
          <p:cNvSpPr txBox="1"/>
          <p:nvPr/>
        </p:nvSpPr>
        <p:spPr>
          <a:xfrm>
            <a:off x="8383910" y="617633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903842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Při zkoušce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u="sng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zkouška musí probíhat </a:t>
            </a:r>
            <a:r>
              <a:rPr lang="cs-CZ" sz="1400" b="1" u="sng" dirty="0"/>
              <a:t>podle hodnoticího standardu </a:t>
            </a:r>
            <a:r>
              <a:rPr lang="cs-CZ" sz="1400" dirty="0"/>
              <a:t>(ověřit aktuálnost v NSK, MMR)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AOs</a:t>
            </a:r>
            <a:r>
              <a:rPr lang="cs-CZ" sz="1400" dirty="0">
                <a:solidFill>
                  <a:srgbClr val="FF0000"/>
                </a:solidFill>
              </a:rPr>
              <a:t>. může přizpůsobit průběh zkoušky ve smyslu možnosti např. změnit pořadí ověřování kritérií dle logiky postupu zkoušky a návaznosti ověřovaných činností za předpokladu, že budou dodrženy všechny pokyny.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ověřit </a:t>
            </a:r>
            <a:r>
              <a:rPr lang="cs-CZ" sz="1400" b="1" u="sng" dirty="0"/>
              <a:t>všechna </a:t>
            </a:r>
            <a:r>
              <a:rPr lang="cs-CZ" sz="1400" b="1" dirty="0"/>
              <a:t>předepsaná kritéria pouze </a:t>
            </a:r>
            <a:r>
              <a:rPr lang="cs-CZ" sz="1400" b="1" u="sng" dirty="0"/>
              <a:t>stanovenými</a:t>
            </a:r>
            <a:r>
              <a:rPr lang="cs-CZ" sz="1400" u="sng" dirty="0"/>
              <a:t> </a:t>
            </a:r>
            <a:r>
              <a:rPr lang="cs-CZ" sz="1400" b="1" u="sng" dirty="0"/>
              <a:t>způsoby </a:t>
            </a:r>
            <a:r>
              <a:rPr lang="cs-CZ" sz="1400" dirty="0"/>
              <a:t>ověřování (písemně, ústně, praktické předvedení)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 err="1">
                <a:solidFill>
                  <a:srgbClr val="FF0000"/>
                </a:solidFill>
              </a:rPr>
              <a:t>AOs</a:t>
            </a:r>
            <a:r>
              <a:rPr lang="cs-CZ" sz="1400" dirty="0">
                <a:solidFill>
                  <a:srgbClr val="FF0000"/>
                </a:solidFill>
              </a:rPr>
              <a:t>. </a:t>
            </a:r>
            <a:r>
              <a:rPr lang="cs-CZ" sz="1400" b="1" dirty="0">
                <a:solidFill>
                  <a:srgbClr val="FF0000"/>
                </a:solidFill>
              </a:rPr>
              <a:t>je povinna umožnit uchazeči konání všech částí zkoušky a to i v případě, že je uchazeč u nějaké části zkoušky neúspěšný</a:t>
            </a:r>
            <a:r>
              <a:rPr lang="cs-CZ" sz="1400" dirty="0">
                <a:solidFill>
                  <a:srgbClr val="FF0000"/>
                </a:solidFill>
              </a:rPr>
              <a:t> (např. uchazeč není úspěšný v testu, může však postoupit k ústní / praktické části).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FF0000"/>
                </a:solidFill>
              </a:rPr>
              <a:t>pokud je uchazeč u nějaké části neúspěšný, </a:t>
            </a:r>
            <a:r>
              <a:rPr lang="cs-CZ" sz="1400" b="1" dirty="0">
                <a:solidFill>
                  <a:srgbClr val="FF0000"/>
                </a:solidFill>
              </a:rPr>
              <a:t>nemůže si s </a:t>
            </a:r>
            <a:r>
              <a:rPr lang="cs-CZ" sz="1400" b="1" dirty="0" err="1">
                <a:solidFill>
                  <a:srgbClr val="FF0000"/>
                </a:solidFill>
              </a:rPr>
              <a:t>AOs</a:t>
            </a:r>
            <a:r>
              <a:rPr lang="cs-CZ" sz="1400" b="1" dirty="0">
                <a:solidFill>
                  <a:srgbClr val="FF0000"/>
                </a:solidFill>
              </a:rPr>
              <a:t>. domluvit náhradní termín, kdy bude vyzkoušen pouze z části, v níž nebyl úspěšný</a:t>
            </a:r>
            <a:r>
              <a:rPr lang="cs-CZ" sz="1400" dirty="0">
                <a:solidFill>
                  <a:srgbClr val="FF0000"/>
                </a:solidFill>
              </a:rPr>
              <a:t>, v takovém případě u zkoušky nevyhověl a má-li zájem, může zkoušku jako celek </a:t>
            </a:r>
            <a:r>
              <a:rPr lang="cs-CZ" sz="1400" b="1" dirty="0">
                <a:solidFill>
                  <a:srgbClr val="FF0000"/>
                </a:solidFill>
              </a:rPr>
              <a:t>konat znovu (počet pokusů není omezen)</a:t>
            </a:r>
            <a:r>
              <a:rPr lang="cs-CZ" sz="1400" dirty="0">
                <a:solidFill>
                  <a:srgbClr val="FF0000"/>
                </a:solidFill>
              </a:rPr>
              <a:t>, tj. je třeba zahájit celý proces (přihláška, pozvánka, …)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zkouška se koná před </a:t>
            </a:r>
            <a:r>
              <a:rPr lang="cs-CZ" sz="1400" b="1" u="sng" dirty="0"/>
              <a:t>komisí</a:t>
            </a:r>
            <a:r>
              <a:rPr lang="cs-CZ" sz="1400" b="1" dirty="0"/>
              <a:t>, která je složena ze 2 členů (zkoušející)</a:t>
            </a:r>
            <a:endParaRPr lang="cs-CZ" sz="1400" dirty="0"/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pouze osoby, které jsou AZ pro danou PK nebo FO, které byla pro danou PK udělena autorizace 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možnost komisi složit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všichni zkoušející (celá komise) musí být </a:t>
            </a:r>
            <a:r>
              <a:rPr lang="cs-CZ" sz="1400" b="1" u="sng" dirty="0"/>
              <a:t>přítomni po celou dobu </a:t>
            </a:r>
            <a:r>
              <a:rPr lang="cs-CZ" sz="1400" b="1" dirty="0"/>
              <a:t>zkoušky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</a:rPr>
              <a:t>nelze, </a:t>
            </a:r>
            <a:r>
              <a:rPr lang="cs-CZ" sz="1400" dirty="0">
                <a:solidFill>
                  <a:srgbClr val="FF0000"/>
                </a:solidFill>
              </a:rPr>
              <a:t>aby 1 AZ vyzkoušel </a:t>
            </a:r>
            <a:r>
              <a:rPr lang="cs-CZ" sz="1400" i="1" dirty="0">
                <a:solidFill>
                  <a:srgbClr val="FF0000"/>
                </a:solidFill>
              </a:rPr>
              <a:t>x </a:t>
            </a:r>
            <a:r>
              <a:rPr lang="cs-CZ" sz="1400" dirty="0">
                <a:solidFill>
                  <a:srgbClr val="FF0000"/>
                </a:solidFill>
              </a:rPr>
              <a:t>uchazečů a 2. zkoušející vyzkoušel </a:t>
            </a:r>
            <a:r>
              <a:rPr lang="cs-CZ" sz="1400" i="1" dirty="0">
                <a:solidFill>
                  <a:srgbClr val="FF0000"/>
                </a:solidFill>
              </a:rPr>
              <a:t>y</a:t>
            </a:r>
            <a:r>
              <a:rPr lang="cs-CZ" sz="1400" dirty="0">
                <a:solidFill>
                  <a:srgbClr val="FF0000"/>
                </a:solidFill>
              </a:rPr>
              <a:t> uchazečů</a:t>
            </a:r>
          </a:p>
          <a:p>
            <a:pPr marL="555625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</a:rPr>
              <a:t>nelze, aby nějakou část zkoušky uchazeč vypracoval doma </a:t>
            </a:r>
            <a:r>
              <a:rPr lang="cs-CZ" sz="1400" dirty="0">
                <a:solidFill>
                  <a:srgbClr val="FF0000"/>
                </a:solidFill>
              </a:rPr>
              <a:t>(test, příprava prezentace,… apod.)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endParaRPr lang="cs-CZ" sz="1400" dirty="0">
              <a:solidFill>
                <a:srgbClr val="FF0000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dodržet stanovenou </a:t>
            </a:r>
            <a:r>
              <a:rPr lang="cs-CZ" sz="1400" b="1" u="sng" dirty="0"/>
              <a:t>dobu pro vykonání </a:t>
            </a:r>
            <a:r>
              <a:rPr lang="cs-CZ" sz="1400" b="1" dirty="0"/>
              <a:t>zkoušky </a:t>
            </a:r>
          </a:p>
          <a:p>
            <a:pPr marL="441325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3-5 hodin bez času na přípravu a přestávky</a:t>
            </a:r>
          </a:p>
          <a:p>
            <a:pPr marL="441325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hodinou se rozumí 60 minut</a:t>
            </a:r>
          </a:p>
          <a:p>
            <a:pPr marL="441325" lvl="1" indent="-1714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jednoho uchazeče</a:t>
            </a:r>
          </a:p>
          <a:p>
            <a:pPr>
              <a:spcBef>
                <a:spcPts val="0"/>
              </a:spcBef>
            </a:pPr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B) postupy při zkoušce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768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2ACC8B-3ADF-4DA6-B886-F11E8CBE2D32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3342365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dodržet MTZ zkoušky</a:t>
            </a:r>
          </a:p>
          <a:p>
            <a:pPr marL="57150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pokud se má část zkoušky konat písemně, např. formou testu na počítači, </a:t>
            </a:r>
            <a:r>
              <a:rPr lang="cs-CZ" sz="1400" dirty="0" err="1"/>
              <a:t>AOs</a:t>
            </a:r>
            <a:r>
              <a:rPr lang="cs-CZ" sz="1400" dirty="0"/>
              <a:t>. musí disponovat takovým </a:t>
            </a:r>
            <a:r>
              <a:rPr lang="cs-CZ" sz="1400" b="1" dirty="0"/>
              <a:t>počtem počítačů, kolik je na zkoušce přítomno uchazečů</a:t>
            </a:r>
            <a:r>
              <a:rPr lang="cs-CZ" sz="1400" dirty="0"/>
              <a:t> </a:t>
            </a:r>
          </a:p>
          <a:p>
            <a:pPr marL="57150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b="1" dirty="0">
                <a:solidFill>
                  <a:srgbClr val="FF0000"/>
                </a:solidFill>
              </a:rPr>
              <a:t>není přípustné, aby uchazeč konal písemnou část zkoušky na svém počítači</a:t>
            </a: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povinnost umožnit přítomnost veřejnosti – zkouška je veřejná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zkouška probíhá v českém jazyce, na území ČR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i="1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b) Postupy při zkoušce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7686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9996DE-6250-4BA6-8AFA-8FD6732ECC74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3087536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988840"/>
            <a:ext cx="8291264" cy="4464496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300" b="1" u="sng" dirty="0"/>
              <a:t>Záznam o průběhu a výsledku zkoušky </a:t>
            </a:r>
            <a:r>
              <a:rPr lang="cs-CZ" sz="1300" u="sng" dirty="0"/>
              <a:t>(„</a:t>
            </a:r>
            <a:r>
              <a:rPr lang="cs-CZ" sz="1300" i="1" u="sng" dirty="0"/>
              <a:t>Záznam</a:t>
            </a:r>
            <a:r>
              <a:rPr lang="cs-CZ" sz="1300" u="sng" dirty="0"/>
              <a:t>“)</a:t>
            </a:r>
          </a:p>
          <a:p>
            <a:pPr marL="914400" lvl="1" indent="-1714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300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zkoušející vyplňuje během zkoušky 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b="1" dirty="0"/>
              <a:t>formulář je k dispozici </a:t>
            </a:r>
            <a:r>
              <a:rPr lang="cs-CZ" sz="1300" dirty="0"/>
              <a:t>na stránce NSK u příslušné PK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pokud </a:t>
            </a:r>
            <a:r>
              <a:rPr lang="cs-CZ" sz="1300" dirty="0" err="1"/>
              <a:t>AOs</a:t>
            </a:r>
            <a:r>
              <a:rPr lang="cs-CZ" sz="1300" dirty="0"/>
              <a:t>. využívá ISKA, </a:t>
            </a:r>
            <a:r>
              <a:rPr lang="cs-CZ" sz="1300" i="1" dirty="0"/>
              <a:t>Záznam</a:t>
            </a:r>
            <a:r>
              <a:rPr lang="cs-CZ" sz="1300" dirty="0"/>
              <a:t> lze vygenerovat v ISKA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 err="1"/>
              <a:t>AOs</a:t>
            </a:r>
            <a:r>
              <a:rPr lang="cs-CZ" sz="1300" dirty="0"/>
              <a:t>. si může vytvořit vlastní </a:t>
            </a:r>
            <a:r>
              <a:rPr lang="cs-CZ" sz="1300" i="1" dirty="0"/>
              <a:t>Záznam</a:t>
            </a:r>
            <a:r>
              <a:rPr lang="cs-CZ" sz="1300" dirty="0"/>
              <a:t>, pokud dodrží náležitosti stanovené vyhláškou (§ 6a vyhlášky č. 208/2007 Sb.)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 err="1"/>
              <a:t>AOs</a:t>
            </a:r>
            <a:r>
              <a:rPr lang="cs-CZ" sz="1300" dirty="0"/>
              <a:t>. </a:t>
            </a:r>
            <a:r>
              <a:rPr lang="cs-CZ" sz="1300" i="1" dirty="0"/>
              <a:t>Záznam</a:t>
            </a:r>
            <a:r>
              <a:rPr lang="cs-CZ" sz="1300" dirty="0"/>
              <a:t> </a:t>
            </a:r>
            <a:r>
              <a:rPr lang="cs-CZ" sz="1300" b="1" dirty="0"/>
              <a:t>vypracovává 2x </a:t>
            </a:r>
            <a:r>
              <a:rPr lang="cs-CZ" sz="1300" dirty="0"/>
              <a:t>/lze 3x viz (další kapitola) </a:t>
            </a:r>
            <a:r>
              <a:rPr lang="cs-CZ" sz="1300" i="1" dirty="0"/>
              <a:t>Písemné sdělení o výsledku zkoušky</a:t>
            </a:r>
            <a:r>
              <a:rPr lang="cs-CZ" sz="1300" dirty="0"/>
              <a:t>/</a:t>
            </a:r>
          </a:p>
          <a:p>
            <a:pPr lvl="1" indent="0">
              <a:spcBef>
                <a:spcPts val="0"/>
              </a:spcBef>
            </a:pPr>
            <a:endParaRPr lang="cs-CZ" sz="1300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výsledné hodnocení pro danou </a:t>
            </a:r>
            <a:r>
              <a:rPr lang="cs-CZ" sz="1300" u="sng" dirty="0"/>
              <a:t>kompetenci</a:t>
            </a:r>
            <a:r>
              <a:rPr lang="cs-CZ" sz="1300" dirty="0"/>
              <a:t> musí znít „</a:t>
            </a:r>
            <a:r>
              <a:rPr lang="cs-CZ" sz="1300" i="1" dirty="0"/>
              <a:t>splnil</a:t>
            </a:r>
            <a:r>
              <a:rPr lang="cs-CZ" sz="1300" dirty="0"/>
              <a:t>“ nebo „</a:t>
            </a:r>
            <a:r>
              <a:rPr lang="cs-CZ" sz="1300" i="1" dirty="0"/>
              <a:t>nesplnil</a:t>
            </a:r>
            <a:r>
              <a:rPr lang="cs-CZ" sz="1300" dirty="0"/>
              <a:t>“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výsledné hodnocení </a:t>
            </a:r>
            <a:r>
              <a:rPr lang="cs-CZ" sz="1300" u="sng" dirty="0"/>
              <a:t>zkoušky</a:t>
            </a:r>
            <a:r>
              <a:rPr lang="cs-CZ" sz="1300" dirty="0"/>
              <a:t> zní buď „</a:t>
            </a:r>
            <a:r>
              <a:rPr lang="cs-CZ" sz="1300" i="1" dirty="0"/>
              <a:t>vyhověl</a:t>
            </a:r>
            <a:r>
              <a:rPr lang="cs-CZ" sz="1300" dirty="0"/>
              <a:t>“ nebo „</a:t>
            </a:r>
            <a:r>
              <a:rPr lang="cs-CZ" sz="1300" i="1" dirty="0"/>
              <a:t>nevyhověl“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při hodnocení </a:t>
            </a:r>
            <a:r>
              <a:rPr lang="cs-CZ" sz="1300" i="1" dirty="0"/>
              <a:t>„nevyhověl“ </a:t>
            </a:r>
            <a:r>
              <a:rPr lang="cs-CZ" sz="1300" dirty="0"/>
              <a:t>uvádí zkoušející vždy zdůvodnění, které uchazeč svým podpisem na </a:t>
            </a:r>
            <a:r>
              <a:rPr lang="cs-CZ" sz="1300" i="1" dirty="0"/>
              <a:t>Záznamu</a:t>
            </a:r>
            <a:r>
              <a:rPr lang="cs-CZ" sz="1300" dirty="0"/>
              <a:t> bere na vědomí</a:t>
            </a:r>
          </a:p>
          <a:p>
            <a:pPr lvl="1" indent="0">
              <a:spcBef>
                <a:spcPts val="0"/>
              </a:spcBef>
            </a:pPr>
            <a:endParaRPr lang="cs-CZ" sz="1300" dirty="0"/>
          </a:p>
          <a:p>
            <a:pPr>
              <a:spcBef>
                <a:spcPts val="0"/>
              </a:spcBef>
            </a:pPr>
            <a:r>
              <a:rPr lang="cs-CZ" sz="1300" b="1" u="sng" dirty="0"/>
              <a:t>Chyby</a:t>
            </a:r>
            <a:r>
              <a:rPr lang="cs-CZ" sz="1300" b="1" dirty="0"/>
              <a:t>  </a:t>
            </a:r>
            <a:r>
              <a:rPr lang="cs-CZ" sz="1300" dirty="0"/>
              <a:t>při vyplňování Záznamu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v poli Autorizovaná osoba organizující zkoušku je uvedený autorizovaný zástupce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chybí podpisy zkoušejících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300" dirty="0"/>
              <a:t>v případě, že uchazeč nevyhověl, chybí zdůvodnění a podpis uchazeče</a:t>
            </a:r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300" dirty="0"/>
          </a:p>
          <a:p>
            <a:pPr marL="0" lvl="1" indent="0">
              <a:spcBef>
                <a:spcPts val="0"/>
              </a:spcBef>
            </a:pPr>
            <a:r>
              <a:rPr lang="cs-CZ" sz="1300" dirty="0">
                <a:solidFill>
                  <a:srgbClr val="FF0000"/>
                </a:solidFill>
              </a:rPr>
              <a:t>Formuláře generované ze systému momentálně neumožňují správně vyplnit pole </a:t>
            </a:r>
            <a:r>
              <a:rPr lang="cs-CZ" sz="1300" i="1" dirty="0">
                <a:solidFill>
                  <a:srgbClr val="FF0000"/>
                </a:solidFill>
              </a:rPr>
              <a:t>Data a časy, v nichž probíhala zkouška: </a:t>
            </a:r>
            <a:r>
              <a:rPr lang="cs-CZ" sz="1300" dirty="0">
                <a:solidFill>
                  <a:srgbClr val="FF0000"/>
                </a:solidFill>
              </a:rPr>
              <a:t>je nutno si pole upravit a uvést dle průběhu zkoušky (písemnou část všichni uchazeči mohou konat ve stejný čas, ale ukončení ústní/praktické části bude u každého uchazeče jiné), tj. údaje v </a:t>
            </a:r>
            <a:r>
              <a:rPr lang="cs-CZ" sz="1300" i="1" dirty="0">
                <a:solidFill>
                  <a:srgbClr val="FF0000"/>
                </a:solidFill>
              </a:rPr>
              <a:t>Záznamu</a:t>
            </a:r>
            <a:r>
              <a:rPr lang="cs-CZ" sz="1300" dirty="0">
                <a:solidFill>
                  <a:srgbClr val="FF0000"/>
                </a:solidFill>
              </a:rPr>
              <a:t> musí odpovídat skutečnosti.</a:t>
            </a:r>
          </a:p>
          <a:p>
            <a:pPr lvl="1" indent="0">
              <a:spcBef>
                <a:spcPts val="0"/>
              </a:spcBef>
            </a:pPr>
            <a:endParaRPr lang="cs-CZ" sz="1400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b) Postupy při zkoušce - Záznam o průběhu a výsledku zkoušky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82089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5971E666-A9FD-402F-AD53-6B67E65C5044}"/>
              </a:ext>
            </a:extLst>
          </p:cNvPr>
          <p:cNvSpPr txBox="1"/>
          <p:nvPr/>
        </p:nvSpPr>
        <p:spPr>
          <a:xfrm>
            <a:off x="8364860" y="6314836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26</a:t>
            </a:r>
          </a:p>
        </p:txBody>
      </p:sp>
    </p:spTree>
    <p:extLst>
      <p:ext uri="{BB962C8B-B14F-4D97-AF65-F5344CB8AC3E}">
        <p14:creationId xmlns:p14="http://schemas.microsoft.com/office/powerpoint/2010/main" val="535495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400" b="1" dirty="0"/>
              <a:t>do 5 dnů   ode dne konání (poslední části) zkoušky</a:t>
            </a:r>
          </a:p>
          <a:p>
            <a:pPr marL="1200150" lvl="1" indent="-457200">
              <a:buFont typeface="Wingdings" panose="05000000000000000000" pitchFamily="2" charset="2"/>
              <a:buChar char="ü"/>
            </a:pPr>
            <a:r>
              <a:rPr lang="cs-CZ" sz="1400" b="1" dirty="0"/>
              <a:t>písemným sdělením </a:t>
            </a:r>
            <a:r>
              <a:rPr lang="cs-CZ" sz="1400" dirty="0"/>
              <a:t>předaným nebo zaslaným oznámit uchazeči </a:t>
            </a:r>
            <a:r>
              <a:rPr lang="cs-CZ" sz="1400" b="1" dirty="0"/>
              <a:t>výsledek zkoušky </a:t>
            </a:r>
            <a:r>
              <a:rPr lang="cs-CZ" sz="1400" dirty="0"/>
              <a:t>(lze použít </a:t>
            </a:r>
            <a:r>
              <a:rPr lang="cs-CZ" sz="1400" i="1" dirty="0"/>
              <a:t>Záznam o průběhu a výsledku zkoušky</a:t>
            </a:r>
            <a:r>
              <a:rPr lang="cs-CZ" sz="1400" dirty="0"/>
              <a:t>)</a:t>
            </a:r>
          </a:p>
          <a:p>
            <a:pPr marL="1200150" lvl="1" indent="-457200">
              <a:buFont typeface="Wingdings" panose="05000000000000000000" pitchFamily="2" charset="2"/>
              <a:buChar char="ü"/>
            </a:pPr>
            <a:r>
              <a:rPr lang="cs-CZ" sz="1400" dirty="0"/>
              <a:t>předat nebo zaslat uchazeči </a:t>
            </a:r>
            <a:r>
              <a:rPr lang="cs-CZ" sz="1400" b="1" i="1" dirty="0"/>
              <a:t>Osvědčení o získání profesní kvalifikace</a:t>
            </a:r>
          </a:p>
          <a:p>
            <a:pPr marL="1200150" lvl="1" indent="-457200">
              <a:buFont typeface="Wingdings" panose="05000000000000000000" pitchFamily="2" charset="2"/>
              <a:buChar char="ü"/>
            </a:pPr>
            <a:endParaRPr lang="cs-CZ" sz="1400" b="1" i="1" dirty="0"/>
          </a:p>
          <a:p>
            <a:r>
              <a:rPr lang="cs-CZ" sz="1400" b="1" dirty="0"/>
              <a:t>do 1 měsíce  ode dne konání (poslední části) zkoušky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400" b="1" dirty="0" err="1"/>
              <a:t>AOrg</a:t>
            </a:r>
            <a:r>
              <a:rPr lang="cs-CZ" sz="1400" b="1" dirty="0"/>
              <a:t>. zaslat 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cs-CZ" sz="1400" i="1" dirty="0"/>
              <a:t>Záznam  průběhu a výsledku zkoušky</a:t>
            </a:r>
            <a:r>
              <a:rPr lang="cs-CZ" sz="1400" dirty="0"/>
              <a:t> </a:t>
            </a:r>
            <a:r>
              <a:rPr lang="cs-CZ" sz="1400" b="1" dirty="0">
                <a:solidFill>
                  <a:srgbClr val="FF0000"/>
                </a:solidFill>
              </a:rPr>
              <a:t>(ORIGINÁL, nikoli KOPII) </a:t>
            </a:r>
            <a:endParaRPr lang="cs-CZ" sz="1400" dirty="0"/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cs-CZ" sz="1400" dirty="0"/>
              <a:t>stejnopis </a:t>
            </a:r>
            <a:r>
              <a:rPr lang="cs-CZ" sz="1400" i="1" dirty="0"/>
              <a:t>Osvědčení o získání profesní kvalifikace </a:t>
            </a:r>
            <a:r>
              <a:rPr lang="cs-CZ" sz="1400" b="1" dirty="0">
                <a:solidFill>
                  <a:srgbClr val="FF0000"/>
                </a:solidFill>
              </a:rPr>
              <a:t>(=ORIGINÁL, nikoli KOPII) </a:t>
            </a:r>
          </a:p>
          <a:p>
            <a:pPr marL="1428750" lvl="2"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rgbClr val="FF0000"/>
                </a:solidFill>
              </a:rPr>
              <a:t>! </a:t>
            </a:r>
            <a:r>
              <a:rPr lang="cs-CZ" sz="1400" b="1" dirty="0">
                <a:solidFill>
                  <a:srgbClr val="FF0000"/>
                </a:solidFill>
              </a:rPr>
              <a:t>JINÉ DOKUMENTY SE  </a:t>
            </a:r>
            <a:r>
              <a:rPr lang="cs-CZ" sz="1400" b="1" dirty="0" err="1">
                <a:solidFill>
                  <a:srgbClr val="FF0000"/>
                </a:solidFill>
              </a:rPr>
              <a:t>AOrg</a:t>
            </a:r>
            <a:r>
              <a:rPr lang="cs-CZ" sz="1400" b="1" dirty="0">
                <a:solidFill>
                  <a:srgbClr val="FF0000"/>
                </a:solidFill>
              </a:rPr>
              <a:t>. NEZASÍLAJÍ</a:t>
            </a:r>
          </a:p>
          <a:p>
            <a:pPr marL="1200150" lvl="2" indent="0"/>
            <a:endParaRPr lang="cs-CZ" sz="1400" b="1" dirty="0">
              <a:solidFill>
                <a:srgbClr val="FF0000"/>
              </a:solidFill>
            </a:endParaRPr>
          </a:p>
          <a:p>
            <a:pPr marL="1085850" lvl="1">
              <a:buFont typeface="Wingdings" panose="05000000000000000000" pitchFamily="2" charset="2"/>
              <a:buChar char="ü"/>
            </a:pPr>
            <a:r>
              <a:rPr lang="cs-CZ" sz="1400" b="1" dirty="0"/>
              <a:t>Adresa</a:t>
            </a:r>
          </a:p>
          <a:p>
            <a:pPr marL="1079500" lvl="1" indent="0"/>
            <a:r>
              <a:rPr lang="cs-CZ" sz="1400" b="1" dirty="0"/>
              <a:t>Ministerstvo pro místní rozvoj</a:t>
            </a:r>
          </a:p>
          <a:p>
            <a:pPr marL="1079500" lvl="1" indent="0"/>
            <a:r>
              <a:rPr lang="cs-CZ" sz="1400" b="1" dirty="0"/>
              <a:t>Odbor personální – AUTORIZACE</a:t>
            </a:r>
          </a:p>
          <a:p>
            <a:pPr marL="1079500" lvl="1" indent="0"/>
            <a:r>
              <a:rPr lang="cs-CZ" sz="1400" b="1" dirty="0"/>
              <a:t>Staroměstské nám 6</a:t>
            </a:r>
          </a:p>
          <a:p>
            <a:pPr marL="1079500" lvl="1" indent="0"/>
            <a:r>
              <a:rPr lang="cs-CZ" sz="1400" b="1" dirty="0"/>
              <a:t>110 15 Praha 1</a:t>
            </a:r>
          </a:p>
          <a:p>
            <a:pPr marL="1079500" lvl="1" indent="0"/>
            <a:endParaRPr lang="cs-CZ" sz="1400" b="1" dirty="0"/>
          </a:p>
          <a:p>
            <a:pPr marL="1079500" lvl="1" indent="-269875"/>
            <a:r>
              <a:rPr lang="cs-CZ" sz="2000" b="1" dirty="0">
                <a:solidFill>
                  <a:srgbClr val="FF0000"/>
                </a:solidFill>
              </a:rPr>
              <a:t>!</a:t>
            </a:r>
            <a:r>
              <a:rPr lang="cs-CZ" sz="1400" b="1" dirty="0">
                <a:solidFill>
                  <a:srgbClr val="FF0000"/>
                </a:solidFill>
              </a:rPr>
              <a:t> DOKUMENTY DO OBÁLKY NEPŘEKLÁDAT, ANI JE SPOLU „SEŠÍVAT“</a:t>
            </a:r>
            <a:endParaRPr lang="cs-CZ" sz="1400" dirty="0">
              <a:solidFill>
                <a:srgbClr val="FF0000"/>
              </a:solidFill>
            </a:endParaRPr>
          </a:p>
          <a:p>
            <a:pPr lvl="1" indent="0"/>
            <a:endParaRPr lang="cs-CZ" sz="1400" b="1" dirty="0"/>
          </a:p>
          <a:p>
            <a:pPr lvl="1" indent="0"/>
            <a:endParaRPr lang="cs-CZ" sz="1400" b="1" i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C) Postupy po zkoušce - Osvědčení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5536" y="2060848"/>
            <a:ext cx="864096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108012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6"/>
          <p:cNvCxnSpPr/>
          <p:nvPr/>
        </p:nvCxnSpPr>
        <p:spPr>
          <a:xfrm>
            <a:off x="395536" y="1916832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FC723711-4571-4228-A6C1-A61FAA19F8E1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27</a:t>
            </a:r>
          </a:p>
        </p:txBody>
      </p:sp>
    </p:spTree>
    <p:extLst>
      <p:ext uri="{BB962C8B-B14F-4D97-AF65-F5344CB8AC3E}">
        <p14:creationId xmlns:p14="http://schemas.microsoft.com/office/powerpoint/2010/main" val="41563607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Osvědčení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veřejná listina – doživotní platnost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ZDV předepsané </a:t>
            </a:r>
            <a:r>
              <a:rPr lang="cs-CZ" sz="1400" b="1" dirty="0"/>
              <a:t>náležitosti</a:t>
            </a:r>
            <a:r>
              <a:rPr lang="cs-CZ" sz="1400" dirty="0"/>
              <a:t> (rozměry, vodotisk, šedý podtisk s motivem malého státního znaku a lipových listů na každé straně tiskopisu)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</a:rPr>
              <a:t>Nelze</a:t>
            </a:r>
            <a:r>
              <a:rPr lang="cs-CZ" sz="1400" dirty="0">
                <a:solidFill>
                  <a:srgbClr val="FF0000"/>
                </a:solidFill>
              </a:rPr>
              <a:t> nic upravovat, měnit, doplňovat (loga </a:t>
            </a:r>
            <a:r>
              <a:rPr lang="cs-CZ" sz="1400" dirty="0" err="1">
                <a:solidFill>
                  <a:srgbClr val="FF0000"/>
                </a:solidFill>
              </a:rPr>
              <a:t>AOs</a:t>
            </a:r>
            <a:r>
              <a:rPr lang="cs-CZ" sz="1400" dirty="0">
                <a:solidFill>
                  <a:srgbClr val="FF0000"/>
                </a:solidFill>
              </a:rPr>
              <a:t>., apod.).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endParaRPr lang="cs-CZ" sz="1400" b="1" dirty="0">
              <a:solidFill>
                <a:srgbClr val="FF0000"/>
              </a:solidFill>
            </a:endParaRPr>
          </a:p>
          <a:p>
            <a:pPr indent="269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identifikační údaje o </a:t>
            </a:r>
            <a:r>
              <a:rPr lang="cs-CZ" sz="1400" dirty="0" err="1"/>
              <a:t>AOs</a:t>
            </a:r>
            <a:r>
              <a:rPr lang="cs-CZ" sz="1400" dirty="0"/>
              <a:t>. a zkoušejících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</a:rPr>
              <a:t>Podepisuje</a:t>
            </a:r>
            <a:r>
              <a:rPr lang="cs-CZ" sz="1400" dirty="0">
                <a:solidFill>
                  <a:srgbClr val="FF0000"/>
                </a:solidFill>
              </a:rPr>
              <a:t> předseda zkušební komise (NE statut. orgán </a:t>
            </a:r>
            <a:r>
              <a:rPr lang="cs-CZ" sz="1400" dirty="0" err="1">
                <a:solidFill>
                  <a:srgbClr val="FF0000"/>
                </a:solidFill>
              </a:rPr>
              <a:t>AOs</a:t>
            </a:r>
            <a:r>
              <a:rPr lang="cs-CZ" sz="1400" dirty="0">
                <a:solidFill>
                  <a:srgbClr val="FF0000"/>
                </a:solidFill>
              </a:rPr>
              <a:t>.!)</a:t>
            </a:r>
          </a:p>
          <a:p>
            <a:pPr marL="269875">
              <a:spcBef>
                <a:spcPts val="0"/>
              </a:spcBef>
              <a:spcAft>
                <a:spcPts val="0"/>
              </a:spcAft>
            </a:pPr>
            <a:endParaRPr lang="cs-CZ" sz="1400" dirty="0">
              <a:solidFill>
                <a:srgbClr val="FF0000"/>
              </a:solidFill>
            </a:endParaRPr>
          </a:p>
          <a:p>
            <a:pPr indent="269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výčet získaných odborných způsobilostí a kvalifikační úroveň (EQF)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indent="269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otisk </a:t>
            </a:r>
            <a:r>
              <a:rPr lang="cs-CZ" sz="1400" b="1" dirty="0"/>
              <a:t>úředního razítka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§ 6 zákona č. 352/2001 Sb., o užívání státních symbolů ČR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kulatý tvar, průměr 20mm, 25 mm nebo 36 mm; malý státní znak je vyobrazen uvnitř kruhu, na obvodu je označení oprávněné osoby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otisk je jednobarevný (barva není stanovena)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úřední razítko si nechává zhotovit každá </a:t>
            </a:r>
            <a:r>
              <a:rPr lang="cs-CZ" sz="1400" dirty="0" err="1"/>
              <a:t>AOs</a:t>
            </a:r>
            <a:r>
              <a:rPr lang="cs-CZ" sz="1400" dirty="0"/>
              <a:t>., obvykle je třeba předložit rozhodnutí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400" dirty="0"/>
          </a:p>
          <a:p>
            <a:pPr indent="269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C) Postupy po zkoušce - Osvědčení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FAB200-1BB3-4A98-AD09-BCDE61A6C166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15320100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 </a:t>
            </a:r>
            <a:r>
              <a:rPr lang="cs-CZ" sz="1400" b="1" u="sng" dirty="0"/>
              <a:t>formuláře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formuláře osvědčení </a:t>
            </a:r>
            <a:r>
              <a:rPr lang="cs-CZ" sz="1400" b="1" dirty="0"/>
              <a:t>si každá </a:t>
            </a:r>
            <a:r>
              <a:rPr lang="cs-CZ" sz="1400" b="1" dirty="0" err="1"/>
              <a:t>AOs</a:t>
            </a:r>
            <a:r>
              <a:rPr lang="cs-CZ" sz="1400" b="1" dirty="0"/>
              <a:t>. objednává sama (SEVT)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3 / 4 typy formulářů </a:t>
            </a:r>
          </a:p>
          <a:p>
            <a:pPr marL="120015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zkouška před fyzickou osobou</a:t>
            </a:r>
          </a:p>
          <a:p>
            <a:pPr marL="120015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zkouška před právnickou osobu (PK bez zkušební komise)</a:t>
            </a:r>
          </a:p>
          <a:p>
            <a:pPr marL="120015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b="1" dirty="0"/>
              <a:t>zkouška před komisí </a:t>
            </a:r>
          </a:p>
          <a:p>
            <a:pPr lvl="1" indent="0">
              <a:spcBef>
                <a:spcPts val="0"/>
              </a:spcBef>
            </a:pPr>
            <a:endParaRPr lang="cs-CZ" sz="1400" b="1" dirty="0"/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b="1" dirty="0"/>
              <a:t>bianko tiskopis pro plný tisk</a:t>
            </a:r>
            <a:endParaRPr lang="cs-CZ" sz="14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osvědčení je možno </a:t>
            </a:r>
            <a:r>
              <a:rPr lang="cs-CZ" sz="1400" b="1" dirty="0"/>
              <a:t>vytisknout prostřednictvím ISKA / vyplnit ručně</a:t>
            </a:r>
          </a:p>
          <a:p>
            <a:pPr marL="1200150" lvl="1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c) Postupy po zkoušce - Osvědčení, formuláře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5608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D6C1DB6B-D76C-4362-928D-253510DBCF5E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29</a:t>
            </a:r>
          </a:p>
        </p:txBody>
      </p:sp>
    </p:spTree>
    <p:extLst>
      <p:ext uri="{BB962C8B-B14F-4D97-AF65-F5344CB8AC3E}">
        <p14:creationId xmlns:p14="http://schemas.microsoft.com/office/powerpoint/2010/main" val="1266077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2060848"/>
            <a:ext cx="8208912" cy="4392488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64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300" b="1" dirty="0"/>
              <a:t>Zákon č. 179/2006 Sb</a:t>
            </a:r>
            <a:r>
              <a:rPr lang="cs-CZ" sz="4300" dirty="0"/>
              <a:t>., zákon o uznávání výsledků dalšího vzdělávání (ZDV)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4300" dirty="0"/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definuje pojmy (autorizace, </a:t>
            </a:r>
            <a:r>
              <a:rPr lang="cs-CZ" sz="4300" dirty="0" err="1"/>
              <a:t>AOs</a:t>
            </a:r>
            <a:r>
              <a:rPr lang="cs-CZ" sz="4300" dirty="0"/>
              <a:t>., AZ, …)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pravidla udělování/odnímání, prodlužování platnosti; přestupky 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pravidla zkoušky</a:t>
            </a:r>
          </a:p>
          <a:p>
            <a:pPr lvl="3" indent="0">
              <a:lnSpc>
                <a:spcPct val="120000"/>
              </a:lnSpc>
              <a:spcBef>
                <a:spcPts val="0"/>
              </a:spcBef>
            </a:pPr>
            <a:endParaRPr lang="cs-CZ" sz="43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300" b="1" dirty="0"/>
              <a:t>Vyhláška č. 208/2007 Sb.</a:t>
            </a:r>
            <a:r>
              <a:rPr lang="cs-CZ" sz="4300" dirty="0"/>
              <a:t>, k provedení ZDV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43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4300" b="1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4300" b="1" dirty="0"/>
              <a:t>Další právní předpisy: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4300" b="1" dirty="0"/>
          </a:p>
          <a:p>
            <a:pPr marL="1971675" indent="-539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4300" dirty="0"/>
              <a:t>zákon č. 500/2004 Sb., správní řád 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zákon č. 634/2004 Sb.,  o správních poplatcích stanoví výši poplatku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zákon č. 255/2012 Sb., o kontrole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zákon č. 352/2001 Sb., o užívání státních symbolů České republiky 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b="1" dirty="0"/>
              <a:t>vyhláška č. 3/2015 Sb., o některých dokladech o vzdělání 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zákon č. 455/1991 Sb. o živnostenském podnikání </a:t>
            </a:r>
          </a:p>
          <a:p>
            <a:pPr marL="1971675" lvl="1" indent="-539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4300" dirty="0"/>
              <a:t>zákon č. …………   Sb., o realitním zprostředkování</a:t>
            </a:r>
          </a:p>
          <a:p>
            <a:pPr lvl="2"/>
            <a:endParaRPr lang="cs-CZ" sz="43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ln>
            <a:noFill/>
            <a:prstDash val="solid"/>
          </a:ln>
        </p:spPr>
        <p:txBody>
          <a:bodyPr/>
          <a:lstStyle/>
          <a:p>
            <a:r>
              <a:rPr lang="cs-CZ" sz="2000" dirty="0"/>
              <a:t>I. a) Právní úprava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799288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0FD3362B-265C-4E40-BF2D-FA2C9D65C007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55776" y="1790772"/>
            <a:ext cx="3600400" cy="4941168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291264" cy="360040"/>
          </a:xfrm>
        </p:spPr>
        <p:txBody>
          <a:bodyPr/>
          <a:lstStyle/>
          <a:p>
            <a:r>
              <a:rPr lang="cs-CZ" sz="2000" dirty="0"/>
              <a:t>II. c) Postupy po zkoušce - formuláře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439117A-7F98-4402-9D48-873D6234E899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30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0617140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42351" y="2060575"/>
            <a:ext cx="3459565" cy="4752801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sz="2000" dirty="0"/>
              <a:t>II. c) Postupy po zkoušce - formuláře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7B0CB39D-3C4A-44ED-A6B4-DDC44BE8EBB8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31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2684378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200" b="1" u="sng" dirty="0"/>
              <a:t>Chyby</a:t>
            </a:r>
          </a:p>
          <a:p>
            <a:pPr marL="360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200" dirty="0"/>
          </a:p>
          <a:p>
            <a:pPr marL="360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200" dirty="0"/>
              <a:t>osvědčení není na formuláři s vodotiskem (je zaslána kopie, nikoli originál)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360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200" dirty="0"/>
              <a:t>osvědčení je na jiném typu (např. pro FO/PO, nikoli k PK, u níž je předepsána zkouška před komisí)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200" dirty="0"/>
          </a:p>
          <a:p>
            <a:pPr marL="360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200" dirty="0"/>
              <a:t>na osvědčení chybí:</a:t>
            </a:r>
          </a:p>
          <a:p>
            <a:pPr marL="630238" lvl="1" indent="-1809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200" dirty="0"/>
              <a:t>podpis zkoušejícího / předsedy zkušební komise</a:t>
            </a:r>
          </a:p>
          <a:p>
            <a:pPr marL="630238" lvl="1" indent="-1809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200" dirty="0"/>
              <a:t>EQF</a:t>
            </a:r>
          </a:p>
          <a:p>
            <a:pPr marL="630238" lvl="1" indent="-18097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200" dirty="0"/>
              <a:t>otisk úředního razítka</a:t>
            </a:r>
          </a:p>
          <a:p>
            <a:pPr marL="171450" indent="-457200">
              <a:buFont typeface="Wingdings" panose="05000000000000000000" pitchFamily="2" charset="2"/>
              <a:buChar char="ü"/>
            </a:pPr>
            <a:r>
              <a:rPr lang="cs-CZ" sz="1200" dirty="0"/>
              <a:t>úřední razítko má jinou než předepsanou velikost</a:t>
            </a:r>
          </a:p>
          <a:p>
            <a:r>
              <a:rPr lang="cs-CZ" sz="1200" b="1" u="sng" dirty="0"/>
              <a:t>Shrnutí</a:t>
            </a:r>
          </a:p>
          <a:p>
            <a:pPr marL="3600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3x (originál) </a:t>
            </a:r>
            <a:r>
              <a:rPr lang="cs-CZ" sz="1400" b="1" dirty="0"/>
              <a:t>Záznam o průběhu a výsledku zkoušky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obdrží uchazeč (místo písemného sdělení výsledku zkoušky)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k archivaci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</a:t>
            </a:r>
            <a:r>
              <a:rPr lang="cs-CZ" sz="1400" dirty="0" err="1"/>
              <a:t>AOs</a:t>
            </a:r>
            <a:r>
              <a:rPr lang="cs-CZ" sz="1400" dirty="0"/>
              <a:t>. zašle </a:t>
            </a:r>
            <a:r>
              <a:rPr lang="cs-CZ" sz="1400" dirty="0" err="1"/>
              <a:t>AOrg</a:t>
            </a:r>
            <a:r>
              <a:rPr lang="cs-CZ" sz="1400" dirty="0"/>
              <a:t>.</a:t>
            </a:r>
          </a:p>
          <a:p>
            <a:pPr marL="285750" lvl="1" indent="973138">
              <a:spcBef>
                <a:spcPts val="0"/>
              </a:spcBef>
            </a:pPr>
            <a:endParaRPr lang="cs-CZ" sz="1400" dirty="0"/>
          </a:p>
          <a:p>
            <a:pPr marL="3600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3x (originál) </a:t>
            </a:r>
            <a:r>
              <a:rPr lang="cs-CZ" sz="1400" b="1" dirty="0"/>
              <a:t>Osvědčení o získání profesní kvalifikace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obdrží uchazeč (místo písemného sdělení výsledku zkoušky)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k archivaci </a:t>
            </a:r>
            <a:r>
              <a:rPr lang="cs-CZ" sz="1400" dirty="0" err="1"/>
              <a:t>AOs</a:t>
            </a:r>
            <a:r>
              <a:rPr lang="cs-CZ" sz="1400" dirty="0"/>
              <a:t>. </a:t>
            </a:r>
          </a:p>
          <a:p>
            <a:pPr marL="285750" lvl="1" indent="973138">
              <a:spcBef>
                <a:spcPts val="0"/>
              </a:spcBef>
            </a:pPr>
            <a:r>
              <a:rPr lang="cs-CZ" sz="1400" dirty="0"/>
              <a:t>1x – </a:t>
            </a:r>
            <a:r>
              <a:rPr lang="cs-CZ" sz="1400" dirty="0" err="1"/>
              <a:t>AOs</a:t>
            </a:r>
            <a:r>
              <a:rPr lang="cs-CZ" sz="1400" dirty="0"/>
              <a:t>. zašle </a:t>
            </a:r>
            <a:r>
              <a:rPr lang="cs-CZ" sz="1400" dirty="0" err="1"/>
              <a:t>AOrg</a:t>
            </a:r>
            <a:r>
              <a:rPr lang="cs-CZ" sz="1400" dirty="0"/>
              <a:t>.</a:t>
            </a:r>
          </a:p>
          <a:p>
            <a:pPr marL="171450" indent="-457200">
              <a:buFont typeface="Wingdings" panose="05000000000000000000" pitchFamily="2" charset="2"/>
              <a:buChar char="ü"/>
            </a:pPr>
            <a:endParaRPr lang="cs-CZ" sz="1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c) Postupy po zkoušce - Osvědčení – chyby, shrnutí 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5608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8DCC4E72-0A15-4368-A497-3569581A82CD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32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4623153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noFill/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Archivace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u="sng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/>
              <a:t>5 let     ode dne vydání </a:t>
            </a:r>
            <a:r>
              <a:rPr lang="cs-CZ" sz="1400" b="1" dirty="0" err="1"/>
              <a:t>AOs</a:t>
            </a:r>
            <a:r>
              <a:rPr lang="cs-CZ" sz="1400" b="1" dirty="0"/>
              <a:t>. uchovává: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 marL="449263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stejnopis </a:t>
            </a:r>
            <a:r>
              <a:rPr lang="cs-CZ" sz="1400" b="1" dirty="0"/>
              <a:t>(originál) Záznamu o průběhu a výsledku zkoušky</a:t>
            </a:r>
          </a:p>
          <a:p>
            <a:pPr marL="449263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stejnopis </a:t>
            </a:r>
            <a:r>
              <a:rPr lang="cs-CZ" sz="1400" b="1" dirty="0"/>
              <a:t>(originál) Osvědčení</a:t>
            </a:r>
          </a:p>
          <a:p>
            <a:pPr marL="277813"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dirty="0">
                <a:solidFill>
                  <a:srgbClr val="FF0000"/>
                </a:solidFill>
              </a:rPr>
              <a:t>! častá chyba </a:t>
            </a:r>
            <a:r>
              <a:rPr lang="cs-CZ" sz="1400" b="1" dirty="0" err="1">
                <a:solidFill>
                  <a:srgbClr val="FF0000"/>
                </a:solidFill>
              </a:rPr>
              <a:t>AOs</a:t>
            </a:r>
            <a:r>
              <a:rPr lang="cs-CZ" sz="1400" b="1" dirty="0">
                <a:solidFill>
                  <a:srgbClr val="FF0000"/>
                </a:solidFill>
              </a:rPr>
              <a:t>. archivuje kopie dokumentů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Uchazeč ztratí osvědčení</a:t>
            </a:r>
            <a:endParaRPr lang="cs-CZ" sz="14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 err="1"/>
              <a:t>AOs</a:t>
            </a:r>
            <a:r>
              <a:rPr lang="cs-CZ" sz="1400" dirty="0"/>
              <a:t>. postup dle § 4 vyhlášky č. 3/2015 Sb., o některých dokladech o vzdělání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II. c) Postupy po zkoušce - Osvědčení - Archivace</a:t>
            </a:r>
          </a:p>
        </p:txBody>
      </p:sp>
      <p:sp>
        <p:nvSpPr>
          <p:cNvPr id="6" name="Obdélník 5"/>
          <p:cNvSpPr/>
          <p:nvPr/>
        </p:nvSpPr>
        <p:spPr>
          <a:xfrm>
            <a:off x="467544" y="2420888"/>
            <a:ext cx="504056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5608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5D67EBB4-D20C-425D-9928-CAEF6082C3E6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33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356247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/>
              <a:t>uchazeč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do 15 dnů ode dne doručení sdělení o výsledku zkoušky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může písemně požádat </a:t>
            </a:r>
            <a:r>
              <a:rPr lang="cs-CZ" sz="1400" dirty="0" err="1"/>
              <a:t>AOrg</a:t>
            </a:r>
            <a:r>
              <a:rPr lang="cs-CZ" sz="1400" dirty="0"/>
              <a:t>. 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o přezkoumání průběhu a výsledku zkoušky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b="1" u="sng" dirty="0" err="1"/>
              <a:t>AOrg</a:t>
            </a:r>
            <a:r>
              <a:rPr lang="cs-CZ" sz="1400" b="1" u="sng" dirty="0"/>
              <a:t>.</a:t>
            </a:r>
            <a:endParaRPr lang="cs-CZ" sz="1400" dirty="0"/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podle podkladů zkoušejícího a dalších osob přítomných při zkoušce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rozhodne o žádosti do 60 dnů ode dne jejího doručení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rozhodnutí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potvrdí výsledek zkoušky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nařídí opakovanou zkoušku</a:t>
            </a:r>
          </a:p>
          <a:p>
            <a:pPr marL="457200" lvl="1" indent="0">
              <a:spcBef>
                <a:spcPts val="0"/>
              </a:spcBef>
            </a:pPr>
            <a:endParaRPr lang="cs-CZ" sz="1400" dirty="0"/>
          </a:p>
          <a:p>
            <a:pPr marL="457200" lvl="1" indent="-457200">
              <a:spcBef>
                <a:spcPts val="0"/>
              </a:spcBef>
            </a:pPr>
            <a:r>
              <a:rPr lang="cs-CZ" sz="1400" b="1" u="sng" dirty="0"/>
              <a:t>opakovaná zkouška</a:t>
            </a:r>
          </a:p>
          <a:p>
            <a:pPr marL="45720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koná se do 30 dnů ode dne doručení rozhodnutí o žádosti o přezkoumání žadateli</a:t>
            </a:r>
          </a:p>
          <a:p>
            <a:pPr marL="45720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koná se před stejnou komisí/</a:t>
            </a:r>
            <a:r>
              <a:rPr lang="cs-CZ" sz="1400" dirty="0" err="1"/>
              <a:t>AOs</a:t>
            </a:r>
            <a:r>
              <a:rPr lang="cs-CZ" sz="1400" dirty="0"/>
              <a:t>.</a:t>
            </a:r>
          </a:p>
          <a:p>
            <a:pPr marL="45720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je přítomen zástupce </a:t>
            </a:r>
            <a:r>
              <a:rPr lang="cs-CZ" sz="1400" dirty="0" err="1"/>
              <a:t>AOrg</a:t>
            </a:r>
            <a:r>
              <a:rPr lang="cs-CZ" sz="1400" dirty="0"/>
              <a:t>.</a:t>
            </a:r>
          </a:p>
          <a:p>
            <a:pPr marL="45720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náklady opakované zkoušky hradí </a:t>
            </a:r>
            <a:r>
              <a:rPr lang="cs-CZ" sz="1400" dirty="0" err="1"/>
              <a:t>AOs</a:t>
            </a:r>
            <a:r>
              <a:rPr lang="cs-CZ" sz="1400" dirty="0"/>
              <a:t>., úhrada se neplatí</a:t>
            </a:r>
          </a:p>
          <a:p>
            <a:pPr marL="457200" lvl="1" indent="-45720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III. a) Kontrola - Přezkoumání průběhu a výsledku zkoušky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4774CE20-616F-4180-9409-02ACE2A06E60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34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28707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600" b="1" u="sng" dirty="0" err="1"/>
              <a:t>AOrg</a:t>
            </a:r>
            <a:r>
              <a:rPr lang="cs-CZ" sz="1600" b="1" u="sng" dirty="0"/>
              <a:t>.</a:t>
            </a:r>
            <a:r>
              <a:rPr lang="cs-CZ" sz="1600" dirty="0"/>
              <a:t> 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dle ZDV oprávnění kontrolovat činnost </a:t>
            </a:r>
            <a:r>
              <a:rPr lang="cs-CZ" sz="1400" dirty="0" err="1"/>
              <a:t>AOs</a:t>
            </a:r>
            <a:r>
              <a:rPr lang="cs-CZ" sz="1400" dirty="0"/>
              <a:t>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v souvislosti s konáním zkoušky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bez ohledu na konání zkoušky</a:t>
            </a:r>
          </a:p>
          <a:p>
            <a:pPr lvl="1" indent="0">
              <a:spcBef>
                <a:spcPts val="0"/>
              </a:spcBef>
            </a:pPr>
            <a:endParaRPr lang="cs-CZ" sz="140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zákon č. 255/2012 Sb., o kontrole (kontrolní řád)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o kontrole </a:t>
            </a:r>
            <a:r>
              <a:rPr lang="cs-CZ" sz="1400" dirty="0" err="1"/>
              <a:t>AOrg</a:t>
            </a:r>
            <a:r>
              <a:rPr lang="cs-CZ" sz="1400" dirty="0"/>
              <a:t>. vyhotoví protokol, jehož stejnopis doručí </a:t>
            </a:r>
            <a:r>
              <a:rPr lang="cs-CZ" sz="1400" dirty="0" err="1"/>
              <a:t>Aos</a:t>
            </a:r>
            <a:r>
              <a:rPr lang="cs-CZ" sz="1400" dirty="0"/>
              <a:t>. zpravidla do 30 dnů ode dne provedení posledního kontrolního úkonu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o tom, že v daném termínu </a:t>
            </a:r>
            <a:r>
              <a:rPr lang="cs-CZ" sz="1400" dirty="0" err="1"/>
              <a:t>AOrg</a:t>
            </a:r>
            <a:r>
              <a:rPr lang="cs-CZ" sz="1400" dirty="0"/>
              <a:t>. u </a:t>
            </a:r>
            <a:r>
              <a:rPr lang="cs-CZ" sz="1400" dirty="0" err="1"/>
              <a:t>AOs</a:t>
            </a:r>
            <a:r>
              <a:rPr lang="cs-CZ" sz="1400" dirty="0"/>
              <a:t>. uskuteční kontrolu, zpravidla </a:t>
            </a:r>
            <a:r>
              <a:rPr lang="cs-CZ" sz="1400" dirty="0" err="1"/>
              <a:t>AOs</a:t>
            </a:r>
            <a:r>
              <a:rPr lang="cs-CZ" sz="1400" dirty="0"/>
              <a:t>. informuje dopisem (dle kontrolního řádu je kontrola zahájena předložením pověření ke kontrole, tj. oznámení kontroly dopisem není podmínkou k zahájení kontroly)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předmětem kontroly je zpravidla dodržování povinností </a:t>
            </a:r>
            <a:r>
              <a:rPr lang="cs-CZ" sz="1400" dirty="0" err="1"/>
              <a:t>AOs</a:t>
            </a:r>
            <a:r>
              <a:rPr lang="cs-CZ" sz="1400" dirty="0"/>
              <a:t>., ověření dodržení souladu průběhu zkoušky s hodnoticím standardem PK, dokumentace související s konáním zkoušky, archivace dokumentů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pokud </a:t>
            </a:r>
            <a:r>
              <a:rPr lang="cs-CZ" sz="1400" dirty="0" err="1"/>
              <a:t>AOrg</a:t>
            </a:r>
            <a:r>
              <a:rPr lang="cs-CZ" sz="1400" dirty="0"/>
              <a:t>. zjistí, že </a:t>
            </a:r>
            <a:r>
              <a:rPr lang="cs-CZ" sz="1400" dirty="0" err="1"/>
              <a:t>AOs</a:t>
            </a:r>
            <a:r>
              <a:rPr lang="cs-CZ" sz="1400" dirty="0"/>
              <a:t>. v rámci vykonávání činností </a:t>
            </a:r>
            <a:r>
              <a:rPr lang="cs-CZ" sz="1400" dirty="0" err="1"/>
              <a:t>AOs</a:t>
            </a:r>
            <a:r>
              <a:rPr lang="cs-CZ" sz="1400" dirty="0"/>
              <a:t>. nedodržuje povinnosti, lze zahájit správní řízení o uložení pokuty (do výše 20 000 Kč), příp. o odnětí autorizace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14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6783" y="1196753"/>
            <a:ext cx="8291264" cy="504056"/>
          </a:xfrm>
        </p:spPr>
        <p:txBody>
          <a:bodyPr/>
          <a:lstStyle/>
          <a:p>
            <a:r>
              <a:rPr lang="cs-CZ" dirty="0"/>
              <a:t>III. b) Kontrola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844824"/>
            <a:ext cx="78488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78A57055-4471-4C76-9212-98926131EC33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1815725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 err="1"/>
              <a:t>AOs</a:t>
            </a:r>
            <a:r>
              <a:rPr lang="cs-CZ" sz="2000" dirty="0"/>
              <a:t>. neinformuje </a:t>
            </a:r>
            <a:r>
              <a:rPr lang="cs-CZ" sz="2000" dirty="0" err="1"/>
              <a:t>AOrg</a:t>
            </a:r>
            <a:r>
              <a:rPr lang="cs-CZ" sz="2000" dirty="0"/>
              <a:t>. o změnách nebo jej neinformuje včas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nezveřejní termín konání zkoušky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nezašle uchazeči pozvánku ke složení zkoušky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neinformuje uchazeče nebo </a:t>
            </a:r>
            <a:r>
              <a:rPr lang="cs-CZ" sz="2000" dirty="0" err="1"/>
              <a:t>AOrg</a:t>
            </a:r>
            <a:r>
              <a:rPr lang="cs-CZ" sz="2000" dirty="0"/>
              <a:t>. o náhradním termínu zkoušky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neoznámí uchazeči výsledek zkoušky nebo uchazeči, který zkoušku úspěšně vykoná, nezašle osvědčení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000" dirty="0"/>
              <a:t>lze uložit </a:t>
            </a:r>
            <a:r>
              <a:rPr lang="cs-CZ" sz="2000" b="1" dirty="0"/>
              <a:t>pokutu do výše 20 000 Kč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13729" y="1268760"/>
            <a:ext cx="8291264" cy="504056"/>
          </a:xfrm>
        </p:spPr>
        <p:txBody>
          <a:bodyPr/>
          <a:lstStyle/>
          <a:p>
            <a:r>
              <a:rPr lang="cs-CZ" dirty="0"/>
              <a:t>III. c) Přestupky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84887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BA072F1B-BEB6-4BB7-8F72-80EBDF92585A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597357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zánik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smrtí fyzické nebo podnikající fyzické osoby / zrušením nebo zánikem právnické osoby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1" dirty="0"/>
              <a:t>uplynutím doby, na kterou byla autorizace udělena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odnětím autorizace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odnětí autorizace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údaje, na jejichž základě byla autorizace udělena, byly nepravdivé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 přestala splňovat některou z podmínek požadovaných k udělení autorizace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 závažným způsobem nebo opakovaně porušila právní předpisy související s výkonem její činnosti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 nemá po dobu delší než 2 měsíce žádného AZ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 o odnětí autorizace požádala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závažné porušení právních předpisů – </a:t>
            </a:r>
            <a:r>
              <a:rPr lang="cs-CZ" sz="1600" b="1" dirty="0"/>
              <a:t>5 let nelze autorizaci pro danou PK udělit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informovat </a:t>
            </a:r>
            <a:r>
              <a:rPr lang="cs-CZ" sz="1400" dirty="0" err="1"/>
              <a:t>AOrg</a:t>
            </a:r>
            <a:r>
              <a:rPr lang="cs-CZ" sz="1400" dirty="0"/>
              <a:t>. o změnách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informovat </a:t>
            </a:r>
            <a:r>
              <a:rPr lang="cs-CZ" sz="1400" dirty="0" err="1"/>
              <a:t>AOrg</a:t>
            </a:r>
            <a:r>
              <a:rPr lang="cs-CZ" sz="1400" dirty="0"/>
              <a:t>. o místě a termínu konání zkoušky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hodnotit dosažení odborné způsobilosti v souladu s příslušným hodnoticím standardem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nedostaví-li se </a:t>
            </a:r>
            <a:r>
              <a:rPr lang="cs-CZ" sz="1400" dirty="0" err="1"/>
              <a:t>AOs</a:t>
            </a:r>
            <a:r>
              <a:rPr lang="cs-CZ" sz="1400" dirty="0"/>
              <a:t>/AZ nejméně 2x bez závažného důvodu ke zkoušce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/>
          </a:p>
          <a:p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dirty="0"/>
              <a:t>III. d) Zánik a odnětí autorizace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63C6DED0-965B-48BC-BDE6-85085AB810AD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37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651057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neznalost ZDV a z něj plynoucích povinností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nesledování aktualit (web MMR – AUTORIZACE)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nedodržování všech termínů spojených s činností </a:t>
            </a:r>
            <a:r>
              <a:rPr lang="cs-CZ" sz="1600" dirty="0" err="1"/>
              <a:t>AOs</a:t>
            </a:r>
            <a:r>
              <a:rPr lang="cs-CZ" sz="1600" dirty="0"/>
              <a:t>. (odeslání pozvánky, uveřejnění, předání sdělení o výsledku zkoušky + osvědčení)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průběh zkoušky zcela v souladu s hodnoticím standardem PK (ověřit všechny kritéria jen stanovenými způsoby, doba pro vykonání zkoušky)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závazné vzory dokumentů – přihláška, osvědčení (správný typ) chybějící údaje, nepozornost při vyplňování)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odesílání – nekompletní (chybí údaje, podpisy, razítko), nepozornost (jména AZ/uchazeči, jiný </a:t>
            </a:r>
            <a:r>
              <a:rPr lang="cs-CZ" sz="1600" dirty="0" err="1"/>
              <a:t>AOrg</a:t>
            </a:r>
            <a:r>
              <a:rPr lang="cs-CZ" sz="1600" dirty="0"/>
              <a:t>.)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1600" dirty="0"/>
              <a:t>archivace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r>
              <a:rPr lang="cs-CZ" dirty="0"/>
              <a:t>III. e) Nejčastější chyby </a:t>
            </a:r>
            <a:r>
              <a:rPr lang="cs-CZ" dirty="0" err="1"/>
              <a:t>AOs</a:t>
            </a:r>
            <a:r>
              <a:rPr lang="cs-CZ" dirty="0"/>
              <a:t>.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16832"/>
            <a:ext cx="770485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72C892E2-169D-48F2-A4AD-542FA6D66B37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38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18105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hlinkClick r:id="rId2"/>
              </a:rPr>
              <a:t>http://www.narodnikvalifikace.cz/kvalifikace-1387-Realitni_zprostredkovatel/revize-2375/hodnotici-standard</a:t>
            </a:r>
            <a:endParaRPr lang="cs-CZ" sz="20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IV. PK Realitní zprostředkovatel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844824"/>
            <a:ext cx="74168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6D6236-51F4-4B47-A89D-2BDBA8C5842E}"/>
              </a:ext>
            </a:extLst>
          </p:cNvPr>
          <p:cNvSpPr txBox="1"/>
          <p:nvPr/>
        </p:nvSpPr>
        <p:spPr>
          <a:xfrm>
            <a:off x="8369374" y="6231923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39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236710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a) Zdroje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57200" y="1962054"/>
            <a:ext cx="8286750" cy="4438746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Webová stránka MMR - AUTORIZACE</a:t>
            </a:r>
          </a:p>
          <a:p>
            <a:pPr marL="0" indent="0">
              <a:buNone/>
            </a:pPr>
            <a:r>
              <a:rPr lang="cs-CZ" sz="1800" dirty="0">
                <a:hlinkClick r:id="rId2"/>
              </a:rPr>
              <a:t>https://www.mmr.cz/</a:t>
            </a:r>
            <a:r>
              <a:rPr lang="cs-CZ" sz="1800" dirty="0" err="1">
                <a:hlinkClick r:id="rId2"/>
              </a:rPr>
              <a:t>cs</a:t>
            </a:r>
            <a:r>
              <a:rPr lang="cs-CZ" sz="1800" dirty="0">
                <a:hlinkClick r:id="rId2"/>
              </a:rPr>
              <a:t>/Ministerstvo/</a:t>
            </a:r>
            <a:r>
              <a:rPr lang="cs-CZ" sz="1800" dirty="0" err="1">
                <a:hlinkClick r:id="rId2"/>
              </a:rPr>
              <a:t>Urad</a:t>
            </a:r>
            <a:r>
              <a:rPr lang="cs-CZ" sz="1800" dirty="0">
                <a:hlinkClick r:id="rId2"/>
              </a:rPr>
              <a:t>/Autorizace-osob-v-oblasti-</a:t>
            </a:r>
            <a:r>
              <a:rPr lang="cs-CZ" sz="1800" dirty="0" err="1">
                <a:hlinkClick r:id="rId2"/>
              </a:rPr>
              <a:t>dalsiho</a:t>
            </a:r>
            <a:r>
              <a:rPr lang="cs-CZ" sz="1800" dirty="0">
                <a:hlinkClick r:id="rId2"/>
              </a:rPr>
              <a:t>-</a:t>
            </a:r>
            <a:r>
              <a:rPr lang="cs-CZ" sz="1800" dirty="0" err="1">
                <a:hlinkClick r:id="rId2"/>
              </a:rPr>
              <a:t>vzdelavani</a:t>
            </a:r>
            <a:r>
              <a:rPr lang="cs-CZ" sz="1800" dirty="0">
                <a:hlinkClick r:id="rId2"/>
              </a:rPr>
              <a:t>-(2)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b="1" dirty="0"/>
              <a:t>Národní soustava kvalifikací – PK Realitní zprostředkovatel</a:t>
            </a:r>
          </a:p>
          <a:p>
            <a:pPr marL="0" indent="0">
              <a:buNone/>
            </a:pPr>
            <a:r>
              <a:rPr lang="cs-CZ" sz="1800" dirty="0">
                <a:hlinkClick r:id="rId3"/>
              </a:rPr>
              <a:t>http://www.narodnikvalifikace.cz/kvalifikace-1387-Realitni_zprostredkovatel/revize-2375/hodnotici-standard</a:t>
            </a:r>
            <a:endParaRPr lang="cs-CZ" sz="1800" dirty="0"/>
          </a:p>
          <a:p>
            <a:pPr marL="0" indent="0">
              <a:buNone/>
            </a:pPr>
            <a:endParaRPr lang="cs-CZ" sz="1600" b="1" dirty="0"/>
          </a:p>
          <a:p>
            <a:pPr marL="0" indent="0">
              <a:buNone/>
            </a:pPr>
            <a:endParaRPr lang="cs-CZ" sz="2000" b="1" u="sng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57200" y="1962054"/>
            <a:ext cx="80752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291CC1-59A2-4567-A354-E55C197CEB04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dirty="0"/>
              <a:t>Děkuji za pozornost.</a:t>
            </a:r>
          </a:p>
          <a:p>
            <a:pPr algn="ctr"/>
            <a:r>
              <a:rPr lang="cs-CZ" dirty="0"/>
              <a:t>Mgr. Renata Prokopová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IV. PK Realitní zprostředkovatel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1903264"/>
            <a:ext cx="73448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12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b="1" dirty="0"/>
              <a:t>Videa a materiály k činnosti </a:t>
            </a:r>
            <a:r>
              <a:rPr lang="cs-CZ" sz="1700" b="1" dirty="0" err="1"/>
              <a:t>AOs</a:t>
            </a:r>
            <a:r>
              <a:rPr lang="cs-CZ" sz="1700" b="1" dirty="0"/>
              <a:t>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dirty="0">
                <a:hlinkClick r:id="rId2"/>
              </a:rPr>
              <a:t>http://podpora.narodnikvalifikace.cz/autorizovaneosoby.html</a:t>
            </a: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b="1" dirty="0"/>
              <a:t>Informační systém pro kvalifikace a autorizace (ISKA)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dirty="0">
                <a:hlinkClick r:id="rId3"/>
              </a:rPr>
              <a:t>https://iskaweb.msmt.cz/</a:t>
            </a: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dirty="0"/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uživatelská příručka, video manuál, odkaz na stažení ISKA</a:t>
            </a:r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velkou řadu povinností lze splnit prostřednictvím zadávání údajů do ISKA</a:t>
            </a:r>
          </a:p>
          <a:p>
            <a:pPr marL="1028700"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hlášení problému správci prostřednictvím „červeného trojúhelníku“ na liště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b="1" dirty="0"/>
              <a:t>Národní soustava kvalifikací (NSK)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dirty="0">
                <a:hlinkClick r:id="rId4"/>
              </a:rPr>
              <a:t>http://www.narodnikvalifikace.cz/</a:t>
            </a: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b="1" dirty="0"/>
              <a:t>Národní soustava povolání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700" dirty="0">
                <a:hlinkClick r:id="rId5"/>
              </a:rPr>
              <a:t>https://www.nsp.cz/</a:t>
            </a: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7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a) Zdroje informací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6832"/>
            <a:ext cx="80648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E2BE72BA-20BE-49B8-87D2-5EACFFB7304F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72734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b="1" dirty="0"/>
              <a:t>Autorizovaná osoba (</a:t>
            </a:r>
            <a:r>
              <a:rPr lang="cs-CZ" sz="1600" b="1" dirty="0" err="1"/>
              <a:t>AOs</a:t>
            </a:r>
            <a:r>
              <a:rPr lang="cs-CZ" sz="1600" b="1" dirty="0"/>
              <a:t>.) je povinna: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dodržovat povinnosti stanovené v právních předpisech související s činnosti </a:t>
            </a:r>
            <a:r>
              <a:rPr lang="cs-CZ" sz="1600" dirty="0" err="1"/>
              <a:t>AOs</a:t>
            </a:r>
            <a:r>
              <a:rPr lang="cs-CZ" sz="1600" dirty="0"/>
              <a:t>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znát aktuální znění profesní kvalifikace </a:t>
            </a:r>
          </a:p>
          <a:p>
            <a:endParaRPr lang="cs-CZ" sz="1600" dirty="0"/>
          </a:p>
          <a:p>
            <a:r>
              <a:rPr lang="cs-CZ" sz="1600" b="1" dirty="0"/>
              <a:t>Porušení povinností: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uložení pokuty (do 20 000 Kč)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cs-CZ" sz="1600" dirty="0"/>
              <a:t>odnětí autorizace (závažným způsobem nebo opakovaně) v následujících 5 letech </a:t>
            </a:r>
            <a:r>
              <a:rPr lang="cs-CZ" sz="1600" dirty="0" err="1"/>
              <a:t>AOs</a:t>
            </a:r>
            <a:r>
              <a:rPr lang="cs-CZ" sz="1600" dirty="0"/>
              <a:t>. není možno autorizaci pro danou profesní kvalifikaci udělit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000" dirty="0"/>
              <a:t>I. a) Právní úprava - Shrnutí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1919854"/>
            <a:ext cx="81369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B096DBBA-5DAA-435D-BBA8-12184E5FCD10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792097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61522" y="2554372"/>
            <a:ext cx="8291264" cy="3923778"/>
          </a:xfrm>
        </p:spPr>
        <p:txBody>
          <a:bodyPr>
            <a:normAutofit/>
          </a:bodyPr>
          <a:lstStyle/>
          <a:p>
            <a:r>
              <a:rPr lang="cs-CZ" sz="1600" b="1" dirty="0"/>
              <a:t> Autorizující orgán  (</a:t>
            </a:r>
            <a:r>
              <a:rPr lang="cs-CZ" sz="1600" b="1" dirty="0" err="1"/>
              <a:t>AOrg</a:t>
            </a:r>
            <a:r>
              <a:rPr lang="cs-CZ" sz="1600" b="1" dirty="0"/>
              <a:t>.) 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200" dirty="0"/>
              <a:t>ústřední správní orgán (ministerstvo), v gesci PK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200" dirty="0"/>
              <a:t>rozhoduje o autorizacích (udělení/odnětí, prodloužení platnosti, změna AZ)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200" dirty="0"/>
              <a:t>kontroluje činnost </a:t>
            </a:r>
            <a:r>
              <a:rPr lang="cs-CZ" sz="1200" dirty="0" err="1"/>
              <a:t>AOs</a:t>
            </a:r>
            <a:r>
              <a:rPr lang="cs-CZ" sz="1200" dirty="0"/>
              <a:t>. / projednává přestupky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cs-CZ" sz="1200" dirty="0"/>
          </a:p>
          <a:p>
            <a:r>
              <a:rPr lang="cs-CZ" sz="1600" b="1" dirty="0"/>
              <a:t>   Autorizace</a:t>
            </a:r>
          </a:p>
          <a:p>
            <a:pPr marL="1028700" lvl="1">
              <a:buFont typeface="Wingdings" panose="05000000000000000000" pitchFamily="2" charset="2"/>
              <a:buChar char="ü"/>
            </a:pPr>
            <a:r>
              <a:rPr lang="cs-CZ" sz="1200" dirty="0"/>
              <a:t>oprávnění fyzické nebo právnické osoby (= </a:t>
            </a:r>
            <a:r>
              <a:rPr lang="cs-CZ" sz="1200" dirty="0" err="1"/>
              <a:t>AOs</a:t>
            </a:r>
            <a:r>
              <a:rPr lang="cs-CZ" sz="1200" dirty="0"/>
              <a:t>.) konat zkoušky dle ZDV</a:t>
            </a:r>
          </a:p>
          <a:p>
            <a:pPr marL="1028700" lvl="1">
              <a:buFont typeface="Wingdings" panose="05000000000000000000" pitchFamily="2" charset="2"/>
              <a:buChar char="ü"/>
            </a:pPr>
            <a:endParaRPr lang="cs-CZ" sz="1200" dirty="0"/>
          </a:p>
          <a:p>
            <a:pPr marL="1028700" lvl="1">
              <a:buFont typeface="Wingdings" panose="05000000000000000000" pitchFamily="2" charset="2"/>
              <a:buChar char="ü"/>
            </a:pPr>
            <a:endParaRPr lang="cs-CZ" sz="1200" dirty="0"/>
          </a:p>
          <a:p>
            <a:r>
              <a:rPr lang="cs-CZ" sz="1600" b="1" dirty="0"/>
              <a:t>  Autorizovaná osoba (</a:t>
            </a:r>
            <a:r>
              <a:rPr lang="cs-CZ" sz="1600" b="1" dirty="0" err="1"/>
              <a:t>AOs</a:t>
            </a:r>
            <a:r>
              <a:rPr lang="cs-CZ" sz="1600" b="1" dirty="0"/>
              <a:t>.)</a:t>
            </a:r>
          </a:p>
          <a:p>
            <a:pPr marL="1085850" lvl="1" indent="-342900">
              <a:buFont typeface="Wingdings" panose="05000000000000000000" pitchFamily="2" charset="2"/>
              <a:buChar char="ü"/>
            </a:pPr>
            <a:r>
              <a:rPr lang="cs-CZ" sz="1200" dirty="0"/>
              <a:t>subjekt (fyzická nebo právnická osoba ) oprávněn konat zkoušky</a:t>
            </a:r>
          </a:p>
          <a:p>
            <a:pPr lvl="1" indent="0"/>
            <a:endParaRPr lang="cs-CZ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lvl="1" indent="0"/>
            <a:endParaRPr lang="cs-CZ" sz="1200" dirty="0"/>
          </a:p>
          <a:p>
            <a:pPr marL="1028700" lvl="1">
              <a:buFont typeface="Wingdings" panose="05000000000000000000" pitchFamily="2" charset="2"/>
              <a:buChar char="ü"/>
            </a:pPr>
            <a:endParaRPr lang="cs-CZ" sz="12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3584" y="1330236"/>
            <a:ext cx="8291264" cy="9361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000" dirty="0"/>
              <a:t>I. b) Základní pojmy</a:t>
            </a:r>
            <a:r>
              <a:rPr lang="cs-CZ" dirty="0"/>
              <a:t/>
            </a:r>
            <a:br>
              <a:rPr lang="cs-CZ" dirty="0"/>
            </a:br>
            <a:r>
              <a:rPr lang="cs-CZ" sz="1800" dirty="0"/>
              <a:t>Autorizace, Autorizující orgán, Autorizovaná osoba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467545" y="5089181"/>
            <a:ext cx="2808312" cy="2840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67545" y="2584332"/>
            <a:ext cx="2628800" cy="288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30466" y="3980252"/>
            <a:ext cx="1242392" cy="2649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Šipka dolů 17"/>
          <p:cNvSpPr/>
          <p:nvPr/>
        </p:nvSpPr>
        <p:spPr>
          <a:xfrm>
            <a:off x="624062" y="3117473"/>
            <a:ext cx="484632" cy="419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  <p:sp>
        <p:nvSpPr>
          <p:cNvPr id="19" name="Šipka dolů 18"/>
          <p:cNvSpPr/>
          <p:nvPr/>
        </p:nvSpPr>
        <p:spPr>
          <a:xfrm>
            <a:off x="624062" y="4457194"/>
            <a:ext cx="484632" cy="4199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000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530466" y="2132856"/>
            <a:ext cx="764193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E0656C5-D54A-44BA-9AE4-5A5C2E064EF6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6116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492896"/>
            <a:ext cx="8291264" cy="396044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Autorizovaná osoba</a:t>
            </a:r>
            <a:endParaRPr lang="cs-CZ" sz="1600" b="1" dirty="0"/>
          </a:p>
          <a:p>
            <a:pPr marL="1028700" lvl="1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subjekt (právnická / fyzická osoba ) </a:t>
            </a:r>
            <a:r>
              <a:rPr lang="cs-CZ" sz="1400" b="1" dirty="0"/>
              <a:t>oprávněn konat zkoušky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600" b="1" u="sng" dirty="0"/>
              <a:t>Autorizovaný zástupce (AZ)</a:t>
            </a:r>
            <a:endParaRPr lang="cs-CZ" sz="1600" dirty="0"/>
          </a:p>
          <a:p>
            <a:pPr marL="1028700" lvl="1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cs-CZ" sz="1600" dirty="0"/>
              <a:t>(</a:t>
            </a:r>
            <a:r>
              <a:rPr lang="cs-CZ" sz="1400" dirty="0"/>
              <a:t>fyzická osoba) je členem, společníkem, osobou, vykonávající funkci orgánu, člena orgánu, nebo zaměstnancem </a:t>
            </a:r>
            <a:r>
              <a:rPr lang="cs-CZ" sz="1400" b="1" dirty="0"/>
              <a:t>autorizované osoby </a:t>
            </a:r>
            <a:r>
              <a:rPr lang="cs-CZ" sz="1400" i="1" dirty="0"/>
              <a:t>(PO, FOP) </a:t>
            </a:r>
            <a:r>
              <a:rPr lang="cs-CZ" sz="1400" dirty="0"/>
              <a:t>nebo je k ní v jiném pracovněprávním nebo jiném </a:t>
            </a:r>
            <a:r>
              <a:rPr lang="cs-CZ" sz="1400" b="1" dirty="0"/>
              <a:t>smluvním vztahu </a:t>
            </a:r>
            <a:r>
              <a:rPr lang="cs-CZ" sz="1400" dirty="0"/>
              <a:t>a 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/>
          </a:p>
          <a:p>
            <a:pPr marL="1028700" lvl="1" algn="just">
              <a:spcBef>
                <a:spcPts val="0"/>
              </a:spcBef>
              <a:buFont typeface="Wingdings" panose="05000000000000000000" pitchFamily="2" charset="2"/>
              <a:buChar char="ü"/>
              <a:defRPr/>
            </a:pPr>
            <a:r>
              <a:rPr lang="cs-CZ" sz="1400" dirty="0"/>
              <a:t>je </a:t>
            </a:r>
            <a:r>
              <a:rPr lang="cs-CZ" sz="1400" b="1" dirty="0"/>
              <a:t>oprávněna touto autorizovanou osobou </a:t>
            </a:r>
            <a:r>
              <a:rPr lang="cs-CZ" sz="1400" dirty="0"/>
              <a:t>(</a:t>
            </a:r>
            <a:r>
              <a:rPr lang="cs-CZ" sz="1400" i="1" dirty="0"/>
              <a:t>PO/FOP</a:t>
            </a:r>
            <a:r>
              <a:rPr lang="cs-CZ" sz="1400" dirty="0"/>
              <a:t>), aby jejím jménem prováděla ověřování dosažení odborné způsobilosti podle ZDV </a:t>
            </a:r>
            <a:r>
              <a:rPr lang="cs-CZ" sz="1400" b="1" dirty="0"/>
              <a:t>(= zkoušející)</a:t>
            </a:r>
          </a:p>
          <a:p>
            <a:pPr lvl="0" algn="just">
              <a:spcBef>
                <a:spcPts val="0"/>
              </a:spcBef>
              <a:spcAft>
                <a:spcPts val="0"/>
              </a:spcAft>
              <a:defRPr/>
            </a:pPr>
            <a:endParaRPr lang="cs-CZ" sz="1400" dirty="0"/>
          </a:p>
          <a:p>
            <a:pPr marL="1095375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719138" algn="l"/>
              </a:tabLst>
              <a:defRPr/>
            </a:pPr>
            <a:r>
              <a:rPr lang="cs-CZ" sz="1400" b="1" dirty="0">
                <a:solidFill>
                  <a:srgbClr val="FF0000"/>
                </a:solidFill>
              </a:rPr>
              <a:t>zkoušet může (POUZE) AZ, který je uveden v seznamu AZ, jenž je součástí rozhodnutí</a:t>
            </a:r>
          </a:p>
          <a:p>
            <a:pPr marL="809625" algn="just">
              <a:spcBef>
                <a:spcPts val="0"/>
              </a:spcBef>
              <a:spcAft>
                <a:spcPts val="0"/>
              </a:spcAft>
              <a:tabLst>
                <a:tab pos="719138" algn="l"/>
              </a:tabLst>
              <a:defRPr/>
            </a:pPr>
            <a:endParaRPr lang="cs-CZ" sz="1400" b="1" dirty="0">
              <a:solidFill>
                <a:srgbClr val="FF0000"/>
              </a:solidFill>
            </a:endParaRPr>
          </a:p>
          <a:p>
            <a:pPr marL="1095375" indent="-28575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tabLst>
                <a:tab pos="719138" algn="l"/>
              </a:tabLst>
              <a:defRPr/>
            </a:pPr>
            <a:r>
              <a:rPr lang="cs-CZ" sz="1400" b="1" dirty="0"/>
              <a:t>počet AZ není stanoven </a:t>
            </a:r>
            <a:r>
              <a:rPr lang="cs-CZ" sz="1400" dirty="0"/>
              <a:t>(stanoven je pouze počet zkoušejících)</a:t>
            </a:r>
          </a:p>
          <a:p>
            <a:pPr marL="1095375" indent="-285750" algn="just">
              <a:spcBef>
                <a:spcPts val="0"/>
              </a:spcBef>
              <a:buFont typeface="Wingdings" panose="05000000000000000000" pitchFamily="2" charset="2"/>
              <a:buChar char="ü"/>
              <a:tabLst>
                <a:tab pos="719138" algn="l"/>
              </a:tabLst>
              <a:defRPr/>
            </a:pPr>
            <a:endParaRPr lang="cs-CZ" sz="1400" b="1" dirty="0"/>
          </a:p>
          <a:p>
            <a:pPr lvl="0" algn="just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08112"/>
          </a:xfrm>
        </p:spPr>
        <p:txBody>
          <a:bodyPr/>
          <a:lstStyle/>
          <a:p>
            <a:r>
              <a:rPr lang="cs-CZ" sz="2000" dirty="0"/>
              <a:t>I. b) Základní pojmy</a:t>
            </a:r>
            <a:br>
              <a:rPr lang="cs-CZ" sz="2000" dirty="0"/>
            </a:br>
            <a:r>
              <a:rPr lang="cs-CZ" sz="1800" dirty="0"/>
              <a:t>Autorizovaná osoba x Autorizovaný zástupce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2204864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D2F474C2-1BD4-44E6-A32A-20E89E2CEE21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3330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78842" y="2708920"/>
            <a:ext cx="8291264" cy="374441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3600" b="1" dirty="0">
                <a:solidFill>
                  <a:srgbClr val="FF0000"/>
                </a:solidFill>
              </a:rPr>
              <a:t>!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400" b="1" u="sng" dirty="0"/>
              <a:t>Autorizovaná osoba x Autorizovaný zástupce </a:t>
            </a:r>
            <a:endParaRPr lang="cs-CZ" sz="1400" u="sng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 err="1"/>
              <a:t>AOs</a:t>
            </a:r>
            <a:r>
              <a:rPr lang="cs-CZ" sz="1400" dirty="0"/>
              <a:t>.(má autorizaci) ≠ AZ (nemá autorizaci; jménem </a:t>
            </a:r>
            <a:r>
              <a:rPr lang="cs-CZ" sz="1400" dirty="0" err="1"/>
              <a:t>AOs</a:t>
            </a:r>
            <a:r>
              <a:rPr lang="cs-CZ" sz="1400" dirty="0"/>
              <a:t>. zkouší, je zkoušející)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sz="1400" dirty="0"/>
              <a:t>typy </a:t>
            </a:r>
            <a:r>
              <a:rPr lang="cs-CZ" sz="1400" dirty="0" err="1"/>
              <a:t>AOs</a:t>
            </a:r>
            <a:r>
              <a:rPr lang="cs-CZ" sz="1400" dirty="0"/>
              <a:t>.: 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FO – nemá AZ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FOP – může si zvolit AZ</a:t>
            </a:r>
          </a:p>
          <a:p>
            <a:pPr marL="10287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PO/</a:t>
            </a:r>
            <a:r>
              <a:rPr lang="cs-CZ" sz="1400" dirty="0" err="1"/>
              <a:t>POš</a:t>
            </a:r>
            <a:r>
              <a:rPr lang="cs-CZ" sz="1400" dirty="0"/>
              <a:t> – musí mít AZ</a:t>
            </a:r>
          </a:p>
          <a:p>
            <a:pPr lvl="1" indent="0">
              <a:spcBef>
                <a:spcPts val="0"/>
              </a:spcBef>
            </a:pPr>
            <a:endParaRPr lang="cs-CZ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3600" b="1" dirty="0">
                <a:solidFill>
                  <a:srgbClr val="FF0000"/>
                </a:solidFill>
              </a:rPr>
              <a:t>! </a:t>
            </a:r>
            <a:r>
              <a:rPr lang="cs-CZ" sz="1400" b="1" u="sng" dirty="0"/>
              <a:t>Autorizovaný zástupce x Statutární zástupce</a:t>
            </a:r>
            <a:endParaRPr lang="cs-CZ" sz="1400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dirty="0"/>
              <a:t>AZ uveden v seznamu AZ (v rozhodnutí) x statutární zástupce uveden v OR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400" dirty="0"/>
              <a:t>     (</a:t>
            </a:r>
            <a:r>
              <a:rPr lang="cs-CZ" sz="1400" dirty="0">
                <a:sym typeface="Symbol" panose="05050102010706020507" pitchFamily="18" charset="2"/>
              </a:rPr>
              <a:t> pokud není v seznamu AZ nemůže automaticky zkoušet</a:t>
            </a:r>
            <a:r>
              <a:rPr lang="cs-CZ" sz="1400" dirty="0">
                <a:solidFill>
                  <a:srgbClr val="000099"/>
                </a:solidFill>
                <a:ea typeface="+mj-ea"/>
                <a:sym typeface="Symbol" panose="05050102010706020507" pitchFamily="18" charset="2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solidFill>
                <a:srgbClr val="000099"/>
              </a:solidFill>
              <a:ea typeface="+mj-ea"/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b="1" u="sng" dirty="0">
              <a:solidFill>
                <a:srgbClr val="000099"/>
              </a:solidFill>
              <a:ea typeface="+mj-ea"/>
              <a:sym typeface="Symbol" panose="05050102010706020507" pitchFamily="18" charset="2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600" dirty="0">
              <a:solidFill>
                <a:srgbClr val="000099"/>
              </a:solidFill>
              <a:ea typeface="+mj-ea"/>
              <a:sym typeface="Symbol" panose="05050102010706020507" pitchFamily="18" charset="2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cs-CZ" sz="1600" dirty="0">
              <a:solidFill>
                <a:srgbClr val="000099"/>
              </a:solidFill>
              <a:ea typeface="+mj-ea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224136"/>
          </a:xfrm>
        </p:spPr>
        <p:txBody>
          <a:bodyPr/>
          <a:lstStyle/>
          <a:p>
            <a:r>
              <a:rPr lang="cs-CZ" sz="2000" dirty="0"/>
              <a:t>I. b) Základní pojmy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1800" dirty="0"/>
              <a:t>Autorizovaná osoba x Autorizovaný zástupce </a:t>
            </a:r>
            <a:br>
              <a:rPr lang="cs-CZ" sz="1800" dirty="0"/>
            </a:br>
            <a:r>
              <a:rPr lang="cs-CZ" sz="1800" dirty="0"/>
              <a:t>Autorizovaný zástupce x Statutární zástupce</a:t>
            </a:r>
            <a:br>
              <a:rPr lang="cs-CZ" sz="1800" dirty="0"/>
            </a:br>
            <a:endParaRPr lang="cs-CZ" sz="18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395536" y="2741177"/>
            <a:ext cx="80648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ovéPole 5">
            <a:extLst>
              <a:ext uri="{FF2B5EF4-FFF2-40B4-BE49-F238E27FC236}">
                <a16:creationId xmlns:a16="http://schemas.microsoft.com/office/drawing/2014/main" id="{96C94102-4E02-4300-974A-B2C6538777FD}"/>
              </a:ext>
            </a:extLst>
          </p:cNvPr>
          <p:cNvSpPr txBox="1"/>
          <p:nvPr/>
        </p:nvSpPr>
        <p:spPr>
          <a:xfrm>
            <a:off x="8460432" y="6228019"/>
            <a:ext cx="288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118673271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1502</TotalTime>
  <Words>3776</Words>
  <Application>Microsoft Office PowerPoint</Application>
  <PresentationFormat>Předvádění na obrazovce (4:3)</PresentationFormat>
  <Paragraphs>588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5" baseType="lpstr">
      <vt:lpstr>Arial</vt:lpstr>
      <vt:lpstr>Calibri</vt:lpstr>
      <vt:lpstr>Symbol</vt:lpstr>
      <vt:lpstr>Wingdings</vt:lpstr>
      <vt:lpstr>MMR_klas</vt:lpstr>
      <vt:lpstr>Setkání AOs. PK Realitní zprostředkovatel</vt:lpstr>
      <vt:lpstr>Obsah</vt:lpstr>
      <vt:lpstr>I. a) Právní úprava</vt:lpstr>
      <vt:lpstr>I. a) Zdroje informací</vt:lpstr>
      <vt:lpstr>I. a) Zdroje informací</vt:lpstr>
      <vt:lpstr>I. a) Právní úprava - Shrnutí</vt:lpstr>
      <vt:lpstr>I. b) Základní pojmy Autorizace, Autorizující orgán, Autorizovaná osoba</vt:lpstr>
      <vt:lpstr>I. b) Základní pojmy Autorizovaná osoba x Autorizovaný zástupce</vt:lpstr>
      <vt:lpstr>I. b) Základní pojmy  Autorizovaná osoba x Autorizovaný zástupce  Autorizovaný zástupce x Statutární zástupce </vt:lpstr>
      <vt:lpstr>I. b) Základní pojmy  Autorizace x Akreditace Rekvalifikační kurz x Kurz</vt:lpstr>
      <vt:lpstr>I. c)  Žádosti - Autorizace</vt:lpstr>
      <vt:lpstr>I. c) Žádosti - Prodloužení platnosti</vt:lpstr>
      <vt:lpstr>I. c) Žádosti - Prodloužení platnosti</vt:lpstr>
      <vt:lpstr>I. c) Žádosti – posouzení po revizi PK</vt:lpstr>
      <vt:lpstr>I. c) Žádosti - Změna AZ</vt:lpstr>
      <vt:lpstr>I. c) Žádosti - Časté chyby </vt:lpstr>
      <vt:lpstr>I. d) Povinnost AOs. – Informovat o změnách</vt:lpstr>
      <vt:lpstr>II. ZKOUŠKA - Základní informace</vt:lpstr>
      <vt:lpstr>II. a) Postupy před zkouškou - Přihláška</vt:lpstr>
      <vt:lpstr>II. a) Postupy před zkouškou - Pozvánka</vt:lpstr>
      <vt:lpstr>II. a) Postupy před zkouškou: Termín</vt:lpstr>
      <vt:lpstr>II. a) Postupy před zkouškou – Ověření uveřejnění termínu</vt:lpstr>
      <vt:lpstr>II. b) Postupy při zkoušce</vt:lpstr>
      <vt:lpstr>II. B) postupy při zkoušce</vt:lpstr>
      <vt:lpstr>II. b) Postupy při zkoušce</vt:lpstr>
      <vt:lpstr>II. b) Postupy při zkoušce - Záznam o průběhu a výsledku zkoušky</vt:lpstr>
      <vt:lpstr>II. C) Postupy po zkoušce - Osvědčení</vt:lpstr>
      <vt:lpstr>II. C) Postupy po zkoušce - Osvědčení</vt:lpstr>
      <vt:lpstr>II. c) Postupy po zkoušce - Osvědčení, formuláře</vt:lpstr>
      <vt:lpstr>II. c) Postupy po zkoušce - formuláře</vt:lpstr>
      <vt:lpstr>II. c) Postupy po zkoušce - formuláře</vt:lpstr>
      <vt:lpstr>II. c) Postupy po zkoušce - Osvědčení – chyby, shrnutí </vt:lpstr>
      <vt:lpstr>II. c) Postupy po zkoušce - Osvědčení - Archivace</vt:lpstr>
      <vt:lpstr>III. a) Kontrola - Přezkoumání průběhu a výsledku zkoušky</vt:lpstr>
      <vt:lpstr>III. b) Kontrola</vt:lpstr>
      <vt:lpstr>III. c) Přestupky</vt:lpstr>
      <vt:lpstr>III. d) Zánik a odnětí autorizace</vt:lpstr>
      <vt:lpstr>III. e) Nejčastější chyby AOs.</vt:lpstr>
      <vt:lpstr>IV. PK Realitní zprostředkovatel</vt:lpstr>
      <vt:lpstr>IV. PK Realitní zprostředkovatel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Prokopová Renata</dc:creator>
  <cp:lastModifiedBy>Prokopová Renata</cp:lastModifiedBy>
  <cp:revision>209</cp:revision>
  <cp:lastPrinted>2020-01-23T12:06:46Z</cp:lastPrinted>
  <dcterms:created xsi:type="dcterms:W3CDTF">2020-01-20T06:12:19Z</dcterms:created>
  <dcterms:modified xsi:type="dcterms:W3CDTF">2020-12-16T14:07:16Z</dcterms:modified>
</cp:coreProperties>
</file>