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notesMasterIdLst>
    <p:notesMasterId r:id="rId136"/>
  </p:notesMasterIdLst>
  <p:sldIdLst>
    <p:sldId id="322" r:id="rId6"/>
    <p:sldId id="401" r:id="rId7"/>
    <p:sldId id="405" r:id="rId8"/>
    <p:sldId id="402" r:id="rId9"/>
    <p:sldId id="404" r:id="rId10"/>
    <p:sldId id="328" r:id="rId11"/>
    <p:sldId id="452" r:id="rId12"/>
    <p:sldId id="453" r:id="rId13"/>
    <p:sldId id="454" r:id="rId14"/>
    <p:sldId id="455" r:id="rId15"/>
    <p:sldId id="456" r:id="rId16"/>
    <p:sldId id="330" r:id="rId17"/>
    <p:sldId id="338" r:id="rId18"/>
    <p:sldId id="339" r:id="rId19"/>
    <p:sldId id="340" r:id="rId20"/>
    <p:sldId id="341" r:id="rId21"/>
    <p:sldId id="342" r:id="rId22"/>
    <p:sldId id="345" r:id="rId23"/>
    <p:sldId id="344" r:id="rId24"/>
    <p:sldId id="346" r:id="rId25"/>
    <p:sldId id="347" r:id="rId26"/>
    <p:sldId id="348" r:id="rId27"/>
    <p:sldId id="349" r:id="rId28"/>
    <p:sldId id="350" r:id="rId29"/>
    <p:sldId id="351" r:id="rId30"/>
    <p:sldId id="352" r:id="rId31"/>
    <p:sldId id="353" r:id="rId32"/>
    <p:sldId id="354" r:id="rId33"/>
    <p:sldId id="355" r:id="rId34"/>
    <p:sldId id="356" r:id="rId35"/>
    <p:sldId id="357" r:id="rId36"/>
    <p:sldId id="358" r:id="rId37"/>
    <p:sldId id="359" r:id="rId38"/>
    <p:sldId id="329" r:id="rId39"/>
    <p:sldId id="360" r:id="rId40"/>
    <p:sldId id="361" r:id="rId41"/>
    <p:sldId id="363" r:id="rId42"/>
    <p:sldId id="371" r:id="rId43"/>
    <p:sldId id="362" r:id="rId44"/>
    <p:sldId id="380" r:id="rId45"/>
    <p:sldId id="377" r:id="rId46"/>
    <p:sldId id="376" r:id="rId47"/>
    <p:sldId id="378" r:id="rId48"/>
    <p:sldId id="372" r:id="rId49"/>
    <p:sldId id="382" r:id="rId50"/>
    <p:sldId id="383" r:id="rId51"/>
    <p:sldId id="384" r:id="rId52"/>
    <p:sldId id="385" r:id="rId53"/>
    <p:sldId id="386" r:id="rId54"/>
    <p:sldId id="387" r:id="rId55"/>
    <p:sldId id="388" r:id="rId56"/>
    <p:sldId id="389" r:id="rId57"/>
    <p:sldId id="390" r:id="rId58"/>
    <p:sldId id="391" r:id="rId59"/>
    <p:sldId id="392" r:id="rId60"/>
    <p:sldId id="367" r:id="rId61"/>
    <p:sldId id="368" r:id="rId62"/>
    <p:sldId id="369" r:id="rId63"/>
    <p:sldId id="399" r:id="rId64"/>
    <p:sldId id="400" r:id="rId65"/>
    <p:sldId id="394" r:id="rId66"/>
    <p:sldId id="395" r:id="rId67"/>
    <p:sldId id="396" r:id="rId68"/>
    <p:sldId id="397" r:id="rId69"/>
    <p:sldId id="364" r:id="rId70"/>
    <p:sldId id="439" r:id="rId71"/>
    <p:sldId id="440" r:id="rId72"/>
    <p:sldId id="441" r:id="rId73"/>
    <p:sldId id="365" r:id="rId74"/>
    <p:sldId id="366" r:id="rId75"/>
    <p:sldId id="370" r:id="rId76"/>
    <p:sldId id="373" r:id="rId77"/>
    <p:sldId id="381" r:id="rId78"/>
    <p:sldId id="442" r:id="rId79"/>
    <p:sldId id="443" r:id="rId80"/>
    <p:sldId id="393" r:id="rId81"/>
    <p:sldId id="457" r:id="rId82"/>
    <p:sldId id="435" r:id="rId83"/>
    <p:sldId id="403" r:id="rId84"/>
    <p:sldId id="406" r:id="rId85"/>
    <p:sldId id="468" r:id="rId86"/>
    <p:sldId id="471" r:id="rId87"/>
    <p:sldId id="472" r:id="rId88"/>
    <p:sldId id="427" r:id="rId89"/>
    <p:sldId id="428" r:id="rId90"/>
    <p:sldId id="429" r:id="rId91"/>
    <p:sldId id="430" r:id="rId92"/>
    <p:sldId id="432" r:id="rId93"/>
    <p:sldId id="433" r:id="rId94"/>
    <p:sldId id="434" r:id="rId95"/>
    <p:sldId id="447" r:id="rId96"/>
    <p:sldId id="473" r:id="rId97"/>
    <p:sldId id="474" r:id="rId98"/>
    <p:sldId id="475" r:id="rId99"/>
    <p:sldId id="458" r:id="rId100"/>
    <p:sldId id="459" r:id="rId101"/>
    <p:sldId id="460" r:id="rId102"/>
    <p:sldId id="461" r:id="rId103"/>
    <p:sldId id="462" r:id="rId104"/>
    <p:sldId id="463" r:id="rId105"/>
    <p:sldId id="465" r:id="rId106"/>
    <p:sldId id="467" r:id="rId107"/>
    <p:sldId id="408" r:id="rId108"/>
    <p:sldId id="448" r:id="rId109"/>
    <p:sldId id="483" r:id="rId110"/>
    <p:sldId id="482" r:id="rId111"/>
    <p:sldId id="484" r:id="rId112"/>
    <p:sldId id="485" r:id="rId113"/>
    <p:sldId id="478" r:id="rId114"/>
    <p:sldId id="479" r:id="rId115"/>
    <p:sldId id="477" r:id="rId116"/>
    <p:sldId id="481" r:id="rId117"/>
    <p:sldId id="480" r:id="rId118"/>
    <p:sldId id="486" r:id="rId119"/>
    <p:sldId id="487" r:id="rId120"/>
    <p:sldId id="407" r:id="rId121"/>
    <p:sldId id="423" r:id="rId122"/>
    <p:sldId id="420" r:id="rId123"/>
    <p:sldId id="444" r:id="rId124"/>
    <p:sldId id="421" r:id="rId125"/>
    <p:sldId id="409" r:id="rId126"/>
    <p:sldId id="412" r:id="rId127"/>
    <p:sldId id="488" r:id="rId128"/>
    <p:sldId id="445" r:id="rId129"/>
    <p:sldId id="422" r:id="rId130"/>
    <p:sldId id="446" r:id="rId131"/>
    <p:sldId id="416" r:id="rId132"/>
    <p:sldId id="411" r:id="rId133"/>
    <p:sldId id="398" r:id="rId134"/>
    <p:sldId id="321" r:id="rId13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64843A36-2FAD-4F9A-BE6E-9ED455633C17}">
          <p14:sldIdLst>
            <p14:sldId id="322"/>
            <p14:sldId id="401"/>
            <p14:sldId id="405"/>
            <p14:sldId id="402"/>
          </p14:sldIdLst>
        </p14:section>
        <p14:section name="Základní postup nahrávání dokumentace v NGÚP" id="{16184746-6839-429C-A3DA-C8DF8202CA9E}">
          <p14:sldIdLst>
            <p14:sldId id="404"/>
            <p14:sldId id="328"/>
            <p14:sldId id="452"/>
            <p14:sldId id="453"/>
            <p14:sldId id="454"/>
            <p14:sldId id="455"/>
            <p14:sldId id="456"/>
            <p14:sldId id="330"/>
            <p14:sldId id="338"/>
            <p14:sldId id="339"/>
            <p14:sldId id="340"/>
            <p14:sldId id="341"/>
            <p14:sldId id="342"/>
            <p14:sldId id="345"/>
            <p14:sldId id="344"/>
            <p14:sldId id="346"/>
            <p14:sldId id="347"/>
            <p14:sldId id="348"/>
            <p14:sldId id="349"/>
            <p14:sldId id="350"/>
            <p14:sldId id="351"/>
            <p14:sldId id="352"/>
            <p14:sldId id="353"/>
            <p14:sldId id="354"/>
            <p14:sldId id="355"/>
            <p14:sldId id="356"/>
            <p14:sldId id="357"/>
            <p14:sldId id="358"/>
            <p14:sldId id="359"/>
            <p14:sldId id="329"/>
            <p14:sldId id="360"/>
            <p14:sldId id="361"/>
            <p14:sldId id="363"/>
            <p14:sldId id="371"/>
            <p14:sldId id="362"/>
            <p14:sldId id="380"/>
            <p14:sldId id="377"/>
            <p14:sldId id="376"/>
            <p14:sldId id="378"/>
            <p14:sldId id="372"/>
            <p14:sldId id="382"/>
            <p14:sldId id="383"/>
            <p14:sldId id="384"/>
            <p14:sldId id="385"/>
            <p14:sldId id="386"/>
            <p14:sldId id="387"/>
            <p14:sldId id="388"/>
            <p14:sldId id="389"/>
            <p14:sldId id="390"/>
            <p14:sldId id="391"/>
            <p14:sldId id="392"/>
            <p14:sldId id="367"/>
            <p14:sldId id="368"/>
            <p14:sldId id="369"/>
            <p14:sldId id="399"/>
            <p14:sldId id="400"/>
            <p14:sldId id="394"/>
            <p14:sldId id="395"/>
            <p14:sldId id="396"/>
            <p14:sldId id="397"/>
            <p14:sldId id="364"/>
            <p14:sldId id="439"/>
            <p14:sldId id="440"/>
            <p14:sldId id="441"/>
            <p14:sldId id="365"/>
            <p14:sldId id="366"/>
            <p14:sldId id="370"/>
            <p14:sldId id="373"/>
            <p14:sldId id="381"/>
            <p14:sldId id="442"/>
            <p14:sldId id="443"/>
            <p14:sldId id="393"/>
            <p14:sldId id="457"/>
            <p14:sldId id="435"/>
            <p14:sldId id="403"/>
          </p14:sldIdLst>
        </p14:section>
        <p14:section name="Průběžná aktualizace ÚAP, její validace a import dat do NGÚP" id="{C73C2C85-A469-44A2-9FE8-07B1E649C1BD}">
          <p14:sldIdLst>
            <p14:sldId id="406"/>
            <p14:sldId id="468"/>
            <p14:sldId id="471"/>
            <p14:sldId id="472"/>
            <p14:sldId id="427"/>
            <p14:sldId id="428"/>
            <p14:sldId id="429"/>
            <p14:sldId id="430"/>
            <p14:sldId id="432"/>
            <p14:sldId id="433"/>
            <p14:sldId id="434"/>
            <p14:sldId id="447"/>
            <p14:sldId id="473"/>
            <p14:sldId id="474"/>
            <p14:sldId id="475"/>
            <p14:sldId id="458"/>
            <p14:sldId id="459"/>
            <p14:sldId id="460"/>
            <p14:sldId id="461"/>
            <p14:sldId id="462"/>
            <p14:sldId id="463"/>
            <p14:sldId id="465"/>
            <p14:sldId id="467"/>
          </p14:sldIdLst>
        </p14:section>
        <p14:section name="Metadatový katalog" id="{5C34040F-D46C-470C-8A47-2A96964F8691}">
          <p14:sldIdLst>
            <p14:sldId id="408"/>
            <p14:sldId id="448"/>
            <p14:sldId id="483"/>
            <p14:sldId id="482"/>
            <p14:sldId id="484"/>
            <p14:sldId id="485"/>
            <p14:sldId id="478"/>
            <p14:sldId id="479"/>
            <p14:sldId id="477"/>
            <p14:sldId id="481"/>
            <p14:sldId id="480"/>
            <p14:sldId id="486"/>
            <p14:sldId id="487"/>
          </p14:sldIdLst>
        </p14:section>
        <p14:section name="Povinnosti pořizovatele v NGÚP v přechodném období" id="{56B9621D-4512-4E0A-A6CF-941C4F2D5DC9}">
          <p14:sldIdLst>
            <p14:sldId id="407"/>
            <p14:sldId id="423"/>
            <p14:sldId id="420"/>
            <p14:sldId id="444"/>
            <p14:sldId id="421"/>
          </p14:sldIdLst>
        </p14:section>
        <p14:section name="Elektronické formuláře pro veřejnost" id="{96B6E25A-7943-4572-B93E-F82CDCB0D35B}">
          <p14:sldIdLst>
            <p14:sldId id="409"/>
            <p14:sldId id="412"/>
            <p14:sldId id="488"/>
            <p14:sldId id="445"/>
            <p14:sldId id="422"/>
            <p14:sldId id="446"/>
            <p14:sldId id="416"/>
            <p14:sldId id="411"/>
            <p14:sldId id="398"/>
            <p14:sldId id="32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8F"/>
    <a:srgbClr val="9EC8E9"/>
    <a:srgbClr val="A7A9B4"/>
    <a:srgbClr val="D9DAE4"/>
    <a:srgbClr val="00469B"/>
    <a:srgbClr val="00459B"/>
    <a:srgbClr val="007339"/>
    <a:srgbClr val="FFAA00"/>
    <a:srgbClr val="FCF9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Střední styl 3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32"/>
    <p:restoredTop sz="94684"/>
  </p:normalViewPr>
  <p:slideViewPr>
    <p:cSldViewPr snapToGrid="0">
      <p:cViewPr varScale="1">
        <p:scale>
          <a:sx n="149" d="100"/>
          <a:sy n="149" d="100"/>
        </p:scale>
        <p:origin x="98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2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63" Type="http://schemas.openxmlformats.org/officeDocument/2006/relationships/slide" Target="slides/slide58.xml"/><Relationship Id="rId84" Type="http://schemas.openxmlformats.org/officeDocument/2006/relationships/slide" Target="slides/slide79.xml"/><Relationship Id="rId138" Type="http://schemas.openxmlformats.org/officeDocument/2006/relationships/viewProps" Target="viewProps.xml"/><Relationship Id="rId16" Type="http://schemas.openxmlformats.org/officeDocument/2006/relationships/slide" Target="slides/slide11.xml"/><Relationship Id="rId107" Type="http://schemas.openxmlformats.org/officeDocument/2006/relationships/slide" Target="slides/slide102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102" Type="http://schemas.openxmlformats.org/officeDocument/2006/relationships/slide" Target="slides/slide97.xml"/><Relationship Id="rId123" Type="http://schemas.openxmlformats.org/officeDocument/2006/relationships/slide" Target="slides/slide118.xml"/><Relationship Id="rId128" Type="http://schemas.openxmlformats.org/officeDocument/2006/relationships/slide" Target="slides/slide123.xml"/><Relationship Id="rId5" Type="http://schemas.openxmlformats.org/officeDocument/2006/relationships/slideMaster" Target="slideMasters/slideMaster2.xml"/><Relationship Id="rId90" Type="http://schemas.openxmlformats.org/officeDocument/2006/relationships/slide" Target="slides/slide85.xml"/><Relationship Id="rId95" Type="http://schemas.openxmlformats.org/officeDocument/2006/relationships/slide" Target="slides/slide90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113" Type="http://schemas.openxmlformats.org/officeDocument/2006/relationships/slide" Target="slides/slide108.xml"/><Relationship Id="rId118" Type="http://schemas.openxmlformats.org/officeDocument/2006/relationships/slide" Target="slides/slide113.xml"/><Relationship Id="rId134" Type="http://schemas.openxmlformats.org/officeDocument/2006/relationships/slide" Target="slides/slide129.xml"/><Relationship Id="rId139" Type="http://schemas.openxmlformats.org/officeDocument/2006/relationships/theme" Target="theme/theme1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59" Type="http://schemas.openxmlformats.org/officeDocument/2006/relationships/slide" Target="slides/slide54.xml"/><Relationship Id="rId103" Type="http://schemas.openxmlformats.org/officeDocument/2006/relationships/slide" Target="slides/slide98.xml"/><Relationship Id="rId108" Type="http://schemas.openxmlformats.org/officeDocument/2006/relationships/slide" Target="slides/slide103.xml"/><Relationship Id="rId124" Type="http://schemas.openxmlformats.org/officeDocument/2006/relationships/slide" Target="slides/slide119.xml"/><Relationship Id="rId129" Type="http://schemas.openxmlformats.org/officeDocument/2006/relationships/slide" Target="slides/slide124.xml"/><Relationship Id="rId54" Type="http://schemas.openxmlformats.org/officeDocument/2006/relationships/slide" Target="slides/slide49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91" Type="http://schemas.openxmlformats.org/officeDocument/2006/relationships/slide" Target="slides/slide86.xml"/><Relationship Id="rId96" Type="http://schemas.openxmlformats.org/officeDocument/2006/relationships/slide" Target="slides/slide91.xml"/><Relationship Id="rId14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49" Type="http://schemas.openxmlformats.org/officeDocument/2006/relationships/slide" Target="slides/slide44.xml"/><Relationship Id="rId114" Type="http://schemas.openxmlformats.org/officeDocument/2006/relationships/slide" Target="slides/slide109.xml"/><Relationship Id="rId119" Type="http://schemas.openxmlformats.org/officeDocument/2006/relationships/slide" Target="slides/slide114.xml"/><Relationship Id="rId44" Type="http://schemas.openxmlformats.org/officeDocument/2006/relationships/slide" Target="slides/slide39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130" Type="http://schemas.openxmlformats.org/officeDocument/2006/relationships/slide" Target="slides/slide125.xml"/><Relationship Id="rId135" Type="http://schemas.openxmlformats.org/officeDocument/2006/relationships/slide" Target="slides/slide130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109" Type="http://schemas.openxmlformats.org/officeDocument/2006/relationships/slide" Target="slides/slide10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04" Type="http://schemas.openxmlformats.org/officeDocument/2006/relationships/slide" Target="slides/slide99.xml"/><Relationship Id="rId120" Type="http://schemas.openxmlformats.org/officeDocument/2006/relationships/slide" Target="slides/slide115.xml"/><Relationship Id="rId125" Type="http://schemas.openxmlformats.org/officeDocument/2006/relationships/slide" Target="slides/slide120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110" Type="http://schemas.openxmlformats.org/officeDocument/2006/relationships/slide" Target="slides/slide105.xml"/><Relationship Id="rId115" Type="http://schemas.openxmlformats.org/officeDocument/2006/relationships/slide" Target="slides/slide110.xml"/><Relationship Id="rId131" Type="http://schemas.openxmlformats.org/officeDocument/2006/relationships/slide" Target="slides/slide126.xml"/><Relationship Id="rId136" Type="http://schemas.openxmlformats.org/officeDocument/2006/relationships/notesMaster" Target="notesMasters/notesMaster1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slide" Target="slides/slide95.xml"/><Relationship Id="rId105" Type="http://schemas.openxmlformats.org/officeDocument/2006/relationships/slide" Target="slides/slide100.xml"/><Relationship Id="rId126" Type="http://schemas.openxmlformats.org/officeDocument/2006/relationships/slide" Target="slides/slide12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98" Type="http://schemas.openxmlformats.org/officeDocument/2006/relationships/slide" Target="slides/slide93.xml"/><Relationship Id="rId121" Type="http://schemas.openxmlformats.org/officeDocument/2006/relationships/slide" Target="slides/slide116.xml"/><Relationship Id="rId3" Type="http://schemas.openxmlformats.org/officeDocument/2006/relationships/customXml" Target="../customXml/item3.xml"/><Relationship Id="rId25" Type="http://schemas.openxmlformats.org/officeDocument/2006/relationships/slide" Target="slides/slide20.xml"/><Relationship Id="rId46" Type="http://schemas.openxmlformats.org/officeDocument/2006/relationships/slide" Target="slides/slide41.xml"/><Relationship Id="rId67" Type="http://schemas.openxmlformats.org/officeDocument/2006/relationships/slide" Target="slides/slide62.xml"/><Relationship Id="rId116" Type="http://schemas.openxmlformats.org/officeDocument/2006/relationships/slide" Target="slides/slide111.xml"/><Relationship Id="rId137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62" Type="http://schemas.openxmlformats.org/officeDocument/2006/relationships/slide" Target="slides/slide57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111" Type="http://schemas.openxmlformats.org/officeDocument/2006/relationships/slide" Target="slides/slide106.xml"/><Relationship Id="rId132" Type="http://schemas.openxmlformats.org/officeDocument/2006/relationships/slide" Target="slides/slide127.xml"/><Relationship Id="rId15" Type="http://schemas.openxmlformats.org/officeDocument/2006/relationships/slide" Target="slides/slide10.xml"/><Relationship Id="rId36" Type="http://schemas.openxmlformats.org/officeDocument/2006/relationships/slide" Target="slides/slide31.xml"/><Relationship Id="rId57" Type="http://schemas.openxmlformats.org/officeDocument/2006/relationships/slide" Target="slides/slide52.xml"/><Relationship Id="rId106" Type="http://schemas.openxmlformats.org/officeDocument/2006/relationships/slide" Target="slides/slide101.xml"/><Relationship Id="rId127" Type="http://schemas.openxmlformats.org/officeDocument/2006/relationships/slide" Target="slides/slide12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52" Type="http://schemas.openxmlformats.org/officeDocument/2006/relationships/slide" Target="slides/slide47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94" Type="http://schemas.openxmlformats.org/officeDocument/2006/relationships/slide" Target="slides/slide89.xml"/><Relationship Id="rId99" Type="http://schemas.openxmlformats.org/officeDocument/2006/relationships/slide" Target="slides/slide94.xml"/><Relationship Id="rId101" Type="http://schemas.openxmlformats.org/officeDocument/2006/relationships/slide" Target="slides/slide96.xml"/><Relationship Id="rId122" Type="http://schemas.openxmlformats.org/officeDocument/2006/relationships/slide" Target="slides/slide11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47" Type="http://schemas.openxmlformats.org/officeDocument/2006/relationships/slide" Target="slides/slide42.xml"/><Relationship Id="rId68" Type="http://schemas.openxmlformats.org/officeDocument/2006/relationships/slide" Target="slides/slide63.xml"/><Relationship Id="rId89" Type="http://schemas.openxmlformats.org/officeDocument/2006/relationships/slide" Target="slides/slide84.xml"/><Relationship Id="rId112" Type="http://schemas.openxmlformats.org/officeDocument/2006/relationships/slide" Target="slides/slide107.xml"/><Relationship Id="rId133" Type="http://schemas.openxmlformats.org/officeDocument/2006/relationships/slide" Target="slides/slide1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EE7B8BB-D9D6-467F-9994-F012167BAEAE}" type="datetimeFigureOut">
              <a:rPr lang="cs-CZ" smtClean="0"/>
              <a:pPr/>
              <a:t>29.07.2026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658EE2B-939F-47CD-9BC5-5FD16CEF39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218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288C4D31-3818-C91C-120D-4CB29985D93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84000" y="648000"/>
            <a:ext cx="3363081" cy="1596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810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ředělový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1015999"/>
            <a:ext cx="9900000" cy="2413001"/>
          </a:xfrm>
        </p:spPr>
        <p:txBody>
          <a:bodyPr anchor="b"/>
          <a:lstStyle>
            <a:lvl1pPr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684000" y="3676651"/>
            <a:ext cx="9900000" cy="2413000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080103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1599"/>
            <a:ext cx="9900000" cy="216000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283850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s obrázke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5">
            <a:extLst>
              <a:ext uri="{FF2B5EF4-FFF2-40B4-BE49-F238E27FC236}">
                <a16:creationId xmlns:a16="http://schemas.microsoft.com/office/drawing/2014/main" id="{0EED0200-723A-192F-A0AB-3C11FC5331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6501" y="0"/>
            <a:ext cx="5905499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3174"/>
            <a:ext cx="5412000" cy="3384358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4766654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ěžný s obrázke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4476000" cy="3797036"/>
          </a:xfrm>
        </p:spPr>
        <p:txBody>
          <a:bodyPr numCol="1" spcCol="360000">
            <a:noAutofit/>
          </a:bodyPr>
          <a:lstStyle>
            <a:lvl1pPr marL="288000" indent="-288000">
              <a:lnSpc>
                <a:spcPct val="100000"/>
              </a:lnSpc>
              <a:spcAft>
                <a:spcPts val="1000"/>
              </a:spcAft>
              <a:buClr>
                <a:schemeClr val="accent5"/>
              </a:buClr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obrázku 5">
            <a:extLst>
              <a:ext uri="{FF2B5EF4-FFF2-40B4-BE49-F238E27FC236}">
                <a16:creationId xmlns:a16="http://schemas.microsoft.com/office/drawing/2014/main" id="{BB38CCEF-CF1A-B72B-D67E-9A39E14D3E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98501" y="2213429"/>
            <a:ext cx="4285499" cy="361866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9217DFE5-4AB5-CB80-1E80-AF1A38727F6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4102232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dva sloupc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0000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4BF51896-151D-3843-DB7C-41BB6E22FE4B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60477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506D5A9D-5B24-E761-D1A3-27947B1C890A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21705855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93601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7671851E-E145-B540-BFE6-BCB164F7650F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19333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5DD8208-8E62-3BCD-5295-A5DE908611E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408009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číslo snímku 5">
            <a:extLst>
              <a:ext uri="{FF2B5EF4-FFF2-40B4-BE49-F238E27FC236}">
                <a16:creationId xmlns:a16="http://schemas.microsoft.com/office/drawing/2014/main" id="{C2D358F0-6A79-42DF-456E-F8DBAF212BBF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234631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3 sloupce podbarvené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0" y="2257436"/>
            <a:ext cx="3355437" cy="3590706"/>
          </a:xfrm>
          <a:solidFill>
            <a:schemeClr val="accent1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2C9E7C88-D105-85BB-7817-7828128845B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156517" y="2257436"/>
            <a:ext cx="3355437" cy="3590706"/>
          </a:xfrm>
          <a:solidFill>
            <a:schemeClr val="accent1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F3B495C6-E9D9-BB16-034D-BB35D518475B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420259" y="2257436"/>
            <a:ext cx="3355437" cy="3590706"/>
          </a:xfrm>
          <a:solidFill>
            <a:schemeClr val="accent1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6362B212-FD62-9F50-CE3D-DFF199FD57C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6830137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 podbarvené se šipkami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6B0AA4C-B328-7C47-A4DA-F8ED2EFC47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85314" y="3880589"/>
            <a:ext cx="363853" cy="301120"/>
          </a:xfrm>
          <a:prstGeom prst="rect">
            <a:avLst/>
          </a:prstGeom>
        </p:spPr>
      </p:pic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63E211A-EC28-5A07-3501-03AC420E839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4056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A544A6B-12C5-DC1B-EDF5-D0332255C4DE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5448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7D22E6FE-C4C5-B012-E7A4-C906162897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46114" y="3880589"/>
            <a:ext cx="363853" cy="301120"/>
          </a:xfrm>
          <a:prstGeom prst="rect">
            <a:avLst/>
          </a:prstGeom>
        </p:spPr>
      </p:pic>
      <p:sp>
        <p:nvSpPr>
          <p:cNvPr id="13" name="Zástupný text 8">
            <a:extLst>
              <a:ext uri="{FF2B5EF4-FFF2-40B4-BE49-F238E27FC236}">
                <a16:creationId xmlns:a16="http://schemas.microsoft.com/office/drawing/2014/main" id="{E61F4B55-11B4-1167-283D-55E922C634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Zástupný symbol pro číslo snímku 5">
            <a:extLst>
              <a:ext uri="{FF2B5EF4-FFF2-40B4-BE49-F238E27FC236}">
                <a16:creationId xmlns:a16="http://schemas.microsoft.com/office/drawing/2014/main" id="{82C2015C-6855-8BFE-A304-EDB16134EE6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19077225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8" name="Zástupný symbol pro číslo snímku 5">
            <a:extLst>
              <a:ext uri="{FF2B5EF4-FFF2-40B4-BE49-F238E27FC236}">
                <a16:creationId xmlns:a16="http://schemas.microsoft.com/office/drawing/2014/main" id="{E6FDC1DE-B4B0-083B-CF86-1E57EC819B1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42547428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4 sloupce s obráz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 indent="0"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60B77F-477A-D5FB-8405-23971B2738BD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3712844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9F0403E7-BC0D-3F6B-6A17-DC5CF67E19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905499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516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731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2166930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dnadpis, 4 sloupce s obráz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8" name="Zástupný symbol pro číslo snímku 5">
            <a:extLst>
              <a:ext uri="{FF2B5EF4-FFF2-40B4-BE49-F238E27FC236}">
                <a16:creationId xmlns:a16="http://schemas.microsoft.com/office/drawing/2014/main" id="{0E9E0BDC-B470-B4BC-892A-7CD72300D49D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5201656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 a popise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7556DA22-95D2-B84C-8D36-C93C88F1A70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9986508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graf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bg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1846262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56068FBD-80A0-A131-94EA-3F77B4064DB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12338423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graf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bg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2175418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4979A1C8-AB56-208C-E695-4985A095C3C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FFB432D-C3B5-D43F-DAB7-52E395EF4C4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30260777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tabulk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9" name="Zástupný symbol pro tabulku 8">
            <a:extLst>
              <a:ext uri="{FF2B5EF4-FFF2-40B4-BE49-F238E27FC236}">
                <a16:creationId xmlns:a16="http://schemas.microsoft.com/office/drawing/2014/main" id="{38C15361-4216-1F02-862E-96F0428B738D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5400942" y="2213361"/>
            <a:ext cx="6097458" cy="2836476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B66658BE-27EF-DD53-8F17-938260B54B8F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1620000" y="2167003"/>
            <a:ext cx="3516021" cy="3915521"/>
          </a:xfrm>
        </p:spPr>
        <p:txBody>
          <a:bodyPr numCol="1" spcCol="360000">
            <a:noAutofit/>
          </a:bodyPr>
          <a:lstStyle>
            <a:lvl1pPr marL="288000" indent="-288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5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</a:t>
            </a:r>
          </a:p>
        </p:txBody>
      </p:sp>
      <p:sp>
        <p:nvSpPr>
          <p:cNvPr id="11" name="Zástupný symbol pro číslo snímku 5">
            <a:extLst>
              <a:ext uri="{FF2B5EF4-FFF2-40B4-BE49-F238E27FC236}">
                <a16:creationId xmlns:a16="http://schemas.microsoft.com/office/drawing/2014/main" id="{E903755D-63C9-7F62-34B8-C0C2AFB43970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26520197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4D3900D-FEF7-DC42-A070-58AF49658B8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30792740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9063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ADDA6-D629-44E6-B234-A73E9F4FF4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95577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věr a shrnutí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0" indent="-504000">
              <a:lnSpc>
                <a:spcPct val="120000"/>
              </a:lnSpc>
              <a:spcAft>
                <a:spcPts val="1000"/>
              </a:spcAft>
              <a:buNone/>
              <a:defRPr sz="2000">
                <a:solidFill>
                  <a:schemeClr val="accent5"/>
                </a:solidFill>
              </a:defRPr>
            </a:lvl1pPr>
            <a:lvl2pPr marL="0"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marL="0"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marL="0"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marL="0"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9254956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klad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0000"/>
            <a:ext cx="8964000" cy="4078068"/>
          </a:xfrm>
          <a:prstGeom prst="rect">
            <a:avLst/>
          </a:prstGeom>
        </p:spPr>
        <p:txBody>
          <a:bodyPr/>
          <a:lstStyle>
            <a:lvl1pPr>
              <a:spcBef>
                <a:spcPts val="1000"/>
              </a:spcBef>
              <a:spcAft>
                <a:spcPts val="1000"/>
              </a:spcAft>
              <a:defRPr/>
            </a:lvl1pPr>
            <a:lvl2pPr>
              <a:spcAft>
                <a:spcPts val="1000"/>
              </a:spcAft>
              <a:defRPr sz="1800"/>
            </a:lvl2pPr>
            <a:lvl3pPr marL="720000" indent="-216000">
              <a:spcAft>
                <a:spcPts val="1000"/>
              </a:spcAft>
              <a:defRPr>
                <a:solidFill>
                  <a:schemeClr val="accent2"/>
                </a:solidFill>
              </a:defRPr>
            </a:lvl3pPr>
            <a:lvl4pPr marL="936000" indent="-216000">
              <a:spcAft>
                <a:spcPts val="1000"/>
              </a:spcAft>
              <a:defRPr/>
            </a:lvl4pPr>
            <a:lvl5pPr marL="1152000" indent="-216000">
              <a:spcAft>
                <a:spcPts val="1000"/>
              </a:spcAft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2833127-FA44-2449-652E-7C7C47C7D87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CC50D58-9C13-7041-41AC-823B5DE45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398010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400000" y="2340000"/>
            <a:ext cx="63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00000" y="4500000"/>
            <a:ext cx="63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A60389E6-721D-E56F-59B1-B75533A6FA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84000" y="648000"/>
            <a:ext cx="3363081" cy="1596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7050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7388244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40832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C63B8EDC-7F1F-3C09-E76A-D5B19D3D53A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84000" y="648000"/>
            <a:ext cx="3366847" cy="159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793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9F0403E7-BC0D-3F6B-6A17-DC5CF67E19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5905499" cy="68580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516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731"/>
            <a:ext cx="5400000" cy="196894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331317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400000" y="2340000"/>
            <a:ext cx="63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00000" y="4500000"/>
            <a:ext cx="6300000" cy="196894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B90272BE-40A8-FF09-B72B-2D0BA2A4EF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84000" y="648000"/>
            <a:ext cx="3366847" cy="159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048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  <a:prstGeom prst="rect">
            <a:avLst/>
          </a:prstGeom>
        </p:spPr>
        <p:txBody>
          <a:bodyPr numCol="2" spcCol="360000"/>
          <a:lstStyle>
            <a:lvl1pPr marL="288000" indent="-288000">
              <a:lnSpc>
                <a:spcPct val="100000"/>
              </a:lnSpc>
              <a:spcAft>
                <a:spcPts val="1000"/>
              </a:spcAft>
              <a:buFont typeface="Wingdings" pitchFamily="2" charset="2"/>
              <a:buChar char="§"/>
              <a:defRPr sz="2000"/>
            </a:lvl1pPr>
            <a:lvl2pPr marL="288000" indent="216000">
              <a:lnSpc>
                <a:spcPct val="100000"/>
              </a:lnSpc>
              <a:spcAft>
                <a:spcPts val="1000"/>
              </a:spcAft>
              <a:buFont typeface="Wingdings" pitchFamily="2" charset="2"/>
              <a:buChar char="§"/>
              <a:defRPr sz="1800"/>
            </a:lvl2pPr>
            <a:lvl3pPr marL="720000" indent="-216000">
              <a:lnSpc>
                <a:spcPct val="100000"/>
              </a:lnSpc>
              <a:spcAft>
                <a:spcPts val="1000"/>
              </a:spcAft>
              <a:buFont typeface="Wingdings" pitchFamily="2" charset="2"/>
              <a:buChar char="§"/>
              <a:defRPr/>
            </a:lvl3pPr>
            <a:lvl4pPr marL="936000" indent="-216000">
              <a:lnSpc>
                <a:spcPct val="100000"/>
              </a:lnSpc>
              <a:spcAft>
                <a:spcPts val="1000"/>
              </a:spcAft>
              <a:buFont typeface="Wingdings" pitchFamily="2" charset="2"/>
              <a:buChar char="§"/>
              <a:defRPr/>
            </a:lvl4pPr>
            <a:lvl5pPr indent="-216000">
              <a:lnSpc>
                <a:spcPct val="100000"/>
              </a:lnSpc>
              <a:spcAft>
                <a:spcPts val="1000"/>
              </a:spcAft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095514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velk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FB23D414-7544-6455-E8D2-C72A3EBC3FA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18331627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  <p15:guide id="2" orient="horz" pos="411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běž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26021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2BBC0884-F87E-1907-FF5F-2AB324A5C47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1816794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velk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46919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504000" indent="-50400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84905BBB-F9FE-9FBF-15BB-B1658C5A09FF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1785083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ma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15521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360000" indent="-360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0737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kladní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1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949276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ředělový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1015999"/>
            <a:ext cx="9900000" cy="2413001"/>
          </a:xfrm>
        </p:spPr>
        <p:txBody>
          <a:bodyPr anchor="b"/>
          <a:lstStyle>
            <a:lvl1pPr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684000" y="3676651"/>
            <a:ext cx="9900000" cy="2413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97497038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1599"/>
            <a:ext cx="9900000" cy="216000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8568647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s obrázke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5">
            <a:extLst>
              <a:ext uri="{FF2B5EF4-FFF2-40B4-BE49-F238E27FC236}">
                <a16:creationId xmlns:a16="http://schemas.microsoft.com/office/drawing/2014/main" id="{0EED0200-723A-192F-A0AB-3C11FC5331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6501" y="0"/>
            <a:ext cx="5905499" cy="68580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3174"/>
            <a:ext cx="5412000" cy="3384358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6809195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ěžný s obráz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4476000" cy="3797036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360000" indent="-360000">
              <a:lnSpc>
                <a:spcPct val="100000"/>
              </a:lnSpc>
              <a:spcAft>
                <a:spcPts val="1000"/>
              </a:spcAft>
              <a:buSzPct val="90000"/>
              <a:buFont typeface="Wingdings" pitchFamily="2" charset="2"/>
              <a:buChar char="§"/>
              <a:tabLst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obrázku 5">
            <a:extLst>
              <a:ext uri="{FF2B5EF4-FFF2-40B4-BE49-F238E27FC236}">
                <a16:creationId xmlns:a16="http://schemas.microsoft.com/office/drawing/2014/main" id="{BB38CCEF-CF1A-B72B-D67E-9A39E14D3E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98501" y="2213429"/>
            <a:ext cx="4285499" cy="361866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2C7EEF15-9663-FDF8-3786-E9D1170BC09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13941029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0000"/>
            <a:ext cx="4323523" cy="3960537"/>
          </a:xfrm>
          <a:prstGeom prst="rect">
            <a:avLst/>
          </a:prstGeo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1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C2843CF9-B3FD-9E68-3D7A-392FEBCB4FEE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266427" y="2160000"/>
            <a:ext cx="4323523" cy="3960537"/>
          </a:xfrm>
          <a:prstGeom prst="rect">
            <a:avLst/>
          </a:prstGeo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1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1A2E329E-B047-5BCC-C0F2-88F14A418F05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11820280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93601" y="2160000"/>
            <a:ext cx="3375982" cy="3960537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7671851E-E145-B540-BFE6-BCB164F7650F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19333" y="2160000"/>
            <a:ext cx="3375982" cy="3960537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5DD8208-8E62-3BCD-5295-A5DE908611E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408009" y="2160000"/>
            <a:ext cx="3375982" cy="3960537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7B9A68AD-FB4B-8978-5212-ECDC03A6FB0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4355645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3 sloupce podbarve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0" y="2257436"/>
            <a:ext cx="3355437" cy="3590706"/>
          </a:xfrm>
          <a:prstGeom prst="rect">
            <a:avLst/>
          </a:prstGeo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2C9E7C88-D105-85BB-7817-7828128845B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156517" y="2257436"/>
            <a:ext cx="3355437" cy="3590706"/>
          </a:xfrm>
          <a:prstGeom prst="rect">
            <a:avLst/>
          </a:prstGeo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F3B495C6-E9D9-BB16-034D-BB35D518475B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420259" y="2257436"/>
            <a:ext cx="3355437" cy="3590706"/>
          </a:xfrm>
          <a:prstGeom prst="rect">
            <a:avLst/>
          </a:prstGeo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C1C452-BE80-BC5C-7921-09A8FE89B91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42884705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 podbarvené se šip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2257436"/>
            <a:ext cx="3105680" cy="3590706"/>
          </a:xfrm>
          <a:prstGeom prst="rect">
            <a:avLst/>
          </a:prstGeom>
          <a:solidFill>
            <a:schemeClr val="accent1"/>
          </a:solidFill>
        </p:spPr>
        <p:txBody>
          <a:bodyPr lIns="180000" tIns="180000" rIns="144000" bIns="7200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63E211A-EC28-5A07-3501-03AC420E839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405601" y="2246803"/>
            <a:ext cx="3105680" cy="3590706"/>
          </a:xfrm>
          <a:prstGeom prst="rect">
            <a:avLst/>
          </a:prstGeom>
          <a:solidFill>
            <a:schemeClr val="accent1"/>
          </a:solidFill>
        </p:spPr>
        <p:txBody>
          <a:bodyPr lIns="180000" tIns="180000" rIns="144000" bIns="7200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A544A6B-12C5-DC1B-EDF5-D0332255C4DE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544801" y="2257436"/>
            <a:ext cx="3105680" cy="3590706"/>
          </a:xfrm>
          <a:prstGeom prst="rect">
            <a:avLst/>
          </a:prstGeom>
          <a:solidFill>
            <a:schemeClr val="accent1"/>
          </a:solidFill>
        </p:spPr>
        <p:txBody>
          <a:bodyPr lIns="180000" tIns="180000" rIns="144000" bIns="7200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2A3086D1-EC65-B74C-A8BB-C58567182B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85314" y="3880589"/>
            <a:ext cx="360717" cy="301120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CAAABE1A-E3F7-8D77-4BC1-22DA8776E5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46114" y="3880589"/>
            <a:ext cx="360717" cy="301120"/>
          </a:xfrm>
          <a:prstGeom prst="rect">
            <a:avLst/>
          </a:prstGeom>
        </p:spPr>
      </p:pic>
      <p:sp>
        <p:nvSpPr>
          <p:cNvPr id="21" name="Zástupný text 8">
            <a:extLst>
              <a:ext uri="{FF2B5EF4-FFF2-40B4-BE49-F238E27FC236}">
                <a16:creationId xmlns:a16="http://schemas.microsoft.com/office/drawing/2014/main" id="{EE858B53-D403-C768-50C6-B820DCD4E5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22" name="Zástupný symbol pro číslo snímku 5">
            <a:extLst>
              <a:ext uri="{FF2B5EF4-FFF2-40B4-BE49-F238E27FC236}">
                <a16:creationId xmlns:a16="http://schemas.microsoft.com/office/drawing/2014/main" id="{7BDEE34E-2AD1-D45A-CDC5-B7356B87F96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92248586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92625"/>
            <a:ext cx="2428993" cy="2602004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92625"/>
            <a:ext cx="2428993" cy="2602004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92625"/>
            <a:ext cx="2428993" cy="2602004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92625"/>
            <a:ext cx="2428993" cy="2602004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96F11FE-78A2-69C8-0643-BE729D4F1FD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134406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lang="cs-CZ" sz="2000" kern="120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34D6FE-BA08-8A8E-D5AE-55D3E756260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3610148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5638249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dnadpis, 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6BCC6951-FCF3-7B03-5562-7840A02525D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176891814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 a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86968"/>
            <a:ext cx="2428993" cy="260766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86968"/>
            <a:ext cx="2428993" cy="260766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86968"/>
            <a:ext cx="2428993" cy="260766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86968"/>
            <a:ext cx="2428993" cy="260766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893E901C-6AA0-0F75-C9B1-BE19FABFC393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258338000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tx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1846262"/>
            <a:ext cx="6157278" cy="3383763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C3AB57E5-30E5-1721-7ABB-F3BD27E78527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315089386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tx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2165625"/>
            <a:ext cx="6157278" cy="3383763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4F692555-6195-4F09-FB48-4EF6E638FA7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80B733-56AF-86CD-D756-629084A16536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36118284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9" name="Zástupný symbol pro tabulku 8">
            <a:extLst>
              <a:ext uri="{FF2B5EF4-FFF2-40B4-BE49-F238E27FC236}">
                <a16:creationId xmlns:a16="http://schemas.microsoft.com/office/drawing/2014/main" id="{38C15361-4216-1F02-862E-96F0428B738D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5400942" y="2213361"/>
            <a:ext cx="6097458" cy="283647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1AA2B79E-EBDF-2530-1330-B70DF2E98A5F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1620000" y="2167003"/>
            <a:ext cx="3516021" cy="3915521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288000" indent="-288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0CAAE527-231E-9248-0A0C-52E8BA0AF60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165724562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věr a shrnut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 marL="0" indent="-504000">
              <a:lnSpc>
                <a:spcPct val="120000"/>
              </a:lnSpc>
              <a:spcAft>
                <a:spcPts val="1000"/>
              </a:spcAft>
              <a:buNone/>
              <a:defRPr sz="2000">
                <a:solidFill>
                  <a:schemeClr val="tx1"/>
                </a:solidFill>
              </a:defRPr>
            </a:lvl1pPr>
            <a:lvl2pPr marL="0"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marL="0"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marL="0"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marL="0"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716306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71A0C973-C08E-95A7-04DC-A227455E46BF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bg2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89559103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5981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velký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1" spcCol="360000">
            <a:no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FB23D414-7544-6455-E8D2-C72A3EBC3FA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15499228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  <p15:guide id="2" orient="horz" pos="411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běžný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26021"/>
          </a:xfrm>
        </p:spPr>
        <p:txBody>
          <a:bodyPr numCol="1" spcCol="360000">
            <a:no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287EABB6-9EA1-4F27-1C21-C571E0100C5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3767757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velké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46919"/>
          </a:xfrm>
        </p:spPr>
        <p:txBody>
          <a:bodyPr numCol="1" spcCol="360000">
            <a:noAutofit/>
          </a:bodyPr>
          <a:lstStyle>
            <a:lvl1pPr marL="504000" indent="-504000">
              <a:lnSpc>
                <a:spcPct val="100000"/>
              </a:lnSpc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Char char="§"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B5547E9F-BA9C-9C4B-9DF5-F81989FE809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2562001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malé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15521"/>
          </a:xfrm>
        </p:spPr>
        <p:txBody>
          <a:bodyPr numCol="1" spcCol="360000">
            <a:noAutofit/>
          </a:bodyPr>
          <a:lstStyle>
            <a:lvl1pPr marL="360000" indent="-360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5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667C9E67-68A9-C008-6034-D232C1AF110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>
                <a:solidFill>
                  <a:schemeClr val="accent5"/>
                </a:solidFill>
              </a:rPr>
              <a:t>Ministerstvo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3407055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26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49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29" Type="http://schemas.openxmlformats.org/officeDocument/2006/relationships/slideLayout" Target="../slideLayouts/slideLayout57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52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28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Relationship Id="rId27" Type="http://schemas.openxmlformats.org/officeDocument/2006/relationships/slideLayout" Target="../slideLayouts/slideLayout55.xml"/><Relationship Id="rId30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20000" y="2160000"/>
            <a:ext cx="8964000" cy="4078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55200" y="6300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Obrázek 7" descr="Obsah obrázku symbol, Grafika, logo, snímek obrazovky&#10;&#10;Obsah generovaný pomocí AI může být nesprávný.">
            <a:extLst>
              <a:ext uri="{FF2B5EF4-FFF2-40B4-BE49-F238E27FC236}">
                <a16:creationId xmlns:a16="http://schemas.microsoft.com/office/drawing/2014/main" id="{DF67F3F1-F3D2-EC43-5EB5-2BB7ED887C96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1" t="23639" r="32108" b="23684"/>
          <a:stretch>
            <a:fillRect/>
          </a:stretch>
        </p:blipFill>
        <p:spPr>
          <a:xfrm>
            <a:off x="11037600" y="0"/>
            <a:ext cx="504859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724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5" r:id="rId2"/>
    <p:sldLayoutId id="2147483660" r:id="rId3"/>
    <p:sldLayoutId id="2147483718" r:id="rId4"/>
    <p:sldLayoutId id="2147483650" r:id="rId5"/>
    <p:sldLayoutId id="2147483676" r:id="rId6"/>
    <p:sldLayoutId id="2147483677" r:id="rId7"/>
    <p:sldLayoutId id="2147483678" r:id="rId8"/>
    <p:sldLayoutId id="2147483679" r:id="rId9"/>
    <p:sldLayoutId id="2147483651" r:id="rId10"/>
    <p:sldLayoutId id="2147483680" r:id="rId11"/>
    <p:sldLayoutId id="2147483681" r:id="rId12"/>
    <p:sldLayoutId id="2147483682" r:id="rId13"/>
    <p:sldLayoutId id="214748365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716" r:id="rId23"/>
    <p:sldLayoutId id="2147483691" r:id="rId24"/>
    <p:sldLayoutId id="2147483654" r:id="rId25"/>
    <p:sldLayoutId id="2147483655" r:id="rId26"/>
    <p:sldLayoutId id="2147483721" r:id="rId27"/>
    <p:sldLayoutId id="2147483719" r:id="rId2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Font typeface="Wingdings" pitchFamily="2" charset="2"/>
        <a:buChar char="§"/>
        <a:defRPr sz="20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20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2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b="0" i="0" kern="1200">
          <a:solidFill>
            <a:schemeClr val="accent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36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b="0" i="0" kern="1200">
          <a:solidFill>
            <a:schemeClr val="accent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52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3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20000" y="2160000"/>
            <a:ext cx="8964000" cy="40780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55200" y="6300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4" name="Obrázek 3" descr="Obsah obrázku symbol, Grafika, logo, snímek obrazovky&#10;&#10;Obsah generovaný pomocí AI může být nesprávný.">
            <a:extLst>
              <a:ext uri="{FF2B5EF4-FFF2-40B4-BE49-F238E27FC236}">
                <a16:creationId xmlns:a16="http://schemas.microsoft.com/office/drawing/2014/main" id="{025FCB21-8AB5-EA3D-1803-9CBD8B12DF84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1" t="23639" r="32108" b="23684"/>
          <a:stretch>
            <a:fillRect/>
          </a:stretch>
        </p:blipFill>
        <p:spPr>
          <a:xfrm>
            <a:off x="11037600" y="0"/>
            <a:ext cx="504859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16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8" r:id="rId2"/>
    <p:sldLayoutId id="2147483669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  <p:sldLayoutId id="2147483710" r:id="rId22"/>
    <p:sldLayoutId id="2147483711" r:id="rId23"/>
    <p:sldLayoutId id="2147483712" r:id="rId24"/>
    <p:sldLayoutId id="2147483717" r:id="rId25"/>
    <p:sldLayoutId id="2147483713" r:id="rId26"/>
    <p:sldLayoutId id="2147483720" r:id="rId27"/>
    <p:sldLayoutId id="2147483714" r:id="rId28"/>
    <p:sldLayoutId id="2147483715" r:id="rId2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pitchFamily="2" charset="2"/>
        <a:buChar char="§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2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36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52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40" userDrawn="1">
          <p15:clr>
            <a:srgbClr val="F26B43"/>
          </p15:clr>
        </p15:guide>
        <p15:guide id="2" pos="41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-sbirka.gov.cz/sb/2024/157/2026-01-01?zalozka=text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3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3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31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31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3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3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-sbirka.gov.cz/sb/2024/157/2026-01-01?zalozka=text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9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31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3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3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3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31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31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hyperlink" Target="mailto:eup@uzemniplanovani.gov.cz" TargetMode="External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gov.cz/sluzby-verejne-spravy/uzemni-planovani-KAT-512" TargetMode="External"/><Relationship Id="rId2" Type="http://schemas.openxmlformats.org/officeDocument/2006/relationships/hyperlink" Target="https://odok.gov.cz/portal/zvlady/usneseni/2026/259/" TargetMode="External"/><Relationship Id="rId1" Type="http://schemas.openxmlformats.org/officeDocument/2006/relationships/slideLayout" Target="../slideLayouts/slideLayout35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26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30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hyperlink" Target="mailto:podpora@uzemniplanovani.gov.cz" TargetMode="External"/><Relationship Id="rId2" Type="http://schemas.openxmlformats.org/officeDocument/2006/relationships/hyperlink" Target="mailto:KonzultacniStredisko@uur.cz" TargetMode="External"/><Relationship Id="rId1" Type="http://schemas.openxmlformats.org/officeDocument/2006/relationships/slideLayout" Target="../slideLayouts/slideLayout29.xml"/><Relationship Id="rId4" Type="http://schemas.openxmlformats.org/officeDocument/2006/relationships/hyperlink" Target="mailto:eup@uzemniplanovani.gov.cz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hyperlink" Target="mailto:adam.balcar@mmr.gov.cz" TargetMode="External"/><Relationship Id="rId2" Type="http://schemas.openxmlformats.org/officeDocument/2006/relationships/hyperlink" Target="mailto:katerina.vrbova@mmr.gov.cz" TargetMode="External"/><Relationship Id="rId1" Type="http://schemas.openxmlformats.org/officeDocument/2006/relationships/slideLayout" Target="../slideLayouts/slideLayout32.xml"/><Relationship Id="rId5" Type="http://schemas.openxmlformats.org/officeDocument/2006/relationships/hyperlink" Target="mailto:jiri.mor@mmr.gov.cz" TargetMode="External"/><Relationship Id="rId4" Type="http://schemas.openxmlformats.org/officeDocument/2006/relationships/hyperlink" Target="mailto:simona.lhotakova@mmr.gov.cz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5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5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5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5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85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5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5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e-sbirka.gov.cz/sb/2024/157/2026-01-01?zalozka=text" TargetMode="External"/><Relationship Id="rId1" Type="http://schemas.openxmlformats.org/officeDocument/2006/relationships/slideLayout" Target="../slideLayouts/slideLayout29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3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3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3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3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3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-sbirka.gov.cz/sb/2024/157/2026-01-01?zalozka=text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3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3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3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3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3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3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3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31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2FEACA-1020-20A3-E183-1CEB85D8DD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/>
          <a:lstStyle/>
          <a:p>
            <a:r>
              <a:rPr lang="cs-CZ" sz="3200" dirty="0"/>
              <a:t>Školení k nově nasazeným funkcionalitám NGÚP</a:t>
            </a:r>
            <a:endParaRPr lang="cs-CZ" sz="36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5F2B8E6-3E8B-6703-D17B-D3F0D3B656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/>
          <a:lstStyle/>
          <a:p>
            <a:r>
              <a:rPr lang="cs-CZ" dirty="0"/>
              <a:t>Odbor územního plánování</a:t>
            </a:r>
          </a:p>
          <a:p>
            <a:r>
              <a:rPr lang="cs-CZ" dirty="0"/>
              <a:t>Oddělení provozních činností a digitalizace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6131F65-3A82-DFF0-E99A-6E04CBE1E18B}"/>
              </a:ext>
            </a:extLst>
          </p:cNvPr>
          <p:cNvSpPr txBox="1">
            <a:spLocks/>
          </p:cNvSpPr>
          <p:nvPr/>
        </p:nvSpPr>
        <p:spPr>
          <a:xfrm>
            <a:off x="720000" y="5976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28.7.2026</a:t>
            </a:r>
          </a:p>
        </p:txBody>
      </p:sp>
    </p:spTree>
    <p:extLst>
      <p:ext uri="{BB962C8B-B14F-4D97-AF65-F5344CB8AC3E}">
        <p14:creationId xmlns:p14="http://schemas.microsoft.com/office/powerpoint/2010/main" val="2709259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E303C-C770-9DBF-727C-99DF8F76D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144890D9-52F6-720E-3713-B180090869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98" y="1243411"/>
            <a:ext cx="9695206" cy="5453553"/>
          </a:xfrm>
          <a:prstGeom prst="rect">
            <a:avLst/>
          </a:prstGeom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AD014A8-E937-7A59-C9D8-89D5EE4AF0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001" y="1446424"/>
            <a:ext cx="9899999" cy="4847553"/>
          </a:xfrm>
        </p:spPr>
        <p:txBody>
          <a:bodyPr/>
          <a:lstStyle/>
          <a:p>
            <a:pPr marL="0" lvl="1" inden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None/>
            </a:pPr>
            <a:endParaRPr lang="cs-CZ" dirty="0"/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None/>
            </a:pPr>
            <a:endParaRPr lang="cs-CZ" b="1" dirty="0"/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None/>
            </a:pPr>
            <a:endParaRPr lang="cs-CZ" sz="2000" b="1" dirty="0"/>
          </a:p>
          <a:p>
            <a:pPr marL="288000" lvl="1" indent="0">
              <a:buNone/>
            </a:pPr>
            <a:endParaRPr lang="cs-CZ" sz="2000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572883EF-0CC8-DD9C-9DEA-22534DB04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623481"/>
          </a:xfrm>
        </p:spPr>
        <p:txBody>
          <a:bodyPr/>
          <a:lstStyle/>
          <a:p>
            <a:r>
              <a:rPr lang="cs-CZ" sz="2800" dirty="0"/>
              <a:t>Vzorový ZIP balíček územní studie podle přílohy č. 25    </a:t>
            </a:r>
            <a:r>
              <a:rPr lang="cs-CZ" sz="1100" dirty="0">
                <a:solidFill>
                  <a:srgbClr val="00998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vyhláška č. 157/2024 Sb., o územně analytických podkladech, územně plánovací dokumentaci a jednotném standardu, ve znění pozdějších předpisů</a:t>
            </a:r>
            <a:br>
              <a:rPr lang="cs-CZ" sz="2800" dirty="0">
                <a:solidFill>
                  <a:srgbClr val="00998F"/>
                </a:solidFill>
              </a:rPr>
            </a:br>
            <a:endParaRPr lang="cs-CZ" sz="2800" dirty="0">
              <a:solidFill>
                <a:srgbClr val="0099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96077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A96AA7-5142-1DC3-DF6E-3C7B7D949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D1634723-447F-D177-749E-20B47ED2C3A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4339"/>
            <a:ext cx="9899650" cy="622300"/>
          </a:xfrm>
        </p:spPr>
        <p:txBody>
          <a:bodyPr/>
          <a:lstStyle/>
          <a:p>
            <a:r>
              <a:rPr lang="cs-CZ" sz="2800" dirty="0"/>
              <a:t>Průběžná aktualizace ÚAP – validace, import</a:t>
            </a:r>
          </a:p>
        </p:txBody>
      </p:sp>
      <p:sp>
        <p:nvSpPr>
          <p:cNvPr id="2" name="Nadpis 2">
            <a:extLst>
              <a:ext uri="{FF2B5EF4-FFF2-40B4-BE49-F238E27FC236}">
                <a16:creationId xmlns:a16="http://schemas.microsoft.com/office/drawing/2014/main" id="{551210A9-B8F8-53CF-4492-E5C2F5BA3950}"/>
              </a:ext>
            </a:extLst>
          </p:cNvPr>
          <p:cNvSpPr txBox="1">
            <a:spLocks/>
          </p:cNvSpPr>
          <p:nvPr/>
        </p:nvSpPr>
        <p:spPr>
          <a:xfrm>
            <a:off x="810382" y="1774287"/>
            <a:ext cx="9899650" cy="6223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cs-CZ" sz="2800" dirty="0">
              <a:highlight>
                <a:srgbClr val="FFFF00"/>
              </a:highlight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B2ACB42B-EF69-4DB7-509D-12E46780FC8D}"/>
              </a:ext>
            </a:extLst>
          </p:cNvPr>
          <p:cNvSpPr/>
          <p:nvPr/>
        </p:nvSpPr>
        <p:spPr>
          <a:xfrm>
            <a:off x="10634472" y="1325880"/>
            <a:ext cx="740664" cy="164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CB2EC9B0-CCE7-9CFA-4B68-E50AD7405A36}"/>
              </a:ext>
            </a:extLst>
          </p:cNvPr>
          <p:cNvSpPr/>
          <p:nvPr/>
        </p:nvSpPr>
        <p:spPr>
          <a:xfrm>
            <a:off x="2600076" y="2019631"/>
            <a:ext cx="1017767" cy="4063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459B"/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F6DB5BC-C949-E549-E9AD-9E5E00CC54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9244"/>
            <a:ext cx="12192000" cy="5618756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7937D01A-055F-31F1-DB55-DBC0213AB9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1628" y="3287286"/>
            <a:ext cx="4248743" cy="1762371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06EE6913-CC4A-9E9C-7655-F500114C70BE}"/>
              </a:ext>
            </a:extLst>
          </p:cNvPr>
          <p:cNvSpPr/>
          <p:nvPr/>
        </p:nvSpPr>
        <p:spPr>
          <a:xfrm>
            <a:off x="11799736" y="1598212"/>
            <a:ext cx="286247" cy="1840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A1DEADEB-99F0-9DAB-01A7-58F2275BFB0C}"/>
              </a:ext>
            </a:extLst>
          </p:cNvPr>
          <p:cNvSpPr/>
          <p:nvPr/>
        </p:nvSpPr>
        <p:spPr>
          <a:xfrm>
            <a:off x="11127452" y="1317930"/>
            <a:ext cx="740664" cy="164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E4D71D1D-5CAF-6FE1-3681-448252C6C983}"/>
              </a:ext>
            </a:extLst>
          </p:cNvPr>
          <p:cNvSpPr/>
          <p:nvPr/>
        </p:nvSpPr>
        <p:spPr>
          <a:xfrm>
            <a:off x="2276448" y="2093388"/>
            <a:ext cx="1094905" cy="44002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459B"/>
              </a:solidFill>
            </a:endParaRPr>
          </a:p>
        </p:txBody>
      </p:sp>
      <p:cxnSp>
        <p:nvCxnSpPr>
          <p:cNvPr id="15" name="Spojnice: pravoúhlá 14">
            <a:extLst>
              <a:ext uri="{FF2B5EF4-FFF2-40B4-BE49-F238E27FC236}">
                <a16:creationId xmlns:a16="http://schemas.microsoft.com/office/drawing/2014/main" id="{CE31ED2E-49CD-B5AB-D8C6-D7DEBC423DFE}"/>
              </a:ext>
            </a:extLst>
          </p:cNvPr>
          <p:cNvCxnSpPr>
            <a:cxnSpLocks/>
          </p:cNvCxnSpPr>
          <p:nvPr/>
        </p:nvCxnSpPr>
        <p:spPr>
          <a:xfrm rot="5400000">
            <a:off x="8802027" y="1192631"/>
            <a:ext cx="2559177" cy="3722489"/>
          </a:xfrm>
          <a:prstGeom prst="bentConnector2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5359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E9F4AC-97FC-E493-913D-B36D7A24B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FE376244-72BD-365C-4D8F-6F6704246B8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4339"/>
            <a:ext cx="9899650" cy="622300"/>
          </a:xfrm>
        </p:spPr>
        <p:txBody>
          <a:bodyPr/>
          <a:lstStyle/>
          <a:p>
            <a:r>
              <a:rPr lang="cs-CZ" sz="2800" dirty="0"/>
              <a:t>Průběžná aktualizace ÚAP – validace, import</a:t>
            </a:r>
          </a:p>
        </p:txBody>
      </p:sp>
      <p:sp>
        <p:nvSpPr>
          <p:cNvPr id="2" name="Nadpis 2">
            <a:extLst>
              <a:ext uri="{FF2B5EF4-FFF2-40B4-BE49-F238E27FC236}">
                <a16:creationId xmlns:a16="http://schemas.microsoft.com/office/drawing/2014/main" id="{C9BF0D00-DBAB-E671-95BA-36DF332C1E48}"/>
              </a:ext>
            </a:extLst>
          </p:cNvPr>
          <p:cNvSpPr txBox="1">
            <a:spLocks/>
          </p:cNvSpPr>
          <p:nvPr/>
        </p:nvSpPr>
        <p:spPr>
          <a:xfrm>
            <a:off x="810382" y="1774287"/>
            <a:ext cx="9899650" cy="6223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cs-CZ" sz="2800" dirty="0">
              <a:highlight>
                <a:srgbClr val="FFFF00"/>
              </a:highlight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FD5C511C-17F4-AA86-C731-75957DD3D564}"/>
              </a:ext>
            </a:extLst>
          </p:cNvPr>
          <p:cNvSpPr/>
          <p:nvPr/>
        </p:nvSpPr>
        <p:spPr>
          <a:xfrm>
            <a:off x="10634472" y="1325880"/>
            <a:ext cx="740664" cy="164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2F3FC13B-8691-7B46-8E5A-2DB605170F14}"/>
              </a:ext>
            </a:extLst>
          </p:cNvPr>
          <p:cNvSpPr/>
          <p:nvPr/>
        </p:nvSpPr>
        <p:spPr>
          <a:xfrm>
            <a:off x="2600076" y="2019631"/>
            <a:ext cx="1017767" cy="4063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459B"/>
              </a:solidFill>
            </a:endParaRP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46FC2D9D-7AF4-10EB-A7AA-A03CA8A55EF7}"/>
              </a:ext>
            </a:extLst>
          </p:cNvPr>
          <p:cNvSpPr/>
          <p:nvPr/>
        </p:nvSpPr>
        <p:spPr>
          <a:xfrm>
            <a:off x="11127452" y="1317930"/>
            <a:ext cx="740664" cy="164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033FF11A-02AD-4C9A-DC0D-E3D25D5BC48A}"/>
              </a:ext>
            </a:extLst>
          </p:cNvPr>
          <p:cNvSpPr/>
          <p:nvPr/>
        </p:nvSpPr>
        <p:spPr>
          <a:xfrm>
            <a:off x="2276448" y="2093388"/>
            <a:ext cx="1094905" cy="44002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459B"/>
              </a:solidFill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BAB0FEF-21DC-7F95-AB3A-035632BD38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7230"/>
            <a:ext cx="12192000" cy="5606540"/>
          </a:xfrm>
          <a:prstGeom prst="rect">
            <a:avLst/>
          </a:prstGeom>
        </p:spPr>
      </p:pic>
      <p:sp>
        <p:nvSpPr>
          <p:cNvPr id="14" name="Obdélník 13">
            <a:extLst>
              <a:ext uri="{FF2B5EF4-FFF2-40B4-BE49-F238E27FC236}">
                <a16:creationId xmlns:a16="http://schemas.microsoft.com/office/drawing/2014/main" id="{9FFCA9E9-8A2B-C5D6-FACE-6461127F85F8}"/>
              </a:ext>
            </a:extLst>
          </p:cNvPr>
          <p:cNvSpPr/>
          <p:nvPr/>
        </p:nvSpPr>
        <p:spPr>
          <a:xfrm>
            <a:off x="7208520" y="4008120"/>
            <a:ext cx="4869180" cy="548640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9E5BE736-CD30-EC15-3FF0-2D1B6BB36FE2}"/>
              </a:ext>
            </a:extLst>
          </p:cNvPr>
          <p:cNvSpPr/>
          <p:nvPr/>
        </p:nvSpPr>
        <p:spPr>
          <a:xfrm>
            <a:off x="11142692" y="1241730"/>
            <a:ext cx="740664" cy="164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4A62812D-AC64-A3CB-179F-93D55B38AD0C}"/>
              </a:ext>
            </a:extLst>
          </p:cNvPr>
          <p:cNvSpPr/>
          <p:nvPr/>
        </p:nvSpPr>
        <p:spPr>
          <a:xfrm>
            <a:off x="2284068" y="2255520"/>
            <a:ext cx="1087285" cy="4146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459B"/>
              </a:solidFill>
            </a:endParaRPr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EDA69612-E761-2855-DCD6-296906C3562F}"/>
              </a:ext>
            </a:extLst>
          </p:cNvPr>
          <p:cNvSpPr/>
          <p:nvPr/>
        </p:nvSpPr>
        <p:spPr>
          <a:xfrm>
            <a:off x="2903220" y="2066172"/>
            <a:ext cx="475754" cy="181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696405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079D1-6550-465C-C5F4-7009F58E0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44A75743-9ED1-7C6F-3341-70E5977CD11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4339"/>
            <a:ext cx="9899650" cy="622300"/>
          </a:xfrm>
        </p:spPr>
        <p:txBody>
          <a:bodyPr/>
          <a:lstStyle/>
          <a:p>
            <a:r>
              <a:rPr lang="cs-CZ" sz="2800" dirty="0"/>
              <a:t>Průběžná aktualizace ÚAP – validace, import</a:t>
            </a:r>
          </a:p>
        </p:txBody>
      </p:sp>
      <p:sp>
        <p:nvSpPr>
          <p:cNvPr id="2" name="Nadpis 2">
            <a:extLst>
              <a:ext uri="{FF2B5EF4-FFF2-40B4-BE49-F238E27FC236}">
                <a16:creationId xmlns:a16="http://schemas.microsoft.com/office/drawing/2014/main" id="{BDD6DBB1-ED90-76D0-2B1B-FACF106CBD8B}"/>
              </a:ext>
            </a:extLst>
          </p:cNvPr>
          <p:cNvSpPr txBox="1">
            <a:spLocks/>
          </p:cNvSpPr>
          <p:nvPr/>
        </p:nvSpPr>
        <p:spPr>
          <a:xfrm>
            <a:off x="810382" y="1774287"/>
            <a:ext cx="9899650" cy="6223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cs-CZ" sz="2800" dirty="0">
              <a:highlight>
                <a:srgbClr val="FFFF00"/>
              </a:highlight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19C64491-0F21-1923-BE5F-24ACDDFEF6BC}"/>
              </a:ext>
            </a:extLst>
          </p:cNvPr>
          <p:cNvSpPr/>
          <p:nvPr/>
        </p:nvSpPr>
        <p:spPr>
          <a:xfrm>
            <a:off x="10634472" y="1325880"/>
            <a:ext cx="740664" cy="164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12E0F24B-A141-CB8F-D2A7-716AD1035455}"/>
              </a:ext>
            </a:extLst>
          </p:cNvPr>
          <p:cNvSpPr/>
          <p:nvPr/>
        </p:nvSpPr>
        <p:spPr>
          <a:xfrm>
            <a:off x="2600076" y="2019631"/>
            <a:ext cx="1017767" cy="4063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459B"/>
              </a:solidFill>
            </a:endParaRP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10E75C60-8B5F-49C1-467F-82AE828B311C}"/>
              </a:ext>
            </a:extLst>
          </p:cNvPr>
          <p:cNvSpPr/>
          <p:nvPr/>
        </p:nvSpPr>
        <p:spPr>
          <a:xfrm>
            <a:off x="11127452" y="1317930"/>
            <a:ext cx="740664" cy="164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95155E1D-9916-6198-ED12-41AEDD7BAEF2}"/>
              </a:ext>
            </a:extLst>
          </p:cNvPr>
          <p:cNvSpPr/>
          <p:nvPr/>
        </p:nvSpPr>
        <p:spPr>
          <a:xfrm>
            <a:off x="2276448" y="2093388"/>
            <a:ext cx="1094905" cy="44002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459B"/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3C39EA5E-BA0B-737A-904D-0C9496D02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2455"/>
            <a:ext cx="12192000" cy="5625610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BF825C9C-C06A-49C3-759E-5A0A7071BCC0}"/>
              </a:ext>
            </a:extLst>
          </p:cNvPr>
          <p:cNvSpPr/>
          <p:nvPr/>
        </p:nvSpPr>
        <p:spPr>
          <a:xfrm>
            <a:off x="7231380" y="4008120"/>
            <a:ext cx="4846320" cy="533400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E0AEEC81-DFFF-98A7-F250-A9A470183527}"/>
              </a:ext>
            </a:extLst>
          </p:cNvPr>
          <p:cNvSpPr txBox="1"/>
          <p:nvPr/>
        </p:nvSpPr>
        <p:spPr>
          <a:xfrm>
            <a:off x="7231380" y="4792980"/>
            <a:ext cx="4846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8000" indent="-288000" algn="l">
              <a:spcAft>
                <a:spcPts val="10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Importovaná</a:t>
            </a:r>
            <a:r>
              <a:rPr lang="cs-CZ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se propisují okamžitě do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mapové aplikace.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1F65E03B-8C18-1E19-809B-DAEA5D90DE0C}"/>
              </a:ext>
            </a:extLst>
          </p:cNvPr>
          <p:cNvSpPr/>
          <p:nvPr/>
        </p:nvSpPr>
        <p:spPr>
          <a:xfrm>
            <a:off x="11142692" y="1241730"/>
            <a:ext cx="740664" cy="164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CDDFCF32-0840-BBA5-E05C-5544058DB90C}"/>
              </a:ext>
            </a:extLst>
          </p:cNvPr>
          <p:cNvSpPr/>
          <p:nvPr/>
        </p:nvSpPr>
        <p:spPr>
          <a:xfrm>
            <a:off x="2284068" y="2470344"/>
            <a:ext cx="1087285" cy="39315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459B"/>
              </a:solidFill>
            </a:endParaRP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6F354FA9-D349-30AC-EED9-9A629DA607C1}"/>
              </a:ext>
            </a:extLst>
          </p:cNvPr>
          <p:cNvSpPr/>
          <p:nvPr/>
        </p:nvSpPr>
        <p:spPr>
          <a:xfrm>
            <a:off x="2284068" y="2066172"/>
            <a:ext cx="1094906" cy="997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745732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69F7C-9541-594C-6C12-BC3867EDA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5A499860-5099-5494-C8C3-044CD1789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8070" y="2995483"/>
            <a:ext cx="8135861" cy="867035"/>
          </a:xfrm>
        </p:spPr>
        <p:txBody>
          <a:bodyPr/>
          <a:lstStyle/>
          <a:p>
            <a:pPr algn="ctr">
              <a:spcBef>
                <a:spcPts val="1600"/>
              </a:spcBef>
            </a:pPr>
            <a:r>
              <a:rPr lang="cs-CZ" sz="2800" dirty="0"/>
              <a:t>Metadatový katalog pro ÚAP</a:t>
            </a:r>
            <a:endParaRPr lang="cs-CZ" sz="28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48300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C1F99-4907-E5BE-0783-8538ECEC0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7F6B4639-4B91-F67C-A85E-01577E4FA70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4339"/>
            <a:ext cx="9899650" cy="622300"/>
          </a:xfrm>
        </p:spPr>
        <p:txBody>
          <a:bodyPr/>
          <a:lstStyle/>
          <a:p>
            <a:r>
              <a:rPr lang="cs-CZ" sz="2800" dirty="0"/>
              <a:t>Schéma toku dat a metadat v rámci průběžné aktualizace dat v centrální databázi ÚAP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866B70E7-B36F-6B1D-28FE-13B4F5E0A1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526" y="1202424"/>
            <a:ext cx="6290947" cy="5605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58268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6CD1C-A117-CBB0-6537-5B8E5E93A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E6CB347A-C01F-DA78-145D-3232D832E3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4339"/>
            <a:ext cx="9899650" cy="622300"/>
          </a:xfrm>
        </p:spPr>
        <p:txBody>
          <a:bodyPr/>
          <a:lstStyle/>
          <a:p>
            <a:r>
              <a:rPr lang="cs-CZ" sz="2800" dirty="0"/>
              <a:t>Metadatový katalog pro ÚAP – principy 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1942B9EB-7099-B6B4-83EE-EDED68C00539}"/>
              </a:ext>
            </a:extLst>
          </p:cNvPr>
          <p:cNvSpPr txBox="1"/>
          <p:nvPr/>
        </p:nvSpPr>
        <p:spPr>
          <a:xfrm>
            <a:off x="628116" y="1300766"/>
            <a:ext cx="9410966" cy="2503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8000" indent="-288000">
              <a:spcAft>
                <a:spcPts val="10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</a:pPr>
            <a:r>
              <a:rPr lang="cs-CZ" sz="2000" dirty="0"/>
              <a:t>Pokud poskytovatelé poskytnou údaje o území bez metadat, pořizovatelé ÚAP za poskytovatele údajů metadata nevytváří, ale vyzvou poskytovatele k jejich dodání.</a:t>
            </a:r>
          </a:p>
          <a:p>
            <a:pPr marL="288000" indent="-288000">
              <a:spcAft>
                <a:spcPts val="10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</a:pPr>
            <a:r>
              <a:rPr lang="cs-CZ" sz="2000" dirty="0"/>
              <a:t>Do NGÚP jsou povinně nahrávána metadata k údajům o území z důvodu jejich následné interpretace.</a:t>
            </a:r>
          </a:p>
          <a:p>
            <a:pPr marL="288000" indent="-288000">
              <a:spcAft>
                <a:spcPts val="10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</a:pPr>
            <a:r>
              <a:rPr lang="cs-CZ" sz="2000" dirty="0"/>
              <a:t>V případě údajů přebíraných z RÚIAN a DTM kraje nejsou žádná metadata v NGÚP evidována (RÚIAN je základní registr – údaje jsou tedy garantované, DTM kraje obsahuje v rámci atributů každého prvku údaje o třídě přesnosti v poloze).</a:t>
            </a:r>
          </a:p>
        </p:txBody>
      </p:sp>
    </p:spTree>
    <p:extLst>
      <p:ext uri="{BB962C8B-B14F-4D97-AF65-F5344CB8AC3E}">
        <p14:creationId xmlns:p14="http://schemas.microsoft.com/office/powerpoint/2010/main" val="181241834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760B4F-F297-613F-7F06-2BF31659E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150A0B50-4FBD-C59C-4359-01E02A50883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4339"/>
            <a:ext cx="9899650" cy="622300"/>
          </a:xfrm>
        </p:spPr>
        <p:txBody>
          <a:bodyPr/>
          <a:lstStyle/>
          <a:p>
            <a:r>
              <a:rPr lang="cs-CZ" sz="2800" dirty="0"/>
              <a:t>Metadatový katalog pro ÚAP – přístup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6BC8734-35F1-40C6-A34B-38AF30999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6685" y="846696"/>
            <a:ext cx="3518629" cy="5860610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8A26669F-F4C0-1281-A8FC-216AE8F108F9}"/>
              </a:ext>
            </a:extLst>
          </p:cNvPr>
          <p:cNvSpPr/>
          <p:nvPr/>
        </p:nvSpPr>
        <p:spPr>
          <a:xfrm>
            <a:off x="4392538" y="5704318"/>
            <a:ext cx="1123772" cy="965675"/>
          </a:xfrm>
          <a:prstGeom prst="rect">
            <a:avLst/>
          </a:prstGeom>
          <a:noFill/>
          <a:ln w="28575">
            <a:solidFill>
              <a:srgbClr val="D70C0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381679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7B34B-8447-A358-08EA-C284F82EE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96F0F1AA-6A69-A45C-89B8-C57F2C5DD60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4339"/>
            <a:ext cx="9899650" cy="622300"/>
          </a:xfrm>
        </p:spPr>
        <p:txBody>
          <a:bodyPr/>
          <a:lstStyle/>
          <a:p>
            <a:r>
              <a:rPr lang="cs-CZ" sz="2800" dirty="0"/>
              <a:t>Vyhledání metadat dle ID záznamu (veřejně přístupné)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071EED3-DFAF-F900-7E00-CDE2F8B42C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2237" y="933397"/>
            <a:ext cx="7920000" cy="578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01759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5D597-9B47-56D0-25AD-F94BF421A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23BF143C-99F9-D0F0-3918-9F3A0F8E92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4339"/>
            <a:ext cx="9899650" cy="622300"/>
          </a:xfrm>
        </p:spPr>
        <p:txBody>
          <a:bodyPr/>
          <a:lstStyle/>
          <a:p>
            <a:r>
              <a:rPr lang="cs-CZ" sz="2800" dirty="0"/>
              <a:t>Vyhledání metadat dle ID záznamu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EBF928E8-7B03-B30A-1E2A-791FAD8D1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2288" y="928439"/>
            <a:ext cx="7920000" cy="5791837"/>
          </a:xfrm>
          <a:prstGeom prst="rect">
            <a:avLst/>
          </a:prstGeom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DAB74573-BC19-5554-E019-D0190A1B7F8A}"/>
              </a:ext>
            </a:extLst>
          </p:cNvPr>
          <p:cNvSpPr/>
          <p:nvPr/>
        </p:nvSpPr>
        <p:spPr>
          <a:xfrm>
            <a:off x="2243269" y="3888338"/>
            <a:ext cx="4819829" cy="363196"/>
          </a:xfrm>
          <a:prstGeom prst="rect">
            <a:avLst/>
          </a:prstGeom>
          <a:noFill/>
          <a:ln w="28575">
            <a:solidFill>
              <a:srgbClr val="D70C0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107186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B0B38-58C2-A143-6BF7-97B4EF08C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DF46BFCF-63ED-241A-F0B1-F2DAD4DCACC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4339"/>
            <a:ext cx="9899650" cy="622300"/>
          </a:xfrm>
        </p:spPr>
        <p:txBody>
          <a:bodyPr/>
          <a:lstStyle/>
          <a:p>
            <a:r>
              <a:rPr lang="cs-CZ" sz="2800" dirty="0"/>
              <a:t>Vyhledání metadat dle ID záznamu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D448D0F-292B-7380-0CED-4E0F535BA0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0835" y="933919"/>
            <a:ext cx="7920000" cy="4951687"/>
          </a:xfrm>
          <a:prstGeom prst="rect">
            <a:avLst/>
          </a:prstGeo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737448F1-FD6F-7BCB-9053-40DE4B7AE931}"/>
              </a:ext>
            </a:extLst>
          </p:cNvPr>
          <p:cNvSpPr/>
          <p:nvPr/>
        </p:nvSpPr>
        <p:spPr>
          <a:xfrm>
            <a:off x="2337274" y="5489511"/>
            <a:ext cx="7674123" cy="244717"/>
          </a:xfrm>
          <a:prstGeom prst="rect">
            <a:avLst/>
          </a:prstGeom>
          <a:noFill/>
          <a:ln w="28575">
            <a:solidFill>
              <a:srgbClr val="D70C0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6005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85559-ACE7-106B-E99C-F3C7807A8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E493DA67-C521-06F3-132A-7E0F65C583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99" y="1243411"/>
            <a:ext cx="9695205" cy="5453553"/>
          </a:xfrm>
          <a:prstGeom prst="rect">
            <a:avLst/>
          </a:prstGeom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0A5B72D-D4A6-53BE-9752-E0EE86FE0F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001" y="1446424"/>
            <a:ext cx="9899999" cy="4847553"/>
          </a:xfrm>
        </p:spPr>
        <p:txBody>
          <a:bodyPr/>
          <a:lstStyle/>
          <a:p>
            <a:pPr marL="0" lvl="1" inden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None/>
            </a:pPr>
            <a:endParaRPr lang="cs-CZ" dirty="0"/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None/>
            </a:pPr>
            <a:endParaRPr lang="cs-CZ" b="1" dirty="0"/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None/>
            </a:pPr>
            <a:endParaRPr lang="cs-CZ" sz="2000" b="1" dirty="0"/>
          </a:p>
          <a:p>
            <a:pPr marL="288000" lvl="1" indent="0">
              <a:buNone/>
            </a:pPr>
            <a:endParaRPr lang="cs-CZ" sz="2000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3610F565-77E4-F426-EC77-C45427D30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623481"/>
          </a:xfrm>
        </p:spPr>
        <p:txBody>
          <a:bodyPr/>
          <a:lstStyle/>
          <a:p>
            <a:r>
              <a:rPr lang="cs-CZ" sz="2800" dirty="0"/>
              <a:t>Vzorový ZIP balíček územní studie podle přílohy č. 25    </a:t>
            </a:r>
            <a:r>
              <a:rPr lang="cs-CZ" sz="1100" dirty="0">
                <a:solidFill>
                  <a:srgbClr val="00998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vyhláška č. 157/2024 Sb., o územně analytických podkladech, územně plánovací dokumentaci a jednotném standardu, ve znění pozdějších předpisů</a:t>
            </a:r>
            <a:br>
              <a:rPr lang="cs-CZ" sz="2800" dirty="0"/>
            </a:b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4059820656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CA130-C8EF-A67C-45A3-7A49D2035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86AD8BA9-19DC-7D15-6298-FB7609F4BF6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4339"/>
            <a:ext cx="9899650" cy="622300"/>
          </a:xfrm>
        </p:spPr>
        <p:txBody>
          <a:bodyPr/>
          <a:lstStyle/>
          <a:p>
            <a:r>
              <a:rPr lang="cs-CZ" sz="2800" dirty="0"/>
              <a:t>Vyhledání metadat dle ID záznamu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A4C0EB2C-FDF0-F28A-D425-25DCE9EBD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9379" y="926922"/>
            <a:ext cx="7920000" cy="577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04658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02E8DB-F58D-7EB0-34DD-7A91B6BFF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2461D4B7-64A3-5B1A-E896-334FD2D0344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4339"/>
            <a:ext cx="9899650" cy="622300"/>
          </a:xfrm>
        </p:spPr>
        <p:txBody>
          <a:bodyPr/>
          <a:lstStyle/>
          <a:p>
            <a:r>
              <a:rPr lang="cs-CZ" sz="2800" dirty="0"/>
              <a:t>Přihlášení + vytvoření metadatového záznamu ÚAP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0BC12AA3-E386-B524-6D1F-3AC979F9BE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000" y="1225978"/>
            <a:ext cx="7920000" cy="3719113"/>
          </a:xfrm>
          <a:prstGeom prst="rect">
            <a:avLst/>
          </a:prstGeom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9562E6AF-5ED4-E3BA-201F-2E918DBA7CF3}"/>
              </a:ext>
            </a:extLst>
          </p:cNvPr>
          <p:cNvSpPr/>
          <p:nvPr/>
        </p:nvSpPr>
        <p:spPr>
          <a:xfrm>
            <a:off x="8857716" y="1298961"/>
            <a:ext cx="1198284" cy="397379"/>
          </a:xfrm>
          <a:prstGeom prst="rect">
            <a:avLst/>
          </a:prstGeom>
          <a:noFill/>
          <a:ln w="28575">
            <a:solidFill>
              <a:srgbClr val="D70C0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7D78F26D-AAE0-AEB1-385D-5A93FDE07A32}"/>
              </a:ext>
            </a:extLst>
          </p:cNvPr>
          <p:cNvSpPr/>
          <p:nvPr/>
        </p:nvSpPr>
        <p:spPr>
          <a:xfrm>
            <a:off x="8156961" y="3255947"/>
            <a:ext cx="842210" cy="324741"/>
          </a:xfrm>
          <a:prstGeom prst="rect">
            <a:avLst/>
          </a:prstGeom>
          <a:noFill/>
          <a:ln w="28575">
            <a:solidFill>
              <a:srgbClr val="D70C0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302A17E9-6F35-4B1D-BAFD-820B0CB1D0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1169" y="2658753"/>
            <a:ext cx="2899282" cy="2197843"/>
          </a:xfrm>
          <a:prstGeom prst="rect">
            <a:avLst/>
          </a:prstGeom>
        </p:spPr>
      </p:pic>
      <p:sp>
        <p:nvSpPr>
          <p:cNvPr id="19" name="Šipka: dolů 18">
            <a:extLst>
              <a:ext uri="{FF2B5EF4-FFF2-40B4-BE49-F238E27FC236}">
                <a16:creationId xmlns:a16="http://schemas.microsoft.com/office/drawing/2014/main" id="{D8BA682C-5D08-D604-B395-F1BA945D45DD}"/>
              </a:ext>
            </a:extLst>
          </p:cNvPr>
          <p:cNvSpPr/>
          <p:nvPr/>
        </p:nvSpPr>
        <p:spPr>
          <a:xfrm rot="5400000">
            <a:off x="7673975" y="3155529"/>
            <a:ext cx="179460" cy="546943"/>
          </a:xfrm>
          <a:prstGeom prst="downArrow">
            <a:avLst>
              <a:gd name="adj1" fmla="val 54764"/>
              <a:gd name="adj2" fmla="val 50000"/>
            </a:avLst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F855033F-7EB4-A4A4-AED9-009384B21028}"/>
              </a:ext>
            </a:extLst>
          </p:cNvPr>
          <p:cNvSpPr/>
          <p:nvPr/>
        </p:nvSpPr>
        <p:spPr>
          <a:xfrm>
            <a:off x="4471169" y="2658753"/>
            <a:ext cx="2899280" cy="2197843"/>
          </a:xfrm>
          <a:prstGeom prst="rect">
            <a:avLst/>
          </a:prstGeom>
          <a:noFill/>
          <a:ln w="28575">
            <a:solidFill>
              <a:srgbClr val="D70C0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Šipka: dolů 3">
            <a:extLst>
              <a:ext uri="{FF2B5EF4-FFF2-40B4-BE49-F238E27FC236}">
                <a16:creationId xmlns:a16="http://schemas.microsoft.com/office/drawing/2014/main" id="{7A70D4D4-5219-A410-755A-2290B858106D}"/>
              </a:ext>
            </a:extLst>
          </p:cNvPr>
          <p:cNvSpPr/>
          <p:nvPr/>
        </p:nvSpPr>
        <p:spPr>
          <a:xfrm rot="5400000">
            <a:off x="7475997" y="3958440"/>
            <a:ext cx="179460" cy="546943"/>
          </a:xfrm>
          <a:prstGeom prst="downArrow">
            <a:avLst>
              <a:gd name="adj1" fmla="val 54764"/>
              <a:gd name="adj2" fmla="val 50000"/>
            </a:avLst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8067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21" grpId="0" animBg="1"/>
      <p:bldP spid="4" grpId="0" animBg="1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9A4AA-7900-63DE-FC07-BD99BBFDA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88C7D94E-E566-677C-5867-E3976C2FDEF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4339"/>
            <a:ext cx="9899650" cy="622300"/>
          </a:xfrm>
        </p:spPr>
        <p:txBody>
          <a:bodyPr/>
          <a:lstStyle/>
          <a:p>
            <a:r>
              <a:rPr lang="cs-CZ" sz="2800" dirty="0"/>
              <a:t>Metadatový editor – vyplňování údajů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71364831-6DCF-27E1-CDC1-A2E9D4F047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000" y="936069"/>
            <a:ext cx="7920000" cy="5684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98978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D05B-4262-90FA-813A-EA055450B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5B12523D-F382-9E9E-5382-B682A51C6F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4339"/>
            <a:ext cx="9899650" cy="622300"/>
          </a:xfrm>
        </p:spPr>
        <p:txBody>
          <a:bodyPr/>
          <a:lstStyle/>
          <a:p>
            <a:r>
              <a:rPr lang="cs-CZ" sz="2800" dirty="0"/>
              <a:t>Metadatový editor – validace metadatového záznamu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F29B03F-3F5B-8573-D182-2963671E8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000" y="1578323"/>
            <a:ext cx="7920000" cy="3564898"/>
          </a:xfrm>
          <a:prstGeom prst="rect">
            <a:avLst/>
          </a:prstGeo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8CF7B306-4E35-EA6B-671D-90BFB5854862}"/>
              </a:ext>
            </a:extLst>
          </p:cNvPr>
          <p:cNvSpPr/>
          <p:nvPr/>
        </p:nvSpPr>
        <p:spPr>
          <a:xfrm>
            <a:off x="3492676" y="2731392"/>
            <a:ext cx="728946" cy="349367"/>
          </a:xfrm>
          <a:prstGeom prst="rect">
            <a:avLst/>
          </a:prstGeom>
          <a:noFill/>
          <a:ln w="28575">
            <a:solidFill>
              <a:srgbClr val="D70C0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8297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F3BA1-4B0F-4C0D-3488-031A748FB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D0AA85EF-B135-F493-9ED0-F682046DBD3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4339"/>
            <a:ext cx="9899650" cy="622300"/>
          </a:xfrm>
        </p:spPr>
        <p:txBody>
          <a:bodyPr/>
          <a:lstStyle/>
          <a:p>
            <a:r>
              <a:rPr lang="cs-CZ" sz="2800" dirty="0"/>
              <a:t>Metadatový editor – validace metadatového záznamu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3005A4B-D8EE-1831-D0BB-04A492EB66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000" y="1565450"/>
            <a:ext cx="7920000" cy="3829649"/>
          </a:xfrm>
          <a:prstGeom prst="rect">
            <a:avLst/>
          </a:prstGeom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1503FC77-E779-4BEF-96D4-E8B2B8DD21F6}"/>
              </a:ext>
            </a:extLst>
          </p:cNvPr>
          <p:cNvSpPr/>
          <p:nvPr/>
        </p:nvSpPr>
        <p:spPr>
          <a:xfrm>
            <a:off x="9703749" y="2709016"/>
            <a:ext cx="303375" cy="354651"/>
          </a:xfrm>
          <a:prstGeom prst="rect">
            <a:avLst/>
          </a:prstGeom>
          <a:noFill/>
          <a:ln w="28575">
            <a:solidFill>
              <a:srgbClr val="D70C0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0104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8738F3-3D59-B5ED-F11F-E830308DF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65A50A1F-F176-B73B-2AD4-F2FD25A0DC5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4339"/>
            <a:ext cx="9899650" cy="622300"/>
          </a:xfrm>
        </p:spPr>
        <p:txBody>
          <a:bodyPr/>
          <a:lstStyle/>
          <a:p>
            <a:r>
              <a:rPr lang="cs-CZ" sz="2800" dirty="0"/>
              <a:t>Import metadatového záznamu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98F91B7-DA2A-32E1-7192-26472ED01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000" y="1707142"/>
            <a:ext cx="7920000" cy="2164890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49A17B58-85A1-E1C8-C790-0E11ABD5227B}"/>
              </a:ext>
            </a:extLst>
          </p:cNvPr>
          <p:cNvSpPr/>
          <p:nvPr/>
        </p:nvSpPr>
        <p:spPr>
          <a:xfrm>
            <a:off x="8964539" y="2546648"/>
            <a:ext cx="995584" cy="316194"/>
          </a:xfrm>
          <a:prstGeom prst="rect">
            <a:avLst/>
          </a:prstGeom>
          <a:noFill/>
          <a:ln w="28575">
            <a:solidFill>
              <a:srgbClr val="D70C0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B3C3175-C83A-65FF-99A6-46649A696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5820" y="1189380"/>
            <a:ext cx="4783295" cy="5078960"/>
          </a:xfrm>
          <a:prstGeom prst="rect">
            <a:avLst/>
          </a:prstGeo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E82C9395-4797-226B-63FB-C9AD1F050B81}"/>
              </a:ext>
            </a:extLst>
          </p:cNvPr>
          <p:cNvSpPr/>
          <p:nvPr/>
        </p:nvSpPr>
        <p:spPr>
          <a:xfrm>
            <a:off x="2345820" y="1189380"/>
            <a:ext cx="4783295" cy="5078960"/>
          </a:xfrm>
          <a:prstGeom prst="rect">
            <a:avLst/>
          </a:prstGeom>
          <a:noFill/>
          <a:ln w="28575">
            <a:solidFill>
              <a:srgbClr val="D70C0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Šipka: dolů 12">
            <a:extLst>
              <a:ext uri="{FF2B5EF4-FFF2-40B4-BE49-F238E27FC236}">
                <a16:creationId xmlns:a16="http://schemas.microsoft.com/office/drawing/2014/main" id="{BC49B089-C1AD-FEC1-FA01-F3CBF9AD58EE}"/>
              </a:ext>
            </a:extLst>
          </p:cNvPr>
          <p:cNvSpPr/>
          <p:nvPr/>
        </p:nvSpPr>
        <p:spPr>
          <a:xfrm rot="4010142">
            <a:off x="7877037" y="2398263"/>
            <a:ext cx="370090" cy="1871207"/>
          </a:xfrm>
          <a:prstGeom prst="downArrow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4502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3" grpId="0" animBg="1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C78BF-4E7D-F2E9-2A10-F9784D130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3732488C-FA6A-79F5-57A9-B09EE0C0B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8070" y="2995483"/>
            <a:ext cx="8135861" cy="867035"/>
          </a:xfrm>
        </p:spPr>
        <p:txBody>
          <a:bodyPr/>
          <a:lstStyle/>
          <a:p>
            <a:pPr algn="ctr">
              <a:spcBef>
                <a:spcPts val="1600"/>
              </a:spcBef>
            </a:pPr>
            <a:r>
              <a:rPr lang="cs-CZ" sz="2800" dirty="0"/>
              <a:t>Povinnosti pořizovatele ve vztahu k EÚP            v NGÚP v přechodném období</a:t>
            </a:r>
          </a:p>
        </p:txBody>
      </p:sp>
    </p:spTree>
    <p:extLst>
      <p:ext uri="{BB962C8B-B14F-4D97-AF65-F5344CB8AC3E}">
        <p14:creationId xmlns:p14="http://schemas.microsoft.com/office/powerpoint/2010/main" val="860890418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6EC1D-CF1E-A14E-3A15-68FFE9CD5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4E32FAD-5DBB-BA42-9499-B2E0680E54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000" y="1655797"/>
            <a:ext cx="9899999" cy="4625362"/>
          </a:xfrm>
        </p:spPr>
        <p:txBody>
          <a:bodyPr/>
          <a:lstStyle/>
          <a:p>
            <a:pPr marL="285750" lvl="1" indent="-285750">
              <a:spcAft>
                <a:spcPts val="600"/>
              </a:spcAft>
              <a:buClr>
                <a:schemeClr val="accent1"/>
              </a:buClr>
            </a:pPr>
            <a:r>
              <a:rPr lang="cs-CZ" dirty="0"/>
              <a:t>Národní geoportál územního plánování, který je </a:t>
            </a:r>
            <a:r>
              <a:rPr lang="cs-CZ" b="1" dirty="0"/>
              <a:t>agendovým informačním systémem</a:t>
            </a:r>
            <a:r>
              <a:rPr lang="cs-CZ" dirty="0"/>
              <a:t>, slouží pro zabezpečení přístupu k evidenci územně plánovací </a:t>
            </a:r>
            <a:r>
              <a:rPr lang="cs-CZ" sz="2000" dirty="0"/>
              <a:t>činnosti </a:t>
            </a:r>
            <a:r>
              <a:rPr lang="cs-CZ" sz="2000" b="1" dirty="0">
                <a:solidFill>
                  <a:srgbClr val="9EC8E9"/>
                </a:solidFill>
              </a:rPr>
              <a:t>§ 269 odst. 1 SZ </a:t>
            </a:r>
          </a:p>
          <a:p>
            <a:pPr marL="285750" lvl="1" indent="-285750">
              <a:spcAft>
                <a:spcPts val="600"/>
              </a:spcAft>
              <a:buClr>
                <a:schemeClr val="accent1"/>
              </a:buClr>
            </a:pPr>
            <a:r>
              <a:rPr lang="cs-CZ" dirty="0"/>
              <a:t>Ministerstvo zajišťuje v přechodném období evidenci územně plánovací činnosti. Předmětem evidence územně plánovací činnosti jsou údaje o:</a:t>
            </a:r>
          </a:p>
          <a:p>
            <a:pPr marL="501750" lvl="2" indent="-285750">
              <a:spcAft>
                <a:spcPts val="600"/>
              </a:spcAft>
              <a:buClr>
                <a:schemeClr val="accent1"/>
              </a:buClr>
            </a:pPr>
            <a:r>
              <a:rPr lang="cs-CZ" dirty="0">
                <a:solidFill>
                  <a:schemeClr val="tx1"/>
                </a:solidFill>
              </a:rPr>
              <a:t>územně plánovací dokumentaci</a:t>
            </a:r>
          </a:p>
          <a:p>
            <a:pPr marL="501750" lvl="2" indent="-285750">
              <a:spcAft>
                <a:spcPts val="600"/>
              </a:spcAft>
              <a:buClr>
                <a:schemeClr val="accent1"/>
              </a:buClr>
            </a:pPr>
            <a:r>
              <a:rPr lang="cs-CZ" dirty="0">
                <a:solidFill>
                  <a:schemeClr val="tx1"/>
                </a:solidFill>
              </a:rPr>
              <a:t>zastavěném území </a:t>
            </a:r>
          </a:p>
          <a:p>
            <a:pPr marL="501750" lvl="2" indent="-285750">
              <a:spcAft>
                <a:spcPts val="600"/>
              </a:spcAft>
              <a:buClr>
                <a:schemeClr val="accent1"/>
              </a:buClr>
            </a:pPr>
            <a:r>
              <a:rPr lang="cs-CZ" dirty="0">
                <a:solidFill>
                  <a:schemeClr val="tx1"/>
                </a:solidFill>
              </a:rPr>
              <a:t>územním opatření</a:t>
            </a:r>
          </a:p>
          <a:p>
            <a:pPr marL="501750" lvl="2" indent="-285750">
              <a:spcAft>
                <a:spcPts val="600"/>
              </a:spcAft>
              <a:buClr>
                <a:schemeClr val="accent1"/>
              </a:buClr>
            </a:pPr>
            <a:r>
              <a:rPr lang="cs-CZ" dirty="0">
                <a:solidFill>
                  <a:schemeClr val="tx1"/>
                </a:solidFill>
              </a:rPr>
              <a:t>územní studii</a:t>
            </a:r>
          </a:p>
          <a:p>
            <a:pPr marL="216000" lvl="2" indent="0">
              <a:spcAft>
                <a:spcPts val="600"/>
              </a:spcAft>
              <a:buClr>
                <a:schemeClr val="accent1"/>
              </a:buClr>
              <a:buNone/>
            </a:pPr>
            <a:r>
              <a:rPr lang="cs-CZ" dirty="0">
                <a:solidFill>
                  <a:schemeClr val="tx1"/>
                </a:solidFill>
              </a:rPr>
              <a:t>včetně průběhu jejich pořizování.</a:t>
            </a:r>
          </a:p>
          <a:p>
            <a:pPr marL="285750" lvl="1" indent="-285750">
              <a:spcAft>
                <a:spcPts val="600"/>
              </a:spcAft>
              <a:buClr>
                <a:schemeClr val="accent1"/>
              </a:buClr>
            </a:pPr>
            <a:r>
              <a:rPr lang="cs-CZ" dirty="0"/>
              <a:t>Data do evidence vkládá příslušný pořizovatel. Součástí evidovaných údajů je i údaj o adrese zveřejnění dokumentace </a:t>
            </a:r>
            <a:r>
              <a:rPr lang="cs-CZ" sz="2000" b="1" dirty="0">
                <a:solidFill>
                  <a:srgbClr val="9EC8E9"/>
                </a:solidFill>
              </a:rPr>
              <a:t>§ 334b odst. 9 SZ</a:t>
            </a:r>
          </a:p>
          <a:p>
            <a:pPr marL="285750" lvl="1" indent="-285750">
              <a:spcAft>
                <a:spcPts val="600"/>
              </a:spcAft>
              <a:buClr>
                <a:schemeClr val="accent1"/>
              </a:buClr>
            </a:pPr>
            <a:r>
              <a:rPr lang="cs-CZ" dirty="0"/>
              <a:t>Metodické sdělení k problematice EÚP v přípravě (předpoklad zveřejnění 08/2026)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19F0426B-2C99-81CF-15CB-23C1A276D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623481"/>
          </a:xfrm>
        </p:spPr>
        <p:txBody>
          <a:bodyPr/>
          <a:lstStyle/>
          <a:p>
            <a:r>
              <a:rPr lang="cs-CZ" sz="2800" dirty="0"/>
              <a:t>Povinnosti ve vztahu k evidenci územně plánovací činnosti v přechodném období</a:t>
            </a:r>
          </a:p>
        </p:txBody>
      </p:sp>
    </p:spTree>
    <p:extLst>
      <p:ext uri="{BB962C8B-B14F-4D97-AF65-F5344CB8AC3E}">
        <p14:creationId xmlns:p14="http://schemas.microsoft.com/office/powerpoint/2010/main" val="1127766484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38E43-7964-ED97-C905-FDDA64741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C0D2A37-A97B-07CA-B7A7-BEFC63FB2C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001" y="1446424"/>
            <a:ext cx="9899999" cy="4847553"/>
          </a:xfrm>
        </p:spPr>
        <p:txBody>
          <a:bodyPr/>
          <a:lstStyle/>
          <a:p>
            <a:pPr marL="0" lvl="1" inden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None/>
            </a:pPr>
            <a:r>
              <a:rPr lang="cs-CZ" b="1" dirty="0">
                <a:solidFill>
                  <a:schemeClr val="accent5"/>
                </a:solidFill>
              </a:rPr>
              <a:t>01</a:t>
            </a:r>
            <a:r>
              <a:rPr lang="cs-CZ" b="1" dirty="0">
                <a:solidFill>
                  <a:schemeClr val="accent2"/>
                </a:solidFill>
              </a:rPr>
              <a:t>	</a:t>
            </a:r>
            <a:r>
              <a:rPr lang="cs-CZ" dirty="0"/>
              <a:t>Zápis do evidence územního plánování probíhá v neveřejné části NGÚP (AIS NGÚP) na 	kartě postup pořizování.</a:t>
            </a:r>
          </a:p>
          <a:p>
            <a:pPr marL="0" lvl="1" inden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None/>
            </a:pPr>
            <a:r>
              <a:rPr lang="cs-CZ" b="1" dirty="0">
                <a:solidFill>
                  <a:schemeClr val="accent5"/>
                </a:solidFill>
              </a:rPr>
              <a:t>02</a:t>
            </a:r>
            <a:r>
              <a:rPr lang="cs-CZ" b="1" dirty="0">
                <a:solidFill>
                  <a:schemeClr val="accent2"/>
                </a:solidFill>
              </a:rPr>
              <a:t>	</a:t>
            </a:r>
            <a:r>
              <a:rPr lang="cs-CZ" dirty="0"/>
              <a:t>Údaje a jednotlivé etapy zapisuje oprávněná osoba pořizovatele a vyplňuje je bez 	zbytečného odkladu, nejpozději však do </a:t>
            </a:r>
            <a:r>
              <a:rPr lang="cs-CZ" b="1" dirty="0"/>
              <a:t>10 pracovních dnů </a:t>
            </a:r>
            <a:r>
              <a:rPr lang="cs-CZ" dirty="0"/>
              <a:t>od vzniku údaje při výkonu 	agendy. </a:t>
            </a:r>
            <a:r>
              <a:rPr lang="cs-CZ" b="1" dirty="0">
                <a:solidFill>
                  <a:srgbClr val="9EC8E9"/>
                </a:solidFill>
              </a:rPr>
              <a:t>§ 4a odst. 3 zákona č. 111/2009 Sb. </a:t>
            </a:r>
            <a:endParaRPr lang="cs-CZ" dirty="0">
              <a:solidFill>
                <a:srgbClr val="9EC8E9"/>
              </a:solidFill>
            </a:endParaRPr>
          </a:p>
          <a:p>
            <a:pPr marL="0" lvl="1" inden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None/>
            </a:pPr>
            <a:r>
              <a:rPr lang="cs-CZ" b="1" dirty="0">
                <a:solidFill>
                  <a:schemeClr val="accent5"/>
                </a:solidFill>
              </a:rPr>
              <a:t>03</a:t>
            </a:r>
            <a:r>
              <a:rPr lang="cs-CZ" b="1" dirty="0">
                <a:solidFill>
                  <a:schemeClr val="accent2"/>
                </a:solidFill>
              </a:rPr>
              <a:t>	</a:t>
            </a:r>
            <a:r>
              <a:rPr lang="cs-CZ" dirty="0"/>
              <a:t>Za úplnost, věcnou správnost a aktuálnost vyplněných údajů </a:t>
            </a:r>
            <a:r>
              <a:rPr lang="cs-CZ" b="1" dirty="0"/>
              <a:t>odpovídá příslušný 	pořizovatel.</a:t>
            </a:r>
          </a:p>
          <a:p>
            <a:pPr marL="896938" lvl="1" indent="-896938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None/>
            </a:pPr>
            <a:r>
              <a:rPr lang="cs-CZ" b="1" dirty="0">
                <a:solidFill>
                  <a:schemeClr val="accent5"/>
                </a:solidFill>
              </a:rPr>
              <a:t>04</a:t>
            </a:r>
            <a:r>
              <a:rPr lang="cs-CZ" b="1" dirty="0">
                <a:solidFill>
                  <a:schemeClr val="accent2"/>
                </a:solidFill>
              </a:rPr>
              <a:t>	</a:t>
            </a:r>
            <a:r>
              <a:rPr lang="cs-CZ" dirty="0"/>
              <a:t>Pro novou územně plánovací dokumentaci, pro každou její změnu, zprávu                      o uplatňování, pro územní studii, vymezení zastavěného území a jeho změnu, pro územní opatření se zakládá vždy samostatný záznam EÚP. </a:t>
            </a:r>
          </a:p>
          <a:p>
            <a:pPr marL="0" lvl="1" inden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None/>
            </a:pPr>
            <a:r>
              <a:rPr lang="cs-CZ" b="1" dirty="0">
                <a:solidFill>
                  <a:schemeClr val="accent5"/>
                </a:solidFill>
              </a:rPr>
              <a:t>05</a:t>
            </a:r>
            <a:r>
              <a:rPr lang="cs-CZ" b="1" dirty="0">
                <a:solidFill>
                  <a:schemeClr val="accent2"/>
                </a:solidFill>
              </a:rPr>
              <a:t>	</a:t>
            </a:r>
            <a:r>
              <a:rPr lang="cs-CZ" dirty="0"/>
              <a:t>Záznam EÚP se zakládá pro pořizování nástrojů územního plánování podle nového 	stavebního zákona. Registrační list a stávající EÚPČ se podle nového stavebního 	zákona již nevyužívají s výjimkou případů, kdy se dokončuje pořízení podle předchozí 	právní úpravy. Migrace do EÚP z EÚPČ probíhá automatizovaně.	</a:t>
            </a:r>
          </a:p>
          <a:p>
            <a:pPr marL="0" lvl="1" inden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None/>
            </a:pPr>
            <a:r>
              <a:rPr lang="cs-CZ" b="1" dirty="0">
                <a:solidFill>
                  <a:schemeClr val="accent5"/>
                </a:solidFill>
              </a:rPr>
              <a:t>06	</a:t>
            </a:r>
            <a:r>
              <a:rPr lang="cs-CZ" dirty="0"/>
              <a:t>Orgán veřejné moci (např. stavební úřad) využívá údaje vedené v AIS, aniž by ověřoval 	jejich správnost. </a:t>
            </a:r>
            <a:r>
              <a:rPr lang="cs-CZ" b="1" dirty="0">
                <a:solidFill>
                  <a:srgbClr val="9EC8E9"/>
                </a:solidFill>
              </a:rPr>
              <a:t>§ 5 odst. 2 zákona č. 111/2009 Sb. </a:t>
            </a:r>
            <a:endParaRPr lang="cs-CZ" dirty="0">
              <a:solidFill>
                <a:srgbClr val="9EC8E9"/>
              </a:solidFill>
            </a:endParaRP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None/>
            </a:pPr>
            <a:endParaRPr lang="cs-CZ" b="1" dirty="0"/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None/>
            </a:pPr>
            <a:endParaRPr lang="cs-CZ" sz="2000" b="1" dirty="0"/>
          </a:p>
          <a:p>
            <a:pPr marL="288000" lvl="1" indent="0">
              <a:buNone/>
            </a:pPr>
            <a:endParaRPr lang="cs-CZ" sz="2000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119BAD2-1F88-56AF-A628-11B57A655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623481"/>
          </a:xfrm>
        </p:spPr>
        <p:txBody>
          <a:bodyPr/>
          <a:lstStyle/>
          <a:p>
            <a:r>
              <a:rPr lang="cs-CZ" sz="3000" dirty="0"/>
              <a:t>Obecná pravidla v evidenci územního plánování </a:t>
            </a:r>
          </a:p>
        </p:txBody>
      </p:sp>
    </p:spTree>
    <p:extLst>
      <p:ext uri="{BB962C8B-B14F-4D97-AF65-F5344CB8AC3E}">
        <p14:creationId xmlns:p14="http://schemas.microsoft.com/office/powerpoint/2010/main" val="88663497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D7B5D-65B2-187E-BAC1-351819571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obsah 3">
            <a:extLst>
              <a:ext uri="{FF2B5EF4-FFF2-40B4-BE49-F238E27FC236}">
                <a16:creationId xmlns:a16="http://schemas.microsoft.com/office/drawing/2014/main" id="{F49580F4-D0E1-BC26-1112-4A933AEF8139}"/>
              </a:ext>
            </a:extLst>
          </p:cNvPr>
          <p:cNvSpPr txBox="1">
            <a:spLocks/>
          </p:cNvSpPr>
          <p:nvPr/>
        </p:nvSpPr>
        <p:spPr>
          <a:xfrm>
            <a:off x="684000" y="1655797"/>
            <a:ext cx="9899999" cy="46253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20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  <a:defRPr sz="1500" kern="120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3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  <a:defRPr sz="15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52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spcAft>
                <a:spcPts val="1200"/>
              </a:spcAft>
              <a:buClr>
                <a:srgbClr val="00459B"/>
              </a:buClr>
            </a:pPr>
            <a:r>
              <a:rPr lang="cs-CZ" sz="2000" dirty="0"/>
              <a:t>V případě, že orgán veřejné moci (např. krajský úřad), který není editorem údaje vedeného v AIS, při své činnosti zjistí nesoulad údaje vedeného v AIS se skutečným stavem, anebo vznikne-li u něj oprávněná pochybnost o správnosti údaje, </a:t>
            </a:r>
            <a:r>
              <a:rPr lang="cs-CZ" sz="2000" b="1" dirty="0"/>
              <a:t>uvědomí  o tom neprodleně editora daného údaje</a:t>
            </a:r>
            <a:r>
              <a:rPr lang="cs-CZ" sz="2000" dirty="0"/>
              <a:t>. </a:t>
            </a:r>
            <a:r>
              <a:rPr lang="cs-CZ" sz="2000" b="1" dirty="0">
                <a:solidFill>
                  <a:schemeClr val="accent5"/>
                </a:solidFill>
              </a:rPr>
              <a:t>§ 5 odst. 4 zákona č. 111/2009 Sb. </a:t>
            </a:r>
          </a:p>
          <a:p>
            <a:pPr marL="1435100" lvl="1" indent="-358775">
              <a:spcAft>
                <a:spcPts val="1200"/>
              </a:spcAft>
              <a:buClr>
                <a:srgbClr val="00459B"/>
              </a:buClr>
              <a:buFont typeface="Symbol" panose="05050102010706020507" pitchFamily="18" charset="2"/>
              <a:buChar char=""/>
            </a:pPr>
            <a:r>
              <a:rPr lang="cs-CZ" sz="2000" dirty="0"/>
              <a:t>V případě chyb v migrovaných datech z EÚPČ do EÚP, která byla zadána do EÚPČ správně, zaslat na </a:t>
            </a:r>
            <a:r>
              <a:rPr lang="cs-CZ" sz="2000" dirty="0">
                <a:solidFill>
                  <a:srgbClr val="00998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eup@uzemniplanovani.gov.cz</a:t>
            </a:r>
            <a:endParaRPr lang="cs-CZ" sz="2000" dirty="0">
              <a:solidFill>
                <a:srgbClr val="00998F"/>
              </a:solidFill>
            </a:endParaRPr>
          </a:p>
          <a:p>
            <a:pPr marL="1435100" lvl="1" indent="-358775">
              <a:spcAft>
                <a:spcPts val="1200"/>
              </a:spcAft>
              <a:buClr>
                <a:srgbClr val="00459B"/>
              </a:buClr>
              <a:buFont typeface="Symbol" panose="05050102010706020507" pitchFamily="18" charset="2"/>
              <a:buChar char=""/>
            </a:pPr>
            <a:r>
              <a:rPr lang="cs-CZ" sz="2000" dirty="0"/>
              <a:t>V ostatních případech neprodleně uvědomit editora (pořizovatele)</a:t>
            </a:r>
          </a:p>
          <a:p>
            <a:pPr marL="1255713" lvl="1" indent="-1255713">
              <a:spcAft>
                <a:spcPts val="600"/>
              </a:spcAft>
              <a:buFont typeface="Wingdings" pitchFamily="2" charset="2"/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9C6CEC66-4F80-79BE-5539-E061358A4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623481"/>
          </a:xfrm>
        </p:spPr>
        <p:txBody>
          <a:bodyPr/>
          <a:lstStyle/>
          <a:p>
            <a:r>
              <a:rPr lang="cs-CZ" sz="3000" dirty="0"/>
              <a:t>Kontrola vkládaných dat do NGÚP</a:t>
            </a:r>
          </a:p>
        </p:txBody>
      </p:sp>
    </p:spTree>
    <p:extLst>
      <p:ext uri="{BB962C8B-B14F-4D97-AF65-F5344CB8AC3E}">
        <p14:creationId xmlns:p14="http://schemas.microsoft.com/office/powerpoint/2010/main" val="1770372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21976-F91F-431E-8F89-E15FD039A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6B1AC0EF-A07D-8ECD-F81E-6BA89E163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8070" y="2995483"/>
            <a:ext cx="8135861" cy="867035"/>
          </a:xfrm>
        </p:spPr>
        <p:txBody>
          <a:bodyPr/>
          <a:lstStyle/>
          <a:p>
            <a:pPr algn="ctr"/>
            <a:r>
              <a:rPr lang="cs-CZ" sz="2800" dirty="0"/>
              <a:t>Postup vložení dokumentace návrhu změny územního plánu, vč. založení záznamu EÚP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BA7C909-A648-3EC4-AEF9-5FAB3F59400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00788"/>
            <a:ext cx="2743200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3840396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40ADC-A894-967D-CFE6-0209F0AA4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73A704B-8E1A-693F-B4F9-40E54B0348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001" y="1446425"/>
            <a:ext cx="9899999" cy="4625362"/>
          </a:xfrm>
        </p:spPr>
        <p:txBody>
          <a:bodyPr/>
          <a:lstStyle/>
          <a:p>
            <a:pPr marL="0" lvl="1" inden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None/>
            </a:pPr>
            <a:r>
              <a:rPr lang="cs-CZ" dirty="0"/>
              <a:t>	</a:t>
            </a:r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None/>
            </a:pPr>
            <a:endParaRPr lang="cs-CZ" dirty="0"/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None/>
            </a:pPr>
            <a:endParaRPr lang="cs-CZ" b="1" dirty="0"/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None/>
            </a:pPr>
            <a:endParaRPr lang="cs-CZ" sz="2000" b="1" dirty="0"/>
          </a:p>
          <a:p>
            <a:pPr marL="288000" lvl="1" indent="0">
              <a:buNone/>
            </a:pPr>
            <a:endParaRPr lang="cs-CZ" sz="2000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BEFCA22F-5386-A03B-C664-3F9B80596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623481"/>
          </a:xfrm>
        </p:spPr>
        <p:txBody>
          <a:bodyPr/>
          <a:lstStyle/>
          <a:p>
            <a:r>
              <a:rPr lang="cs-CZ" dirty="0"/>
              <a:t>Povinnost ve vztahu k § 334b odst. 8 SZ</a:t>
            </a:r>
          </a:p>
        </p:txBody>
      </p:sp>
      <p:sp>
        <p:nvSpPr>
          <p:cNvPr id="2" name="Zástupný obsah 3">
            <a:extLst>
              <a:ext uri="{FF2B5EF4-FFF2-40B4-BE49-F238E27FC236}">
                <a16:creationId xmlns:a16="http://schemas.microsoft.com/office/drawing/2014/main" id="{134CC6EA-1EB6-DF61-7004-77F62BC5C420}"/>
              </a:ext>
            </a:extLst>
          </p:cNvPr>
          <p:cNvSpPr txBox="1">
            <a:spLocks/>
          </p:cNvSpPr>
          <p:nvPr/>
        </p:nvSpPr>
        <p:spPr>
          <a:xfrm>
            <a:off x="684000" y="1766892"/>
            <a:ext cx="9899999" cy="43988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20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  <a:defRPr sz="1500" kern="120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3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  <a:defRPr sz="15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52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§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cs-CZ" dirty="0"/>
              <a:t>Pořizovatel je povinen vložit do NGÚP nejpozději do </a:t>
            </a:r>
            <a:r>
              <a:rPr lang="cs-CZ" b="1" dirty="0"/>
              <a:t>31. prosince 2026 </a:t>
            </a:r>
            <a:r>
              <a:rPr lang="cs-CZ" dirty="0"/>
              <a:t>následující</a:t>
            </a:r>
            <a:r>
              <a:rPr lang="cs-CZ" b="1" dirty="0"/>
              <a:t> </a:t>
            </a:r>
            <a:r>
              <a:rPr lang="cs-CZ" dirty="0"/>
              <a:t>dokumenty:</a:t>
            </a:r>
            <a:endParaRPr lang="cs-CZ" b="1" dirty="0"/>
          </a:p>
          <a:p>
            <a:pPr lvl="1">
              <a:spcAft>
                <a:spcPts val="600"/>
              </a:spcAft>
            </a:pPr>
            <a:r>
              <a:rPr lang="cs-CZ" dirty="0"/>
              <a:t>úplná aktualizace ÚAP,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územní studie,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územně plánovací dokumentace a její úplná znění,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vymezení zastavěného území a jeho úplná znění,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územní opatření,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informace o prověření stavebních uzávěr podle § 326 SZ.</a:t>
            </a:r>
          </a:p>
          <a:p>
            <a:pPr marL="288000" lvl="1" indent="0">
              <a:buFont typeface="Wingdings" pitchFamily="2" charset="2"/>
              <a:buNone/>
            </a:pPr>
            <a:endParaRPr lang="cs-CZ" sz="2000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6280547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4AC91-6852-20ED-11F1-1C4A981E8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90F49128-D0F1-A6DE-8E86-6F8F3E6B2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8070" y="3175215"/>
            <a:ext cx="8135861" cy="507571"/>
          </a:xfrm>
        </p:spPr>
        <p:txBody>
          <a:bodyPr/>
          <a:lstStyle/>
          <a:p>
            <a:pPr>
              <a:spcBef>
                <a:spcPts val="1600"/>
              </a:spcBef>
            </a:pPr>
            <a:r>
              <a:rPr lang="en-GB" sz="2800" dirty="0">
                <a:solidFill>
                  <a:schemeClr val="accent5"/>
                </a:solidFill>
              </a:rPr>
              <a:t>0</a:t>
            </a:r>
            <a:r>
              <a:rPr lang="cs-CZ" sz="2800" dirty="0">
                <a:solidFill>
                  <a:schemeClr val="accent5"/>
                </a:solidFill>
              </a:rPr>
              <a:t>6	</a:t>
            </a:r>
            <a:r>
              <a:rPr lang="cs-CZ" sz="2800" dirty="0"/>
              <a:t>Elektronické formuláře pro veřejnost</a:t>
            </a:r>
          </a:p>
        </p:txBody>
      </p:sp>
    </p:spTree>
    <p:extLst>
      <p:ext uri="{BB962C8B-B14F-4D97-AF65-F5344CB8AC3E}">
        <p14:creationId xmlns:p14="http://schemas.microsoft.com/office/powerpoint/2010/main" val="77886414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0A16082B-9565-2288-BEFA-709866F30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783865"/>
          </a:xfrm>
        </p:spPr>
        <p:txBody>
          <a:bodyPr/>
          <a:lstStyle/>
          <a:p>
            <a:r>
              <a:rPr lang="cs-CZ" dirty="0"/>
              <a:t>Proč vznikly elektronické formuláře?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6797334-0D60-60C6-2356-1F9F6EF67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00" y="1690688"/>
            <a:ext cx="9900000" cy="3960000"/>
          </a:xfrm>
        </p:spPr>
        <p:txBody>
          <a:bodyPr numCol="1"/>
          <a:lstStyle/>
          <a:p>
            <a:r>
              <a:rPr lang="cs-CZ" sz="2400" dirty="0"/>
              <a:t>Zákon č. 12/2020 Sb., o právu na digitální služby </a:t>
            </a:r>
          </a:p>
          <a:p>
            <a:pPr lvl="1"/>
            <a:r>
              <a:rPr lang="cs-CZ" sz="2200" dirty="0"/>
              <a:t>Orgán veřejné moci má povinnost poskytovat digitální službu (§ 3 odst. 1) prostřednictvím informačního systému veřejné správy (§ 4 odst. 1 písm. d)</a:t>
            </a:r>
          </a:p>
          <a:p>
            <a:r>
              <a:rPr lang="cs-CZ" sz="2400" dirty="0"/>
              <a:t>Usnesení vlády č. </a:t>
            </a:r>
            <a:r>
              <a:rPr lang="cs-CZ" sz="2400" dirty="0">
                <a:solidFill>
                  <a:srgbClr val="00998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259</a:t>
            </a:r>
            <a:r>
              <a:rPr lang="cs-CZ" sz="2400" dirty="0"/>
              <a:t> ze dne 27. dubna 2026 </a:t>
            </a:r>
          </a:p>
          <a:p>
            <a:pPr lvl="1"/>
            <a:r>
              <a:rPr lang="cs-CZ" sz="2000" dirty="0"/>
              <a:t>Vládou schválený harmonogram digitalizace služeb do 30. června 2026</a:t>
            </a:r>
          </a:p>
          <a:p>
            <a:r>
              <a:rPr lang="cs-CZ" sz="2400" dirty="0"/>
              <a:t>Propojení s portálem gov.cz </a:t>
            </a:r>
            <a:r>
              <a:rPr lang="cs-CZ" sz="2400" dirty="0">
                <a:solidFill>
                  <a:srgbClr val="00998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Územní plánování - gov.cz </a:t>
            </a:r>
            <a:endParaRPr lang="cs-CZ" sz="2400" dirty="0">
              <a:solidFill>
                <a:srgbClr val="0099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832387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FE518-216B-09AA-91E9-E533CD130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90844D88-9CC9-CD98-31D4-29236A187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783865"/>
          </a:xfrm>
        </p:spPr>
        <p:txBody>
          <a:bodyPr/>
          <a:lstStyle/>
          <a:p>
            <a:r>
              <a:rPr lang="cs-CZ" dirty="0"/>
              <a:t>Nastavení adresáta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4067ECD-3DD2-C9B9-26E0-F211E331C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00" y="1690688"/>
            <a:ext cx="9900000" cy="3960000"/>
          </a:xfrm>
        </p:spPr>
        <p:txBody>
          <a:bodyPr numCol="1"/>
          <a:lstStyle/>
          <a:p>
            <a:r>
              <a:rPr lang="cs-CZ" sz="2400" dirty="0"/>
              <a:t>Obecně je zasíláno do datové schránky adresáta (krajský úřad, obecní úřad apod.)</a:t>
            </a:r>
          </a:p>
          <a:p>
            <a:r>
              <a:rPr lang="cs-CZ" sz="2400" dirty="0"/>
              <a:t>Kromě PDF je k dispozici i strukturované podání ve formátu JSON</a:t>
            </a:r>
          </a:p>
          <a:p>
            <a:r>
              <a:rPr lang="cs-CZ" sz="2400" dirty="0"/>
              <a:t>V datové zprávě je jako odesílatel uvedeno: </a:t>
            </a:r>
          </a:p>
          <a:p>
            <a:pPr marL="269875" indent="0">
              <a:buNone/>
            </a:pPr>
            <a:r>
              <a:rPr lang="cs-CZ" sz="2400" dirty="0"/>
              <a:t>„Územní plánování (Ministerstvo pro místní rozvoj)“, konkrétní podatel je uveden až jako součást podání.</a:t>
            </a:r>
          </a:p>
        </p:txBody>
      </p:sp>
    </p:spTree>
    <p:extLst>
      <p:ext uri="{BB962C8B-B14F-4D97-AF65-F5344CB8AC3E}">
        <p14:creationId xmlns:p14="http://schemas.microsoft.com/office/powerpoint/2010/main" val="1140355787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EDC7B-379E-5EC1-FD99-D296BBC6B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C2EBC04E-7FD7-8B40-B3E0-EC08292B0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374429"/>
            <a:ext cx="5787999" cy="4975096"/>
          </a:xfrm>
          <a:prstGeom prst="rect">
            <a:avLst/>
          </a:prstGeom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A369DC28-F488-839D-F254-B14C3DDB3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Přehled elektronických formulářů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5F77979B-27E1-04BC-8EE7-B0627A143D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2105" y="1690688"/>
            <a:ext cx="3083749" cy="43738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B3C949E9-9E55-0801-155A-912B3F9A34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3324" y="1690688"/>
            <a:ext cx="3081352" cy="43738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60AC4971-46A5-B0CD-478C-6D21E4839A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96" y="1374429"/>
            <a:ext cx="5574603" cy="5214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49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9EAD2-8AF9-DAA8-DEB8-CB5334B18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C2C59DA3-91C9-8F84-A2B0-E6FE9BBEC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Přehled elektronických formulářů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A28251A-A007-8989-6FBD-1AA798B6B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6717" y="1771166"/>
            <a:ext cx="3085162" cy="43738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54910456-91E5-6C0A-5D0C-337DCAD826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52"/>
          <a:stretch>
            <a:fillRect/>
          </a:stretch>
        </p:blipFill>
        <p:spPr>
          <a:xfrm>
            <a:off x="9098247" y="2409762"/>
            <a:ext cx="2897434" cy="3096647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7389F2C6-1D4D-200D-8EDC-1F24B38599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96" y="1374429"/>
            <a:ext cx="5574603" cy="5214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608185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C6D9C-0757-3727-49FD-7AF7A45A2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EE34BDED-FAD5-AC24-1A5F-E12401E1A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314" y="1374432"/>
            <a:ext cx="5791219" cy="4977863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9CEF37AC-C562-ABE3-9388-1C863FAD4A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2351" y="1771167"/>
            <a:ext cx="3092639" cy="43738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2554E328-5E1D-EE58-BD26-A2954DBA4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Přehled elektronických formulářů</a:t>
            </a:r>
          </a:p>
        </p:txBody>
      </p:sp>
      <p:pic>
        <p:nvPicPr>
          <p:cNvPr id="51" name="Obrázek 50">
            <a:extLst>
              <a:ext uri="{FF2B5EF4-FFF2-40B4-BE49-F238E27FC236}">
                <a16:creationId xmlns:a16="http://schemas.microsoft.com/office/drawing/2014/main" id="{05B7B15B-5C38-1274-8DD5-0DB10EEAAA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433" y="1425707"/>
            <a:ext cx="5716982" cy="2151826"/>
          </a:xfrm>
          <a:prstGeom prst="rect">
            <a:avLst/>
          </a:prstGeom>
        </p:spPr>
      </p:pic>
      <p:pic>
        <p:nvPicPr>
          <p:cNvPr id="52" name="Obrázek 51">
            <a:extLst>
              <a:ext uri="{FF2B5EF4-FFF2-40B4-BE49-F238E27FC236}">
                <a16:creationId xmlns:a16="http://schemas.microsoft.com/office/drawing/2014/main" id="{D1D582A9-B591-A38A-739C-1FAF837CFE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433" y="3857086"/>
            <a:ext cx="5716982" cy="219145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FAEA003-5DFA-ED08-94E2-0C42710BF7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2351" y="1771167"/>
            <a:ext cx="3093341" cy="43738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97694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3ED25-AE74-9551-1F1F-7BBF161CE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BB215353-5638-CC61-F3C3-1567534C89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876" y="1374432"/>
            <a:ext cx="5827764" cy="5009276"/>
          </a:xfrm>
          <a:prstGeom prst="rect">
            <a:avLst/>
          </a:prstGeom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B4EEC9EF-5751-7F4F-BA61-DA0BD1D58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Přehled elektronických formulářů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04CC66AE-8A74-62C5-4991-15A658F61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362" y="2263897"/>
            <a:ext cx="5716982" cy="2330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328393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E9D031-6808-E3AC-D5F8-1389C5F40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78C40505-FB54-ACF9-C5BB-8286D4B7E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8070" y="3159116"/>
            <a:ext cx="8135861" cy="539768"/>
          </a:xfrm>
        </p:spPr>
        <p:txBody>
          <a:bodyPr/>
          <a:lstStyle/>
          <a:p>
            <a:pPr algn="ctr">
              <a:spcBef>
                <a:spcPts val="1600"/>
              </a:spcBef>
            </a:pPr>
            <a:r>
              <a:rPr lang="cs-CZ" sz="2800" dirty="0"/>
              <a:t>Diskuze a dotazy</a:t>
            </a:r>
          </a:p>
        </p:txBody>
      </p:sp>
    </p:spTree>
    <p:extLst>
      <p:ext uri="{BB962C8B-B14F-4D97-AF65-F5344CB8AC3E}">
        <p14:creationId xmlns:p14="http://schemas.microsoft.com/office/powerpoint/2010/main" val="1717187116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156E854-0A4B-1F90-0BEF-D32AA919B5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000" y="1690688"/>
            <a:ext cx="9900000" cy="4547380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V případě problémů s validací dokumentace (pouze pro projektanty a úředníky)</a:t>
            </a:r>
          </a:p>
          <a:p>
            <a:r>
              <a:rPr lang="cs-CZ" u="sng" dirty="0">
                <a:solidFill>
                  <a:srgbClr val="008C99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KonzultacniStredisko@uur.</a:t>
            </a:r>
            <a:r>
              <a:rPr lang="cs-CZ" u="sng" dirty="0">
                <a:solidFill>
                  <a:srgbClr val="00998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cz</a:t>
            </a:r>
            <a:endParaRPr lang="cs-CZ" dirty="0">
              <a:solidFill>
                <a:srgbClr val="00998F"/>
              </a:solidFill>
            </a:endParaRPr>
          </a:p>
          <a:p>
            <a:pPr marL="0" indent="0">
              <a:buNone/>
            </a:pPr>
            <a:r>
              <a:rPr lang="cs-CZ" b="1" dirty="0"/>
              <a:t>V případě problémů s chováním AIS</a:t>
            </a:r>
          </a:p>
          <a:p>
            <a:r>
              <a:rPr lang="cs-CZ" dirty="0">
                <a:solidFill>
                  <a:srgbClr val="00998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podpora@uzemniplanovani.gov.cz</a:t>
            </a:r>
            <a:r>
              <a:rPr lang="cs-CZ" dirty="0">
                <a:solidFill>
                  <a:srgbClr val="00998F"/>
                </a:solidFill>
              </a:rPr>
              <a:t> </a:t>
            </a:r>
          </a:p>
          <a:p>
            <a:pPr marL="0" indent="0">
              <a:buNone/>
            </a:pPr>
            <a:r>
              <a:rPr lang="cs-CZ" b="1" dirty="0"/>
              <a:t>V případě migrovaných záznamů z EÚPČ do EÚP</a:t>
            </a:r>
          </a:p>
          <a:p>
            <a:r>
              <a:rPr lang="cs-CZ" dirty="0">
                <a:solidFill>
                  <a:srgbClr val="00998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eup@uzemniplanovani.gov.cz</a:t>
            </a:r>
            <a:r>
              <a:rPr lang="cs-CZ" dirty="0">
                <a:solidFill>
                  <a:srgbClr val="00998F"/>
                </a:solidFill>
              </a:rPr>
              <a:t> </a:t>
            </a:r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DF63762D-3B23-EAB2-9F3F-776F7658D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 koho se obrátit?</a:t>
            </a:r>
          </a:p>
        </p:txBody>
      </p:sp>
    </p:spTree>
    <p:extLst>
      <p:ext uri="{BB962C8B-B14F-4D97-AF65-F5344CB8AC3E}">
        <p14:creationId xmlns:p14="http://schemas.microsoft.com/office/powerpoint/2010/main" val="173836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7847FEBD-112E-D32E-1F93-77220B6B64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605"/>
          <a:stretch>
            <a:fillRect/>
          </a:stretch>
        </p:blipFill>
        <p:spPr>
          <a:xfrm>
            <a:off x="0" y="0"/>
            <a:ext cx="1711229" cy="104176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DD539AD2-663F-E7FE-D760-6115D06391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564" y="998020"/>
            <a:ext cx="9600990" cy="5859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075680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127878-7249-41F4-8CBC-B5C81373AD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6310" y="2109600"/>
            <a:ext cx="6183690" cy="1916866"/>
          </a:xfrm>
        </p:spPr>
        <p:txBody>
          <a:bodyPr/>
          <a:lstStyle/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78819B76-FCCF-20DD-93BA-079BCCC645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6310" y="4237200"/>
            <a:ext cx="6183690" cy="196894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Oddělení provozních činností a digitalizace</a:t>
            </a:r>
          </a:p>
          <a:p>
            <a:r>
              <a:rPr lang="cs-CZ" dirty="0">
                <a:solidFill>
                  <a:srgbClr val="00998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katerina.vrbova@mmr.gov.cz</a:t>
            </a:r>
            <a:r>
              <a:rPr lang="cs-CZ" dirty="0">
                <a:solidFill>
                  <a:srgbClr val="00998F"/>
                </a:solidFill>
              </a:rPr>
              <a:t> </a:t>
            </a:r>
          </a:p>
          <a:p>
            <a:r>
              <a:rPr lang="cs-CZ" dirty="0">
                <a:solidFill>
                  <a:srgbClr val="00998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adam.balcar@mmr.gov.cz</a:t>
            </a:r>
            <a:r>
              <a:rPr lang="cs-CZ" dirty="0">
                <a:solidFill>
                  <a:srgbClr val="00998F"/>
                </a:solidFill>
              </a:rPr>
              <a:t> </a:t>
            </a:r>
            <a:r>
              <a:rPr lang="cs-CZ" dirty="0"/>
              <a:t>(validátory + ÚAP)</a:t>
            </a:r>
          </a:p>
          <a:p>
            <a:r>
              <a:rPr lang="cs-CZ" dirty="0">
                <a:solidFill>
                  <a:srgbClr val="00998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simona.lhotakova@mmr.gov.cz</a:t>
            </a:r>
            <a:r>
              <a:rPr lang="cs-CZ" dirty="0">
                <a:solidFill>
                  <a:srgbClr val="00998F"/>
                </a:solidFill>
              </a:rPr>
              <a:t> </a:t>
            </a:r>
            <a:r>
              <a:rPr lang="cs-CZ" dirty="0"/>
              <a:t>(AIS + portál)</a:t>
            </a:r>
          </a:p>
          <a:p>
            <a:r>
              <a:rPr lang="cs-CZ" dirty="0">
                <a:solidFill>
                  <a:srgbClr val="008C99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</a:t>
            </a:r>
            <a:r>
              <a:rPr lang="cs-CZ" dirty="0">
                <a:solidFill>
                  <a:srgbClr val="00998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iri.mor@mmr.gov.cz</a:t>
            </a:r>
            <a:r>
              <a:rPr lang="cs-CZ" dirty="0">
                <a:solidFill>
                  <a:srgbClr val="00998F"/>
                </a:solidFill>
              </a:rPr>
              <a:t> </a:t>
            </a:r>
            <a:r>
              <a:rPr lang="cs-CZ" dirty="0"/>
              <a:t>(ÚAP)</a:t>
            </a:r>
          </a:p>
        </p:txBody>
      </p:sp>
    </p:spTree>
    <p:extLst>
      <p:ext uri="{BB962C8B-B14F-4D97-AF65-F5344CB8AC3E}">
        <p14:creationId xmlns:p14="http://schemas.microsoft.com/office/powerpoint/2010/main" val="27263870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E3CAD-24E9-F7F3-0A33-6D3F5FE75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9709306E-3EB3-4EA0-DAF2-0E299196D7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605"/>
          <a:stretch>
            <a:fillRect/>
          </a:stretch>
        </p:blipFill>
        <p:spPr>
          <a:xfrm>
            <a:off x="0" y="0"/>
            <a:ext cx="1711229" cy="1041763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929F6587-1F9B-C0DE-965E-42C5307D04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940" y="998484"/>
            <a:ext cx="9600231" cy="585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62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E83C8-C42F-07EE-76C8-5BC4B425D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58F22869-3521-92DB-62F4-85D54129DA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605"/>
          <a:stretch>
            <a:fillRect/>
          </a:stretch>
        </p:blipFill>
        <p:spPr>
          <a:xfrm>
            <a:off x="0" y="0"/>
            <a:ext cx="1711229" cy="104176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C393C41-D647-8A5F-A2E9-6744EAD07D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938" y="998482"/>
            <a:ext cx="9600232" cy="5859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6742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80A55B-5D63-2408-77C9-A8B3E3568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7470F000-8A72-E62B-5A55-1BBF091FA3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684367" cy="10309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4399D01-5334-F719-7C9D-B3A17E21DA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940" y="998484"/>
            <a:ext cx="9600231" cy="585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2490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211FD-0108-FF0C-90BF-47D7DC417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1C5383FA-FAF8-DBD6-0CF8-4666A02655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684367" cy="10309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19A1D4C-6248-F119-352B-AF0CAA2DD6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940" y="998484"/>
            <a:ext cx="9600231" cy="585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243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61D3C-3377-5404-EE70-E02659EBD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2F53276F-1ED9-AF37-8791-A13B68C0CA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722934" cy="1044266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6638E5C0-356E-74E0-3F4C-60D1445B8A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940" y="998484"/>
            <a:ext cx="9600231" cy="585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7712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0B521-79B4-C68F-6C44-A368B5D9B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2">
            <a:extLst>
              <a:ext uri="{FF2B5EF4-FFF2-40B4-BE49-F238E27FC236}">
                <a16:creationId xmlns:a16="http://schemas.microsoft.com/office/drawing/2014/main" id="{04669BD3-8597-1947-86CB-39D31BB2C1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00" y="0"/>
            <a:ext cx="1713229" cy="1036082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3675510B-C7C6-2ACB-228D-1B3CEB50A9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940" y="998484"/>
            <a:ext cx="9600231" cy="585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36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3DFA10DE-68FF-456B-B720-693DE91DF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školení</a:t>
            </a: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69605CF4-DEA9-8A56-CD02-55B28DFAC2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250" y="2160588"/>
            <a:ext cx="9362096" cy="3959225"/>
          </a:xfrm>
        </p:spPr>
        <p:txBody>
          <a:bodyPr numCol="1" spcCol="360000">
            <a:normAutofit fontScale="92500" lnSpcReduction="10000"/>
          </a:bodyPr>
          <a:lstStyle/>
          <a:p>
            <a:pPr marL="0" indent="0">
              <a:spcBef>
                <a:spcPts val="1600"/>
              </a:spcBef>
              <a:buNone/>
            </a:pPr>
            <a:r>
              <a:rPr lang="en-GB" b="1" dirty="0">
                <a:solidFill>
                  <a:schemeClr val="accent5"/>
                </a:solidFill>
              </a:rPr>
              <a:t>01</a:t>
            </a:r>
            <a:r>
              <a:rPr lang="en-GB" dirty="0"/>
              <a:t>	</a:t>
            </a:r>
            <a:r>
              <a:rPr lang="cs-CZ" dirty="0"/>
              <a:t>Aktuální stav vývoje NGÚP</a:t>
            </a:r>
            <a:endParaRPr lang="cs-CZ" dirty="0">
              <a:solidFill>
                <a:schemeClr val="accent5"/>
              </a:solidFill>
            </a:endParaRPr>
          </a:p>
          <a:p>
            <a:pPr marL="0" indent="0">
              <a:spcBef>
                <a:spcPts val="1600"/>
              </a:spcBef>
              <a:buNone/>
            </a:pPr>
            <a:r>
              <a:rPr lang="en-GB" b="1" dirty="0">
                <a:solidFill>
                  <a:schemeClr val="accent5"/>
                </a:solidFill>
              </a:rPr>
              <a:t>02</a:t>
            </a:r>
            <a:r>
              <a:rPr lang="en-GB" dirty="0"/>
              <a:t>	</a:t>
            </a:r>
            <a:r>
              <a:rPr lang="cs-CZ" dirty="0"/>
              <a:t>Základní postup nahrávání dokumentace (ZIP balíčků) v NGÚP</a:t>
            </a:r>
            <a:endParaRPr lang="cs-CZ" dirty="0">
              <a:solidFill>
                <a:schemeClr val="accent5"/>
              </a:solidFill>
            </a:endParaRPr>
          </a:p>
          <a:p>
            <a:pPr marL="0" indent="0">
              <a:spcBef>
                <a:spcPts val="1600"/>
              </a:spcBef>
              <a:buNone/>
            </a:pPr>
            <a:r>
              <a:rPr lang="en-GB" b="1" dirty="0">
                <a:solidFill>
                  <a:schemeClr val="accent5"/>
                </a:solidFill>
              </a:rPr>
              <a:t>03</a:t>
            </a:r>
            <a:r>
              <a:rPr lang="en-GB" dirty="0"/>
              <a:t>	</a:t>
            </a:r>
            <a:r>
              <a:rPr lang="cs-CZ" dirty="0"/>
              <a:t>Průběžná aktualizace ÚAP, její validace a import dat do NGÚP</a:t>
            </a:r>
            <a:endParaRPr lang="cs-CZ" dirty="0">
              <a:solidFill>
                <a:schemeClr val="accent5"/>
              </a:solidFill>
            </a:endParaRPr>
          </a:p>
          <a:p>
            <a:pPr marL="0" indent="0">
              <a:spcBef>
                <a:spcPts val="1600"/>
              </a:spcBef>
              <a:buNone/>
            </a:pPr>
            <a:r>
              <a:rPr lang="en-GB" b="1" dirty="0">
                <a:solidFill>
                  <a:schemeClr val="accent5"/>
                </a:solidFill>
              </a:rPr>
              <a:t>04</a:t>
            </a:r>
            <a:r>
              <a:rPr lang="en-GB" dirty="0"/>
              <a:t>	</a:t>
            </a:r>
            <a:r>
              <a:rPr lang="cs-CZ" dirty="0"/>
              <a:t>Metadatový katalog</a:t>
            </a:r>
            <a:endParaRPr lang="cs-CZ" dirty="0">
              <a:solidFill>
                <a:schemeClr val="accent5"/>
              </a:solidFill>
            </a:endParaRPr>
          </a:p>
          <a:p>
            <a:pPr marL="0" indent="0">
              <a:spcBef>
                <a:spcPts val="1600"/>
              </a:spcBef>
              <a:buNone/>
            </a:pPr>
            <a:r>
              <a:rPr lang="en-GB" b="1" dirty="0">
                <a:solidFill>
                  <a:schemeClr val="accent5"/>
                </a:solidFill>
              </a:rPr>
              <a:t>05</a:t>
            </a:r>
            <a:r>
              <a:rPr lang="en-GB" dirty="0"/>
              <a:t>	</a:t>
            </a:r>
            <a:r>
              <a:rPr lang="cs-CZ" dirty="0"/>
              <a:t>Povinnosti pořizovatele ve vztahu k EÚP v NGÚP v přechodném období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en-GB" b="1" dirty="0">
                <a:solidFill>
                  <a:schemeClr val="accent5"/>
                </a:solidFill>
              </a:rPr>
              <a:t>0</a:t>
            </a:r>
            <a:r>
              <a:rPr lang="cs-CZ" b="1" dirty="0">
                <a:solidFill>
                  <a:schemeClr val="accent5"/>
                </a:solidFill>
              </a:rPr>
              <a:t>6	</a:t>
            </a:r>
            <a:r>
              <a:rPr lang="cs-CZ" dirty="0"/>
              <a:t>Elektronické formuláře pro veřejnost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en-GB" b="1" dirty="0">
                <a:solidFill>
                  <a:schemeClr val="accent5"/>
                </a:solidFill>
              </a:rPr>
              <a:t>0</a:t>
            </a:r>
            <a:r>
              <a:rPr lang="cs-CZ" b="1" dirty="0">
                <a:solidFill>
                  <a:schemeClr val="accent5"/>
                </a:solidFill>
              </a:rPr>
              <a:t>7	</a:t>
            </a:r>
            <a:r>
              <a:rPr lang="cs-CZ" dirty="0"/>
              <a:t>Diskuze a dotazy</a:t>
            </a:r>
          </a:p>
        </p:txBody>
      </p:sp>
    </p:spTree>
    <p:extLst>
      <p:ext uri="{BB962C8B-B14F-4D97-AF65-F5344CB8AC3E}">
        <p14:creationId xmlns:p14="http://schemas.microsoft.com/office/powerpoint/2010/main" val="16831586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2A5200-E735-9BDD-CC9A-E668E6062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0FC243C6-4AD6-381E-9B57-9D8793293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00" y="0"/>
            <a:ext cx="1713229" cy="1036082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BF9E646B-2491-3C29-9F0E-2F756F688C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940" y="998484"/>
            <a:ext cx="9600231" cy="585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1138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8DC7E-A32B-6732-A28C-39A32643D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E0CDEE1C-9D61-DBF9-C184-ED39BC847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95542" cy="1040627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CC32A8B-F373-319C-A406-9D4405DB50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940" y="998484"/>
            <a:ext cx="9600231" cy="585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0235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2AD04-F7C7-A7B6-06ED-0C8F0DD5E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EE4DE9EF-7E07-1428-F34D-C65DFA87FF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95542" cy="1040627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8BC5393D-8AF2-EBF7-0C81-60FF89D8B2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940" y="998484"/>
            <a:ext cx="9600231" cy="585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9780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30FE4-6D3B-C604-2423-474653EF8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8AD9A5AC-90EC-FFB2-D29F-649C78E32B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95542" cy="104062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09CFBF9-0240-7A85-0FBD-38EBC63BFB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940" y="998484"/>
            <a:ext cx="9600231" cy="585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9213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B62601-ABBA-CD1D-4784-67F9349055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>
            <a:extLst>
              <a:ext uri="{FF2B5EF4-FFF2-40B4-BE49-F238E27FC236}">
                <a16:creationId xmlns:a16="http://schemas.microsoft.com/office/drawing/2014/main" id="{91F7035B-8497-7B32-27C8-68E719B1DE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01305" cy="103608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850C28FA-9A7E-BE52-B5BD-3944AB489E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940" y="998484"/>
            <a:ext cx="9600231" cy="585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480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70319-9977-0974-FE3B-5AA7E3801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26979D56-D286-61CF-BB09-A9057FF3B8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90364" cy="103608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71B8EACF-75B0-3BEC-A9D7-D238B3D376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940" y="998484"/>
            <a:ext cx="9600231" cy="585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4824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5554A-D104-2D73-4CD7-143BE7D18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73B2F315-3FD5-030C-080C-F0CB38ACE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98511" cy="103608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D6B9701-ACE4-F4B4-A452-2452F7E423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940" y="998484"/>
            <a:ext cx="9600231" cy="585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7830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3928D-1023-A3C5-58BF-BE0967BD9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82A37BAC-4EEE-13F5-8412-734EDB841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98511" cy="1036083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89ED10CA-0E4F-9281-FEAB-61EDE54B38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940" y="998484"/>
            <a:ext cx="9600231" cy="585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7702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C3EC51-1E5E-5EAE-392D-F31378199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9A91B8C0-6290-261A-504D-CC3A9114E0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4" y="0"/>
            <a:ext cx="1695409" cy="103608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2641D27-FF23-D73A-9835-31E1861D3B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940" y="998484"/>
            <a:ext cx="9600231" cy="585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4949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CC26F-2496-6B28-7B6E-B67C3BFF7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72B271A0-B4C2-71B5-AFDA-516F2C0679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8" y="0"/>
            <a:ext cx="1706984" cy="1038647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AA8985B-279F-C845-992E-883C024753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940" y="998484"/>
            <a:ext cx="9600231" cy="585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873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FAD16-AB0B-81C7-9711-E5543FE2C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67408962-A9F9-8640-9F89-761C77568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8070" y="3188094"/>
            <a:ext cx="8135861" cy="481813"/>
          </a:xfrm>
        </p:spPr>
        <p:txBody>
          <a:bodyPr/>
          <a:lstStyle/>
          <a:p>
            <a:pPr algn="ctr"/>
            <a:r>
              <a:rPr lang="cs-CZ" sz="2800" dirty="0"/>
              <a:t>Aktuální stav vývoje NGÚP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8597604-C8FB-11A7-B24B-CF5DE854952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00788"/>
            <a:ext cx="2743200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19011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80CFF-05BD-966F-3151-AF14ADE53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8A66BF64-B693-A1D8-DA35-846265995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8" y="0"/>
            <a:ext cx="1706984" cy="103864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9EEC7A9-C222-5363-3521-7AB3AE2009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940" y="998484"/>
            <a:ext cx="9600231" cy="585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5380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497EB-F559-E87E-6E5F-B5750981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F76612D6-85D5-C4F5-CB72-56FECD9F81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82" y="0"/>
            <a:ext cx="1729086" cy="1054844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580FEF2-7960-4D8B-1B99-87A4948D17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939" y="998484"/>
            <a:ext cx="9600231" cy="585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3330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5F5F0-AF59-D7FE-18DF-7A28196ED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DEA9835-48A9-B270-B668-07807A7CF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9" y="0"/>
            <a:ext cx="1734267" cy="105484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3DE7427-FD1D-6A8F-DEA0-90792C2223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938" y="981870"/>
            <a:ext cx="9600231" cy="5876129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120CD0AB-C58D-18E1-9E4F-53B34F8D2C6A}"/>
              </a:ext>
            </a:extLst>
          </p:cNvPr>
          <p:cNvSpPr txBox="1"/>
          <p:nvPr/>
        </p:nvSpPr>
        <p:spPr>
          <a:xfrm>
            <a:off x="1738646" y="116513"/>
            <a:ext cx="9298523" cy="713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Systém ověří typ dokumentace záznamu EÚP oproti hodnotě </a:t>
            </a:r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dok_typ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 metadatovém souboru.</a:t>
            </a:r>
          </a:p>
          <a:p>
            <a:pPr marL="285750" indent="-285750">
              <a:spcAft>
                <a:spcPts val="10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Systém ověří kód EÚP záznamu EÚP oproti hodnotě </a:t>
            </a:r>
            <a:r>
              <a:rPr lang="cs-CZ" sz="1600" dirty="0" err="1">
                <a:latin typeface="Arial" panose="020B0604020202020204" pitchFamily="34" charset="0"/>
                <a:cs typeface="Arial" panose="020B0604020202020204" pitchFamily="34" charset="0"/>
              </a:rPr>
              <a:t>eup_kod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v metadatovém souboru.</a:t>
            </a:r>
            <a:endParaRPr lang="cs-CZ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1038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E6F24-831C-6DA6-647E-08A2904A8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22FC1D9E-6ADC-8FC5-6B9B-F290E8E189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9" y="0"/>
            <a:ext cx="1734267" cy="1054844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9ED336B8-F10B-E61B-5B25-1C4529F70C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938" y="963956"/>
            <a:ext cx="9600231" cy="5894044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2B5184A8-5297-9CF7-D6E7-E21D4E66DEEB}"/>
              </a:ext>
            </a:extLst>
          </p:cNvPr>
          <p:cNvSpPr txBox="1"/>
          <p:nvPr/>
        </p:nvSpPr>
        <p:spPr>
          <a:xfrm>
            <a:off x="1738646" y="235034"/>
            <a:ext cx="9247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Po potvrzení ze strany uživatele dojde k publikaci na veřejné části NGÚP. K dispozici jsou ke stažení jednotlivá PDF i kompletní verze včetně vektorových dat.</a:t>
            </a:r>
          </a:p>
        </p:txBody>
      </p:sp>
    </p:spTree>
    <p:extLst>
      <p:ext uri="{BB962C8B-B14F-4D97-AF65-F5344CB8AC3E}">
        <p14:creationId xmlns:p14="http://schemas.microsoft.com/office/powerpoint/2010/main" val="10907793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24730890-259C-3C0C-932F-C9021CFCF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1940" y="3132397"/>
            <a:ext cx="8188121" cy="593207"/>
          </a:xfrm>
        </p:spPr>
        <p:txBody>
          <a:bodyPr/>
          <a:lstStyle/>
          <a:p>
            <a:pPr algn="ctr"/>
            <a:r>
              <a:rPr lang="cs-CZ" sz="2800" dirty="0"/>
              <a:t>Postup vložení dokumentace změny územního plánu, vč. úplného znění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6F9DCCE-57D5-2DAA-695C-F9FC419F49C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00788"/>
            <a:ext cx="2743200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15368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B6530-D2DC-F06F-7A4D-42F72049A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CCFE411-2331-B227-F934-9AEA2598EC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711229" cy="1042278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70D3323-C1ED-68ED-9380-0FC009E813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564" y="998020"/>
            <a:ext cx="9600990" cy="5859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134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CC22A-A75F-D1DE-EB57-592F8FDDD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400AE97-699D-9344-044D-17B1DBC719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711229" cy="104227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E4BE2C4-BFE4-BA52-0711-F756BF2CD5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564" y="982779"/>
            <a:ext cx="9600990" cy="5859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7344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ABC99-5251-A13A-48E5-26D2AAE77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EA2A86A-B462-5320-780D-5634A1C0EF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711229" cy="1042278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815691C7-2D48-4A0E-FEC9-AFAF464CA3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564" y="998020"/>
            <a:ext cx="9600990" cy="5859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1173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84B8E-32DF-2229-C955-6FFB496E87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6A6D20B7-7EF6-8500-C964-8B8C24962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711229" cy="104550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462B9E4-FA3E-1721-1F18-DE079F803E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564" y="998019"/>
            <a:ext cx="9600990" cy="5859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8583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B7C66-6951-ED72-35CA-1083CEEC1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ek 18">
            <a:extLst>
              <a:ext uri="{FF2B5EF4-FFF2-40B4-BE49-F238E27FC236}">
                <a16:creationId xmlns:a16="http://schemas.microsoft.com/office/drawing/2014/main" id="{EA8C2B34-1668-52E5-CA62-93A1C89E9B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"/>
            <a:ext cx="1711228" cy="1059979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015BAC68-698D-2A5A-453B-7A01B26C52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564" y="998020"/>
            <a:ext cx="9600990" cy="5859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244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6E9AE-CD8B-2DD7-5CAE-DAA51A26E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B75E7392-EEB2-FC2F-D386-06259F4F7959}"/>
              </a:ext>
            </a:extLst>
          </p:cNvPr>
          <p:cNvSpPr>
            <a:spLocks/>
          </p:cNvSpPr>
          <p:nvPr/>
        </p:nvSpPr>
        <p:spPr>
          <a:xfrm>
            <a:off x="1571297" y="597961"/>
            <a:ext cx="9049406" cy="295457"/>
          </a:xfrm>
          <a:prstGeom prst="rect">
            <a:avLst/>
          </a:prstGeom>
          <a:solidFill>
            <a:srgbClr val="00459B"/>
          </a:solidFill>
          <a:ln>
            <a:solidFill>
              <a:srgbClr val="000099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cs-CZ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NÁRODNÍ GEOPORTÁL ÚZEMNÍHO PLÁNOVÁNÍ</a:t>
            </a:r>
            <a:endParaRPr lang="cs-CZ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ABAE2737-6492-D22F-3CCF-65B7A417F7C8}"/>
              </a:ext>
            </a:extLst>
          </p:cNvPr>
          <p:cNvSpPr>
            <a:spLocks/>
          </p:cNvSpPr>
          <p:nvPr/>
        </p:nvSpPr>
        <p:spPr>
          <a:xfrm>
            <a:off x="2847970" y="1026219"/>
            <a:ext cx="2052000" cy="4323020"/>
          </a:xfrm>
          <a:prstGeom prst="rect">
            <a:avLst/>
          </a:prstGeom>
          <a:solidFill>
            <a:srgbClr val="00459B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cs-CZ" sz="11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PORTÁL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cs-CZ" sz="1400" b="1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cs-CZ" sz="1400" b="1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D591AF74-38C4-0A6A-103C-079AF3FF23CE}"/>
              </a:ext>
            </a:extLst>
          </p:cNvPr>
          <p:cNvSpPr>
            <a:spLocks/>
          </p:cNvSpPr>
          <p:nvPr/>
        </p:nvSpPr>
        <p:spPr>
          <a:xfrm>
            <a:off x="2977312" y="1331333"/>
            <a:ext cx="1788546" cy="39406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cs-CZ" sz="11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Služby bez přihlášení</a:t>
            </a: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Evidence územního plánování vč. dokumentace (průběžná migrace z EÚPČ)</a:t>
            </a: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Evidence zrušujících rozhodnutí (soud + přezkum)</a:t>
            </a: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Evidence zástupců pořizovatele</a:t>
            </a: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Evidence oprávněných investorů</a:t>
            </a: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Koncepce (PÚR, PASK)</a:t>
            </a: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Metodika</a:t>
            </a: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Aktuality</a:t>
            </a:r>
            <a:endParaRPr lang="cs-CZ" sz="1100" b="1" dirty="0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cs-CZ" sz="11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Služby po přihlášení (veřejnost, projektanti)</a:t>
            </a:r>
          </a:p>
          <a:p>
            <a:pPr marL="88900" indent="-88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Elektronické formuláře</a:t>
            </a:r>
          </a:p>
          <a:p>
            <a:pPr marL="88900" indent="-88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Přístup k validátorům pro projektanty</a:t>
            </a: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Notifikační služba</a:t>
            </a:r>
          </a:p>
          <a:p>
            <a:pPr marL="88900" indent="-88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rgbClr val="FFAA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Statistika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FE9FC44A-53A9-6CC8-F6AB-E9428C92407E}"/>
              </a:ext>
            </a:extLst>
          </p:cNvPr>
          <p:cNvSpPr>
            <a:spLocks/>
          </p:cNvSpPr>
          <p:nvPr/>
        </p:nvSpPr>
        <p:spPr>
          <a:xfrm>
            <a:off x="1575813" y="1019191"/>
            <a:ext cx="896010" cy="523392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cs-CZ" sz="1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Čerpání služeb informačních systémů veřejné správy</a:t>
            </a:r>
            <a:endParaRPr lang="cs-CZ" sz="12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CE6A2DC9-3C3D-CDD0-0C4B-20BE566F7C01}"/>
              </a:ext>
            </a:extLst>
          </p:cNvPr>
          <p:cNvSpPr>
            <a:spLocks/>
          </p:cNvSpPr>
          <p:nvPr/>
        </p:nvSpPr>
        <p:spPr>
          <a:xfrm>
            <a:off x="9724303" y="1025639"/>
            <a:ext cx="896400" cy="52344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cs-CZ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Poskytování služeb informačním systémům veřejné správy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3AA5B859-7F0D-165A-B6F1-3A32F500FBE9}"/>
              </a:ext>
            </a:extLst>
          </p:cNvPr>
          <p:cNvSpPr>
            <a:spLocks/>
          </p:cNvSpPr>
          <p:nvPr/>
        </p:nvSpPr>
        <p:spPr>
          <a:xfrm>
            <a:off x="5032343" y="1025639"/>
            <a:ext cx="2052000" cy="4323600"/>
          </a:xfrm>
          <a:prstGeom prst="rect">
            <a:avLst/>
          </a:prstGeom>
          <a:solidFill>
            <a:srgbClr val="00459B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cs-CZ" sz="11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AIS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cs-CZ" sz="1400" b="1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cs-CZ" sz="1400" b="1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33D6C99C-F353-C4B6-E8FB-5D6027FD84B5}"/>
              </a:ext>
            </a:extLst>
          </p:cNvPr>
          <p:cNvSpPr>
            <a:spLocks/>
          </p:cNvSpPr>
          <p:nvPr/>
        </p:nvSpPr>
        <p:spPr>
          <a:xfrm>
            <a:off x="7243041" y="1025639"/>
            <a:ext cx="2052000" cy="4323600"/>
          </a:xfrm>
          <a:prstGeom prst="rect">
            <a:avLst/>
          </a:prstGeom>
          <a:solidFill>
            <a:srgbClr val="00459B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cs-CZ" sz="11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GIS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cs-CZ" sz="1400" b="1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9EB1C507-4A98-1F7E-5CDF-A7A83C218A20}"/>
              </a:ext>
            </a:extLst>
          </p:cNvPr>
          <p:cNvSpPr>
            <a:spLocks/>
          </p:cNvSpPr>
          <p:nvPr/>
        </p:nvSpPr>
        <p:spPr>
          <a:xfrm>
            <a:off x="2847970" y="5911720"/>
            <a:ext cx="6457439" cy="34147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cs-CZ" sz="1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INTEGRAČNÍ PLATFORMA</a:t>
            </a:r>
            <a:endParaRPr lang="cs-CZ" sz="12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B980B77E-F1E4-2CF0-BDA2-290EC03267B7}"/>
              </a:ext>
            </a:extLst>
          </p:cNvPr>
          <p:cNvSpPr>
            <a:spLocks/>
          </p:cNvSpPr>
          <p:nvPr/>
        </p:nvSpPr>
        <p:spPr>
          <a:xfrm>
            <a:off x="2847971" y="5467985"/>
            <a:ext cx="6457438" cy="341474"/>
          </a:xfrm>
          <a:prstGeom prst="rect">
            <a:avLst/>
          </a:prstGeom>
          <a:solidFill>
            <a:srgbClr val="00459B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cs-CZ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SPISOVÁ SLUŽBA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7CF4DF2D-B322-2E5C-3921-D5ACD467668E}"/>
              </a:ext>
            </a:extLst>
          </p:cNvPr>
          <p:cNvSpPr>
            <a:spLocks/>
          </p:cNvSpPr>
          <p:nvPr/>
        </p:nvSpPr>
        <p:spPr>
          <a:xfrm>
            <a:off x="5163743" y="1331333"/>
            <a:ext cx="1789200" cy="39406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cs-CZ" sz="11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Služby po přihlášení (úředníci, zástupci pořizovatele)</a:t>
            </a:r>
          </a:p>
          <a:p>
            <a:pPr>
              <a:lnSpc>
                <a:spcPct val="107000"/>
              </a:lnSpc>
            </a:pPr>
            <a:r>
              <a:rPr lang="cs-CZ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Výkon agendy územního plánování:</a:t>
            </a:r>
          </a:p>
          <a:p>
            <a:pPr marL="88900" indent="-88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rgbClr val="FFAA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Evidence územního plánování (Úplná aktualizace ÚAP)</a:t>
            </a:r>
          </a:p>
          <a:p>
            <a:pPr marL="88900" indent="-88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Oprávnění investoři</a:t>
            </a:r>
          </a:p>
          <a:p>
            <a:pPr marL="88900" indent="-88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Zástupci pořizovatele</a:t>
            </a:r>
          </a:p>
          <a:p>
            <a:pPr marL="88900" indent="-88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Výjimky z kvalifikačních požadavků</a:t>
            </a:r>
          </a:p>
          <a:p>
            <a:pPr marL="88900" indent="-88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Průběžná aktualizace ÚAP</a:t>
            </a:r>
          </a:p>
          <a:p>
            <a:pPr marL="88900" indent="-88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Kontrola</a:t>
            </a:r>
          </a:p>
          <a:p>
            <a:pPr marL="88900" indent="-88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Soudní rozsudky a přezkum OOP</a:t>
            </a:r>
          </a:p>
          <a:p>
            <a:pPr marL="88900" indent="-88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rgbClr val="FFAA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Vypořádání připomínek</a:t>
            </a:r>
          </a:p>
          <a:p>
            <a:pPr marL="88900" indent="-88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Ostatní průřezové požadavky</a:t>
            </a:r>
          </a:p>
          <a:p>
            <a:pPr>
              <a:lnSpc>
                <a:spcPct val="107000"/>
              </a:lnSpc>
            </a:pPr>
            <a:endParaRPr lang="cs-CZ" sz="11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8900" indent="-8890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sz="95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A8B0E384-3D2A-99A6-B36E-D56ACCA028D6}"/>
              </a:ext>
            </a:extLst>
          </p:cNvPr>
          <p:cNvSpPr>
            <a:spLocks/>
          </p:cNvSpPr>
          <p:nvPr/>
        </p:nvSpPr>
        <p:spPr>
          <a:xfrm>
            <a:off x="7382205" y="1331332"/>
            <a:ext cx="1789200" cy="39406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Validační nástroje (po přihlášení)</a:t>
            </a:r>
          </a:p>
          <a:p>
            <a:pPr marL="179388" indent="-179388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rgbClr val="FFAA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Mapová komponenta</a:t>
            </a: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Databáze ÚAP (průběžná aktualizace), </a:t>
            </a:r>
            <a:r>
              <a:rPr lang="cs-CZ" sz="1100" dirty="0">
                <a:solidFill>
                  <a:srgbClr val="FFAA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ÚPD a dalších nástrojů územního plánování</a:t>
            </a: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Metadatový katalog</a:t>
            </a:r>
          </a:p>
          <a:p>
            <a:pPr marL="171450" indent="-1714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Specifikace datových standardů</a:t>
            </a:r>
          </a:p>
          <a:p>
            <a:pPr marL="88900" indent="-8890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sz="95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Šipka: doprava 14">
            <a:extLst>
              <a:ext uri="{FF2B5EF4-FFF2-40B4-BE49-F238E27FC236}">
                <a16:creationId xmlns:a16="http://schemas.microsoft.com/office/drawing/2014/main" id="{1879C007-2A3B-ACB1-5A96-3CEE6C852F1E}"/>
              </a:ext>
            </a:extLst>
          </p:cNvPr>
          <p:cNvSpPr>
            <a:spLocks/>
          </p:cNvSpPr>
          <p:nvPr/>
        </p:nvSpPr>
        <p:spPr>
          <a:xfrm>
            <a:off x="2495880" y="3444946"/>
            <a:ext cx="328033" cy="183628"/>
          </a:xfrm>
          <a:prstGeom prst="rightArrow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Šipka: doprava 15">
            <a:extLst>
              <a:ext uri="{FF2B5EF4-FFF2-40B4-BE49-F238E27FC236}">
                <a16:creationId xmlns:a16="http://schemas.microsoft.com/office/drawing/2014/main" id="{D1C6E9A1-0403-617A-E1F2-8936B571A91C}"/>
              </a:ext>
            </a:extLst>
          </p:cNvPr>
          <p:cNvSpPr>
            <a:spLocks/>
          </p:cNvSpPr>
          <p:nvPr/>
        </p:nvSpPr>
        <p:spPr>
          <a:xfrm>
            <a:off x="9345655" y="3459211"/>
            <a:ext cx="328033" cy="183628"/>
          </a:xfrm>
          <a:prstGeom prst="rightArrow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51470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20384-2A51-DFDA-41D3-029FE96A7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ek 18">
            <a:extLst>
              <a:ext uri="{FF2B5EF4-FFF2-40B4-BE49-F238E27FC236}">
                <a16:creationId xmlns:a16="http://schemas.microsoft.com/office/drawing/2014/main" id="{CAFCCB37-CBC2-06EE-5C27-123B7FE9F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"/>
            <a:ext cx="1711228" cy="1059979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377270E8-EBEA-718D-4B0E-9D030E9C2B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564" y="998020"/>
            <a:ext cx="9600990" cy="5859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4215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015BC-CC4C-B239-80D0-D44D296FB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1C9B8B7-B112-92E8-375E-3A4CA7FC6D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711229" cy="1042278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2BC872CD-09E2-D306-878B-76D380AC0E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564" y="998020"/>
            <a:ext cx="9600990" cy="5859979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CF60D4B7-3030-3F68-3171-407C0FE16277}"/>
              </a:ext>
            </a:extLst>
          </p:cNvPr>
          <p:cNvSpPr txBox="1"/>
          <p:nvPr/>
        </p:nvSpPr>
        <p:spPr>
          <a:xfrm>
            <a:off x="4704950" y="351862"/>
            <a:ext cx="30402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000"/>
              </a:spcAft>
              <a:buClr>
                <a:schemeClr val="accent1"/>
              </a:buClr>
              <a:buSzPct val="90000"/>
            </a:pPr>
            <a:r>
              <a:rPr lang="cs-CZ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Vložení úplného znění</a:t>
            </a:r>
          </a:p>
        </p:txBody>
      </p:sp>
    </p:spTree>
    <p:extLst>
      <p:ext uri="{BB962C8B-B14F-4D97-AF65-F5344CB8AC3E}">
        <p14:creationId xmlns:p14="http://schemas.microsoft.com/office/powerpoint/2010/main" val="28619765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F1517-C793-AD30-5CA7-588D8EEF9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75B5D908-D5FB-23BF-B4AC-56466725F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711229" cy="1045503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18673995-26C6-3562-787B-961996070A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564" y="998020"/>
            <a:ext cx="9600990" cy="5859979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41CF2FEC-B4F1-8982-E855-3AB451219FB6}"/>
              </a:ext>
            </a:extLst>
          </p:cNvPr>
          <p:cNvSpPr txBox="1"/>
          <p:nvPr/>
        </p:nvSpPr>
        <p:spPr>
          <a:xfrm>
            <a:off x="4704950" y="351862"/>
            <a:ext cx="30402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000"/>
              </a:spcAft>
              <a:buClr>
                <a:schemeClr val="accent1"/>
              </a:buClr>
              <a:buSzPct val="90000"/>
            </a:pPr>
            <a:r>
              <a:rPr lang="cs-CZ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Vložení úplného znění</a:t>
            </a:r>
          </a:p>
        </p:txBody>
      </p:sp>
    </p:spTree>
    <p:extLst>
      <p:ext uri="{BB962C8B-B14F-4D97-AF65-F5344CB8AC3E}">
        <p14:creationId xmlns:p14="http://schemas.microsoft.com/office/powerpoint/2010/main" val="40336134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98844-A2BB-A65B-FF67-80FB680AED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ek 18">
            <a:extLst>
              <a:ext uri="{FF2B5EF4-FFF2-40B4-BE49-F238E27FC236}">
                <a16:creationId xmlns:a16="http://schemas.microsoft.com/office/drawing/2014/main" id="{173F3745-ABE8-C989-8512-ED418E378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"/>
            <a:ext cx="1711228" cy="1059979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AE48C11E-8AEC-D0CB-13F1-FFDC1BEB52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564" y="998018"/>
            <a:ext cx="9600990" cy="5859979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0D1E1F9B-7D22-4E7F-022C-BFB3BFF2FEEC}"/>
              </a:ext>
            </a:extLst>
          </p:cNvPr>
          <p:cNvSpPr txBox="1"/>
          <p:nvPr/>
        </p:nvSpPr>
        <p:spPr>
          <a:xfrm>
            <a:off x="4704950" y="351862"/>
            <a:ext cx="30402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000"/>
              </a:spcAft>
              <a:buClr>
                <a:schemeClr val="accent1"/>
              </a:buClr>
              <a:buSzPct val="90000"/>
            </a:pPr>
            <a:r>
              <a:rPr lang="cs-CZ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Vložení úplného znění</a:t>
            </a:r>
          </a:p>
        </p:txBody>
      </p:sp>
    </p:spTree>
    <p:extLst>
      <p:ext uri="{BB962C8B-B14F-4D97-AF65-F5344CB8AC3E}">
        <p14:creationId xmlns:p14="http://schemas.microsoft.com/office/powerpoint/2010/main" val="1094325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2090A-9E9C-30E5-34BA-338348BC4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ek 18">
            <a:extLst>
              <a:ext uri="{FF2B5EF4-FFF2-40B4-BE49-F238E27FC236}">
                <a16:creationId xmlns:a16="http://schemas.microsoft.com/office/drawing/2014/main" id="{F6A9DE72-3CE5-9E82-545C-6D9880D47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"/>
            <a:ext cx="1711228" cy="105997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ACE6F84-9978-B204-C2AF-F63446703D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564" y="998020"/>
            <a:ext cx="9600990" cy="5859979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70BEB4FB-A78E-2631-C9A0-0CD0F56F7567}"/>
              </a:ext>
            </a:extLst>
          </p:cNvPr>
          <p:cNvSpPr txBox="1"/>
          <p:nvPr/>
        </p:nvSpPr>
        <p:spPr>
          <a:xfrm>
            <a:off x="4704950" y="351862"/>
            <a:ext cx="30402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000"/>
              </a:spcAft>
              <a:buClr>
                <a:schemeClr val="accent1"/>
              </a:buClr>
              <a:buSzPct val="90000"/>
            </a:pPr>
            <a:r>
              <a:rPr lang="cs-CZ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Vložení úplného znění</a:t>
            </a:r>
          </a:p>
        </p:txBody>
      </p:sp>
    </p:spTree>
    <p:extLst>
      <p:ext uri="{BB962C8B-B14F-4D97-AF65-F5344CB8AC3E}">
        <p14:creationId xmlns:p14="http://schemas.microsoft.com/office/powerpoint/2010/main" val="35690931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06FF5-5367-5851-830A-3704C4079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68E5690-FCC8-4064-4C74-9F1F2BA7C7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2893" cy="105997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DD9FB4C-3500-1DCE-5CB9-FF3FDB5E0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564" y="998019"/>
            <a:ext cx="9600990" cy="5859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2012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B518B-5A36-E9A9-CE90-E2D4DF4E9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véPole 10">
            <a:extLst>
              <a:ext uri="{FF2B5EF4-FFF2-40B4-BE49-F238E27FC236}">
                <a16:creationId xmlns:a16="http://schemas.microsoft.com/office/drawing/2014/main" id="{DEC7DC8E-202A-C7EF-9D62-382BD8F83EE8}"/>
              </a:ext>
            </a:extLst>
          </p:cNvPr>
          <p:cNvSpPr txBox="1"/>
          <p:nvPr/>
        </p:nvSpPr>
        <p:spPr>
          <a:xfrm>
            <a:off x="1740770" y="0"/>
            <a:ext cx="9298523" cy="959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000"/>
              </a:spcAft>
              <a:buClr>
                <a:schemeClr val="accent1"/>
              </a:buClr>
              <a:buSzPct val="90000"/>
            </a:pPr>
            <a:r>
              <a:rPr lang="cs-CZ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Publikace změny</a:t>
            </a:r>
          </a:p>
          <a:p>
            <a:pPr marL="285750" indent="-285750"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Systém ověří typ dokumentace záznamu EÚP oproti hodnotě </a:t>
            </a:r>
            <a:r>
              <a:rPr lang="cs-CZ" sz="1600" dirty="0" err="1">
                <a:latin typeface="Arial" panose="020B0604020202020204" pitchFamily="34" charset="0"/>
                <a:cs typeface="Arial" panose="020B0604020202020204" pitchFamily="34" charset="0"/>
              </a:rPr>
              <a:t>dok_typ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v metadatovém souboru.</a:t>
            </a:r>
          </a:p>
          <a:p>
            <a:pPr marL="285750" indent="-285750"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Systém ověří kód EÚP záznamu EÚP oproti hodnotě </a:t>
            </a:r>
            <a:r>
              <a:rPr lang="cs-CZ" sz="1600" dirty="0" err="1">
                <a:latin typeface="Arial" panose="020B0604020202020204" pitchFamily="34" charset="0"/>
                <a:cs typeface="Arial" panose="020B0604020202020204" pitchFamily="34" charset="0"/>
              </a:rPr>
              <a:t>eup_kod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v metadatovém souboru.</a:t>
            </a:r>
            <a:endParaRPr lang="cs-C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03CD74B-152B-8C61-D399-12D519EE4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2893" cy="1069056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8C7D4D22-D8E8-1213-75BB-54F5D69408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564" y="964320"/>
            <a:ext cx="9656201" cy="589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7076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698A7-0B47-96D7-179B-F4861D331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0819091D-0FE2-29FB-6F28-55667386A9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2893" cy="106905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A9E42D8-63A7-E839-04CE-931801FD00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179" y="998020"/>
            <a:ext cx="9600990" cy="5859979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D756FA51-04C0-3F49-8B74-B993034DF064}"/>
              </a:ext>
            </a:extLst>
          </p:cNvPr>
          <p:cNvSpPr txBox="1"/>
          <p:nvPr/>
        </p:nvSpPr>
        <p:spPr>
          <a:xfrm>
            <a:off x="1738646" y="0"/>
            <a:ext cx="9298523" cy="1364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000"/>
              </a:spcAft>
              <a:buClr>
                <a:schemeClr val="accent1"/>
              </a:buClr>
              <a:buSzPct val="90000"/>
            </a:pP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Publikace změny</a:t>
            </a:r>
          </a:p>
          <a:p>
            <a:pPr marL="285750" indent="-285750">
              <a:spcAft>
                <a:spcPts val="10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Systém ověří datum nabytí účinnosti z karty postup pořizování oproti hodnotě </a:t>
            </a:r>
            <a:r>
              <a:rPr lang="cs-CZ" sz="1600" dirty="0" err="1">
                <a:latin typeface="Arial" panose="020B0604020202020204" pitchFamily="34" charset="0"/>
                <a:cs typeface="Arial" panose="020B0604020202020204" pitchFamily="34" charset="0"/>
              </a:rPr>
              <a:t>plati_od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    v metadatovém souboru.  </a:t>
            </a:r>
          </a:p>
          <a:p>
            <a:pPr algn="l">
              <a:spcAft>
                <a:spcPts val="1000"/>
              </a:spcAft>
              <a:buClr>
                <a:schemeClr val="accent1"/>
              </a:buClr>
              <a:buSzPct val="90000"/>
            </a:pPr>
            <a:endParaRPr lang="cs-C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52364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B4924-85DD-732B-30E7-98CF48B5F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5786D977-A9DB-DA4F-914B-FEAE2B0975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2893" cy="1069056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8ED30BAE-B5EE-DDE8-20E7-1BADE2D650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178" y="998021"/>
            <a:ext cx="9600990" cy="5859979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91A3F766-0FF1-A4A2-F287-22E8878B304C}"/>
              </a:ext>
            </a:extLst>
          </p:cNvPr>
          <p:cNvSpPr txBox="1"/>
          <p:nvPr/>
        </p:nvSpPr>
        <p:spPr>
          <a:xfrm>
            <a:off x="1587411" y="79041"/>
            <a:ext cx="9298523" cy="959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000"/>
              </a:spcAft>
              <a:buClr>
                <a:schemeClr val="accent1"/>
              </a:buClr>
              <a:buSzPct val="90000"/>
            </a:pPr>
            <a:r>
              <a:rPr lang="cs-CZ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Publikace změny</a:t>
            </a:r>
          </a:p>
          <a:p>
            <a:pPr algn="ctr">
              <a:spcAft>
                <a:spcPts val="1000"/>
              </a:spcAft>
              <a:buClr>
                <a:schemeClr val="accent1"/>
              </a:buClr>
              <a:buSzPct val="90000"/>
            </a:pPr>
            <a:r>
              <a:rPr lang="cs-CZ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Tato kontrola zatím nefunguje správně!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Předchozí verze dokumentace musí u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živatel oduveřejnit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MANUÁLNĚ!</a:t>
            </a:r>
            <a:endParaRPr lang="cs-C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19697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B192AA-E863-4CCA-1173-9424CAC5D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DD6878CE-C755-EC21-F2DF-B60BD11CAD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2893" cy="1069056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D0EB7EC5-E37C-43EE-B72D-B1161DA59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178" y="998020"/>
            <a:ext cx="9600990" cy="5859979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B7D141F-C015-12C2-0A30-E2C1F74E172B}"/>
              </a:ext>
            </a:extLst>
          </p:cNvPr>
          <p:cNvSpPr txBox="1"/>
          <p:nvPr/>
        </p:nvSpPr>
        <p:spPr>
          <a:xfrm>
            <a:off x="1587412" y="177473"/>
            <a:ext cx="92985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000"/>
              </a:spcAft>
              <a:buClr>
                <a:schemeClr val="accent1"/>
              </a:buClr>
              <a:buSzPct val="90000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Předchozí verze dokumentace musí uživatel oduveřejnit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MANUÁLNĚ!</a:t>
            </a:r>
            <a:endParaRPr lang="cs-C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170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F15CD-B008-79CA-3A1B-8A0EB687A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646F17A4-862F-9649-5C12-FB125328F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8070" y="2995483"/>
            <a:ext cx="8135861" cy="867035"/>
          </a:xfrm>
        </p:spPr>
        <p:txBody>
          <a:bodyPr/>
          <a:lstStyle/>
          <a:p>
            <a:pPr algn="ctr"/>
            <a:r>
              <a:rPr lang="cs-CZ" sz="2800" dirty="0"/>
              <a:t>Základní postup nahrávání dokumentace      (ZIP balíčků) v NGÚP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862D4BB-C56C-0CAB-55AE-559B8CFC729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00788"/>
            <a:ext cx="2743200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0826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68622-3EC3-6739-11C7-BC3C3C320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F48785A4-8B3B-7333-6E2E-A647752A4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2893" cy="1069056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4D8CDCCD-0E53-D3F4-C40B-E8A89BEEDF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564" y="990927"/>
            <a:ext cx="9612605" cy="5867069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BF745B01-BA55-942B-E4E2-EBBAFA976C20}"/>
              </a:ext>
            </a:extLst>
          </p:cNvPr>
          <p:cNvSpPr txBox="1"/>
          <p:nvPr/>
        </p:nvSpPr>
        <p:spPr>
          <a:xfrm>
            <a:off x="1740770" y="0"/>
            <a:ext cx="9298523" cy="959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000"/>
              </a:spcAft>
              <a:buClr>
                <a:schemeClr val="accent1"/>
              </a:buClr>
              <a:buSzPct val="90000"/>
            </a:pPr>
            <a:r>
              <a:rPr lang="cs-CZ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Publikace úplného znění </a:t>
            </a:r>
          </a:p>
          <a:p>
            <a:pPr marL="285750" indent="-285750"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Systém ověří typ dokumentace záznamu EÚP oproti hodnotě </a:t>
            </a:r>
            <a:r>
              <a:rPr lang="cs-CZ" sz="1600" dirty="0" err="1">
                <a:latin typeface="Arial" panose="020B0604020202020204" pitchFamily="34" charset="0"/>
                <a:cs typeface="Arial" panose="020B0604020202020204" pitchFamily="34" charset="0"/>
              </a:rPr>
              <a:t>dok_typ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v metadatovém souboru.</a:t>
            </a:r>
          </a:p>
          <a:p>
            <a:pPr marL="285750" indent="-285750"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Systém ověří kód EÚP záznamu EÚP oproti hodnotě </a:t>
            </a:r>
            <a:r>
              <a:rPr lang="cs-CZ" sz="1600" dirty="0" err="1">
                <a:latin typeface="Arial" panose="020B0604020202020204" pitchFamily="34" charset="0"/>
                <a:cs typeface="Arial" panose="020B0604020202020204" pitchFamily="34" charset="0"/>
              </a:rPr>
              <a:t>eup_kod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v metadatovém souboru.</a:t>
            </a:r>
          </a:p>
        </p:txBody>
      </p:sp>
    </p:spTree>
    <p:extLst>
      <p:ext uri="{BB962C8B-B14F-4D97-AF65-F5344CB8AC3E}">
        <p14:creationId xmlns:p14="http://schemas.microsoft.com/office/powerpoint/2010/main" val="15996321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1CC8-7D7D-7953-681E-141DE8302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67B33D4B-F782-2672-267D-600A5D04C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2893" cy="106905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A2B8B64F-1565-495F-92FF-93CE645FDD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564" y="990926"/>
            <a:ext cx="9612605" cy="5867069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2B6F3BB3-E026-FA85-6E1C-BBCBE02E35EB}"/>
              </a:ext>
            </a:extLst>
          </p:cNvPr>
          <p:cNvSpPr txBox="1"/>
          <p:nvPr/>
        </p:nvSpPr>
        <p:spPr>
          <a:xfrm>
            <a:off x="1740770" y="0"/>
            <a:ext cx="9298523" cy="959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000"/>
              </a:spcAft>
              <a:buClr>
                <a:schemeClr val="accent1"/>
              </a:buClr>
              <a:buSzPct val="90000"/>
            </a:pPr>
            <a:r>
              <a:rPr lang="cs-CZ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Publikace úplného znění </a:t>
            </a:r>
          </a:p>
          <a:p>
            <a:pPr marL="285750" indent="-285750">
              <a:spcAft>
                <a:spcPts val="10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Systém ověří datum nabytí účinnosti z karty postup pořizování oproti hodnotě </a:t>
            </a:r>
            <a:r>
              <a:rPr lang="cs-CZ" sz="1600" dirty="0" err="1">
                <a:latin typeface="Arial" panose="020B0604020202020204" pitchFamily="34" charset="0"/>
                <a:cs typeface="Arial" panose="020B0604020202020204" pitchFamily="34" charset="0"/>
              </a:rPr>
              <a:t>plati_od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v metadatovém souboru. </a:t>
            </a:r>
          </a:p>
        </p:txBody>
      </p:sp>
    </p:spTree>
    <p:extLst>
      <p:ext uri="{BB962C8B-B14F-4D97-AF65-F5344CB8AC3E}">
        <p14:creationId xmlns:p14="http://schemas.microsoft.com/office/powerpoint/2010/main" val="343150598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5520B-631F-C9BE-5C7B-C89F5189D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7603D4EC-0DD7-89B2-00DC-5EB126F1E5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2893" cy="1069056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A9920443-0EE1-057E-0252-C1605EA6CC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564" y="990925"/>
            <a:ext cx="9612605" cy="5867069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56886B9C-A112-E314-0C49-35AE5A026015}"/>
              </a:ext>
            </a:extLst>
          </p:cNvPr>
          <p:cNvSpPr txBox="1"/>
          <p:nvPr/>
        </p:nvSpPr>
        <p:spPr>
          <a:xfrm>
            <a:off x="1740770" y="0"/>
            <a:ext cx="9298523" cy="959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000"/>
              </a:spcAft>
              <a:buClr>
                <a:schemeClr val="accent1"/>
              </a:buClr>
              <a:buSzPct val="90000"/>
            </a:pPr>
            <a:r>
              <a:rPr lang="cs-CZ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Publikace úplného znění </a:t>
            </a:r>
          </a:p>
          <a:p>
            <a:pPr marL="285750" indent="-285750">
              <a:spcAft>
                <a:spcPts val="10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Systém zkontroluje nahrazované dokumenty na kartě postup pořizování a u vyplněných záznamů EÚP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automaticky ukončí platnost! </a:t>
            </a:r>
          </a:p>
        </p:txBody>
      </p:sp>
    </p:spTree>
    <p:extLst>
      <p:ext uri="{BB962C8B-B14F-4D97-AF65-F5344CB8AC3E}">
        <p14:creationId xmlns:p14="http://schemas.microsoft.com/office/powerpoint/2010/main" val="153877075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92795-5BA5-82F9-F9EF-4F4534E74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BF89F01-4249-F342-35EA-0D88B6B84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2893" cy="106905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CE3A099-1FA5-4F25-B9ED-DA9D3AAF5E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563" y="990931"/>
            <a:ext cx="9612605" cy="5867069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43A75980-038B-9C34-58B4-02A0493D147F}"/>
              </a:ext>
            </a:extLst>
          </p:cNvPr>
          <p:cNvSpPr txBox="1"/>
          <p:nvPr/>
        </p:nvSpPr>
        <p:spPr>
          <a:xfrm>
            <a:off x="1740770" y="0"/>
            <a:ext cx="9298523" cy="713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000"/>
              </a:spcAft>
              <a:buClr>
                <a:schemeClr val="accent1"/>
              </a:buClr>
              <a:buSzPct val="90000"/>
            </a:pPr>
            <a:r>
              <a:rPr lang="cs-CZ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Publikace úplného znění </a:t>
            </a:r>
          </a:p>
          <a:p>
            <a:pPr marL="285750" indent="-285750">
              <a:spcAft>
                <a:spcPts val="10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Systém zkontroluje, zda není uveřejněno jiné úplné znění.</a:t>
            </a:r>
            <a:endParaRPr lang="cs-CZ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11357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FAE69-0339-4F9F-D257-E65B98A2A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9232B00A-35C4-5205-5195-FA6205D43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2893" cy="106905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0F301F99-8F04-1595-6685-DAD1998032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563" y="990930"/>
            <a:ext cx="9612605" cy="5867069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C69052C1-6A26-788F-2C86-0195B3FACC44}"/>
              </a:ext>
            </a:extLst>
          </p:cNvPr>
          <p:cNvSpPr txBox="1"/>
          <p:nvPr/>
        </p:nvSpPr>
        <p:spPr>
          <a:xfrm>
            <a:off x="1740770" y="0"/>
            <a:ext cx="9298523" cy="959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000"/>
              </a:spcAft>
              <a:buClr>
                <a:schemeClr val="accent1"/>
              </a:buClr>
              <a:buSzPct val="90000"/>
            </a:pPr>
            <a:r>
              <a:rPr lang="cs-CZ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Publikace úplného znění </a:t>
            </a:r>
          </a:p>
          <a:p>
            <a:pPr algn="ctr">
              <a:spcAft>
                <a:spcPts val="1000"/>
              </a:spcAft>
              <a:buClr>
                <a:schemeClr val="accent1"/>
              </a:buClr>
              <a:buSzPct val="90000"/>
            </a:pP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Tato kontrola zatím nefunguje správně!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Předchozí verze dokumentace musí uživatel oduveřejnit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MANUÁLNĚ!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42428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0CC95-40B3-F92F-F1A9-EF359201A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0066912D-0EA4-C456-B835-302506F70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42893" cy="1069056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5EB12FDE-9A70-DBEC-78E0-E4ED996A4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937" y="970102"/>
            <a:ext cx="9600231" cy="5887898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CC753D82-9526-13C2-370D-3685E11324E8}"/>
              </a:ext>
            </a:extLst>
          </p:cNvPr>
          <p:cNvSpPr txBox="1"/>
          <p:nvPr/>
        </p:nvSpPr>
        <p:spPr>
          <a:xfrm>
            <a:off x="1738646" y="235034"/>
            <a:ext cx="9247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potvrzení všech kontrol ze strany uživatele dojde k publikaci na veřejné části NGÚP.              K dispozici jsou ke stažení jednotlivá PDF i kompletní verze včetně vektorových dat.</a:t>
            </a:r>
          </a:p>
        </p:txBody>
      </p:sp>
    </p:spTree>
    <p:extLst>
      <p:ext uri="{BB962C8B-B14F-4D97-AF65-F5344CB8AC3E}">
        <p14:creationId xmlns:p14="http://schemas.microsoft.com/office/powerpoint/2010/main" val="318865809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5F647-6B19-9066-1E99-A881755EF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CA03067B-49F6-9B30-168C-38EB21C0B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650" y="3132397"/>
            <a:ext cx="9214700" cy="593207"/>
          </a:xfrm>
        </p:spPr>
        <p:txBody>
          <a:bodyPr/>
          <a:lstStyle/>
          <a:p>
            <a:pPr algn="ctr"/>
            <a:r>
              <a:rPr lang="cs-CZ" sz="2800" dirty="0"/>
              <a:t>Postup vložení vyhodnocení vlivů na udržitelný rozvoj území</a:t>
            </a:r>
          </a:p>
        </p:txBody>
      </p:sp>
    </p:spTree>
    <p:extLst>
      <p:ext uri="{BB962C8B-B14F-4D97-AF65-F5344CB8AC3E}">
        <p14:creationId xmlns:p14="http://schemas.microsoft.com/office/powerpoint/2010/main" val="184120068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DDED57-6318-EEFA-E5DC-7AB3D4B33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5C252D30-8941-947E-3D6B-68DB92D75D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564" y="992428"/>
            <a:ext cx="9600990" cy="5859979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5814EAC1-BAE9-9023-092A-EBDE40C6A086}"/>
              </a:ext>
            </a:extLst>
          </p:cNvPr>
          <p:cNvSpPr txBox="1"/>
          <p:nvPr/>
        </p:nvSpPr>
        <p:spPr>
          <a:xfrm>
            <a:off x="1472138" y="316314"/>
            <a:ext cx="9247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nahrání vyhodnocení vlivů na udržitelný rozvoj území je nutné nejprve zaškrtnout příslušný atribut na kartě postu pořizování.</a:t>
            </a:r>
          </a:p>
        </p:txBody>
      </p:sp>
    </p:spTree>
    <p:extLst>
      <p:ext uri="{BB962C8B-B14F-4D97-AF65-F5344CB8AC3E}">
        <p14:creationId xmlns:p14="http://schemas.microsoft.com/office/powerpoint/2010/main" val="423495821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1B7025-54E1-F6D0-8618-21141B9FA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16F0E84-1F53-24F3-CB2D-828DCFFC77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564" y="992427"/>
            <a:ext cx="9600990" cy="5859979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1772CBA3-26CB-E6E8-28C5-6D912B4859F1}"/>
              </a:ext>
            </a:extLst>
          </p:cNvPr>
          <p:cNvSpPr txBox="1"/>
          <p:nvPr/>
        </p:nvSpPr>
        <p:spPr>
          <a:xfrm>
            <a:off x="1472138" y="161430"/>
            <a:ext cx="9247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vložené dokumentace se následně zobrazí tlačítko „přidat soubory“ vyhodnocení vlivů na udržitelný rozvoj území. </a:t>
            </a:r>
          </a:p>
        </p:txBody>
      </p:sp>
    </p:spTree>
    <p:extLst>
      <p:ext uri="{BB962C8B-B14F-4D97-AF65-F5344CB8AC3E}">
        <p14:creationId xmlns:p14="http://schemas.microsoft.com/office/powerpoint/2010/main" val="237517481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B80CF-A9C8-203A-DCA7-EA9A4FC8F1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D6D4570-2F81-7BDB-E90F-89694F449C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564" y="992427"/>
            <a:ext cx="9600990" cy="585997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DA10123-B74A-9C9B-F989-1EAE52299C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399" y="992426"/>
            <a:ext cx="9610155" cy="5865573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C79B884E-0E73-65C9-DFA3-706735B3DDFA}"/>
              </a:ext>
            </a:extLst>
          </p:cNvPr>
          <p:cNvSpPr txBox="1"/>
          <p:nvPr/>
        </p:nvSpPr>
        <p:spPr>
          <a:xfrm>
            <a:off x="1472138" y="161430"/>
            <a:ext cx="9247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Lze vložit maximálně 5 souborů s celkovou velikostí do 1,5 GB. V případě většího počtu souborů doporučujeme jejich zabalení do ZIP.</a:t>
            </a:r>
          </a:p>
        </p:txBody>
      </p:sp>
    </p:spTree>
    <p:extLst>
      <p:ext uri="{BB962C8B-B14F-4D97-AF65-F5344CB8AC3E}">
        <p14:creationId xmlns:p14="http://schemas.microsoft.com/office/powerpoint/2010/main" val="327311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5C3F6-1445-DE44-C181-3E39F1F4E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Nadpis 15">
            <a:extLst>
              <a:ext uri="{FF2B5EF4-FFF2-40B4-BE49-F238E27FC236}">
                <a16:creationId xmlns:a16="http://schemas.microsoft.com/office/drawing/2014/main" id="{C3509DA5-6E28-FF2A-C875-327FDCC33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10268480" cy="1070756"/>
          </a:xfrm>
        </p:spPr>
        <p:txBody>
          <a:bodyPr/>
          <a:lstStyle/>
          <a:p>
            <a:r>
              <a:rPr lang="cs-CZ" dirty="0">
                <a:solidFill>
                  <a:srgbClr val="00459B"/>
                </a:solidFill>
              </a:rPr>
              <a:t>Proč se změnil postup nahrávání dokumentace</a:t>
            </a:r>
            <a:endParaRPr lang="cs-CZ" dirty="0"/>
          </a:p>
        </p:txBody>
      </p:sp>
      <p:sp>
        <p:nvSpPr>
          <p:cNvPr id="7" name="Zástupný obsah 4">
            <a:extLst>
              <a:ext uri="{FF2B5EF4-FFF2-40B4-BE49-F238E27FC236}">
                <a16:creationId xmlns:a16="http://schemas.microsoft.com/office/drawing/2014/main" id="{E0C084A0-2EF7-C54D-6E5A-A2E4E0EC2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870" y="1690688"/>
            <a:ext cx="9831970" cy="2954803"/>
          </a:xfrm>
        </p:spPr>
        <p:txBody>
          <a:bodyPr numCol="1"/>
          <a:lstStyle/>
          <a:p>
            <a:r>
              <a:rPr lang="cs-CZ" sz="2200" dirty="0"/>
              <a:t>Dosavadní způsob nezajišťoval dostatečnou kontrolu vkládaných dat (bylo možné nahrát data aniž by prošla kontrolním nástrojem). Pro plnou funkčnost zejména mapové komponenty je nezbytně nutné nahrávat kompletní obsah dokumentace v souladu s požadavky jednotného standardu.</a:t>
            </a:r>
          </a:p>
          <a:p>
            <a:r>
              <a:rPr lang="cs-CZ" sz="2200" dirty="0"/>
              <a:t>Stávající logika nahrávání dokumentace byla zcela nahrazena novou – </a:t>
            </a:r>
            <a:r>
              <a:rPr lang="cs-CZ" sz="2200" b="1" dirty="0"/>
              <a:t>nelze postupovat podle starých návodů.</a:t>
            </a:r>
          </a:p>
          <a:p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179502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F7143-C4DC-7EA7-D130-6FF4AC0D7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78361DA3-3BD4-F4EB-7FD0-CE77F77F1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564" y="988200"/>
            <a:ext cx="9600990" cy="5869799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3F34FEB7-9494-19AC-0CD3-E88F0A664C6D}"/>
              </a:ext>
            </a:extLst>
          </p:cNvPr>
          <p:cNvSpPr txBox="1"/>
          <p:nvPr/>
        </p:nvSpPr>
        <p:spPr>
          <a:xfrm>
            <a:off x="1472138" y="340891"/>
            <a:ext cx="92477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Vyhodnocení vlivů na udržitelný rozvoj území se zobrazuje na veřejné části samostatně.</a:t>
            </a:r>
          </a:p>
        </p:txBody>
      </p:sp>
    </p:spTree>
    <p:extLst>
      <p:ext uri="{BB962C8B-B14F-4D97-AF65-F5344CB8AC3E}">
        <p14:creationId xmlns:p14="http://schemas.microsoft.com/office/powerpoint/2010/main" val="269125835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F7F9C-E33A-494F-E17D-6ABC04585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4A5F107E-6F86-37AE-9CA3-C11BBDBD7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650" y="3132397"/>
            <a:ext cx="9214700" cy="593207"/>
          </a:xfrm>
        </p:spPr>
        <p:txBody>
          <a:bodyPr/>
          <a:lstStyle/>
          <a:p>
            <a:pPr algn="ctr"/>
            <a:r>
              <a:rPr lang="cs-CZ" sz="2800" dirty="0"/>
              <a:t>Funkce „nahrazované dokumenty“</a:t>
            </a:r>
          </a:p>
        </p:txBody>
      </p:sp>
    </p:spTree>
    <p:extLst>
      <p:ext uri="{BB962C8B-B14F-4D97-AF65-F5344CB8AC3E}">
        <p14:creationId xmlns:p14="http://schemas.microsoft.com/office/powerpoint/2010/main" val="246983370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FE324-5FF7-1178-D9E7-602695964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D6041EBA-A79D-30E8-E49C-7AC09C3FB7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563" y="992426"/>
            <a:ext cx="9600991" cy="585998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8E2BBC17-77AC-0254-E911-BCA9351D1831}"/>
              </a:ext>
            </a:extLst>
          </p:cNvPr>
          <p:cNvSpPr txBox="1"/>
          <p:nvPr/>
        </p:nvSpPr>
        <p:spPr>
          <a:xfrm>
            <a:off x="1424563" y="161429"/>
            <a:ext cx="92477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Pokud vydávaná dokumentace nahrazuje jinou,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lze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před publikací v etapě Účinnost na kartě postup pořizování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upravit nahrazované dokumenty, tj. dokumenty, které vydávanou dokumentací nahrazuji.</a:t>
            </a:r>
            <a:endParaRPr lang="cs-CZ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19843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EB3E7-FBBF-B900-C128-471C58D6C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5D6B18A-8C35-39BF-F107-3234301AA9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325" y="979564"/>
            <a:ext cx="9631229" cy="5878436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EBC3C07B-D062-1578-2356-050C95DC2580}"/>
              </a:ext>
            </a:extLst>
          </p:cNvPr>
          <p:cNvSpPr txBox="1"/>
          <p:nvPr/>
        </p:nvSpPr>
        <p:spPr>
          <a:xfrm>
            <a:off x="1394325" y="169977"/>
            <a:ext cx="92477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V modálním okně se zobrazí dokumenty k nahrazení pro dané řešené území.  </a:t>
            </a:r>
            <a:endParaRPr lang="cs-CZ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13297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961F8-C34C-2EC2-DD3D-4B9DD117E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Nadpis 15">
            <a:extLst>
              <a:ext uri="{FF2B5EF4-FFF2-40B4-BE49-F238E27FC236}">
                <a16:creationId xmlns:a16="http://schemas.microsoft.com/office/drawing/2014/main" id="{DBA229F1-0B18-AE9D-BB7C-E02BB3120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10268480" cy="1070756"/>
          </a:xfrm>
        </p:spPr>
        <p:txBody>
          <a:bodyPr/>
          <a:lstStyle/>
          <a:p>
            <a:r>
              <a:rPr lang="cs-CZ" dirty="0">
                <a:solidFill>
                  <a:srgbClr val="00459B"/>
                </a:solidFill>
              </a:rPr>
              <a:t>Co lze nahradit? </a:t>
            </a:r>
            <a:endParaRPr lang="cs-CZ" dirty="0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D695DAA5-AC53-6B59-CF67-88CED082E0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3857686"/>
              </p:ext>
            </p:extLst>
          </p:nvPr>
        </p:nvGraphicFramePr>
        <p:xfrm>
          <a:off x="1146068" y="1426528"/>
          <a:ext cx="9344343" cy="426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4781">
                  <a:extLst>
                    <a:ext uri="{9D8B030D-6E8A-4147-A177-3AD203B41FA5}">
                      <a16:colId xmlns:a16="http://schemas.microsoft.com/office/drawing/2014/main" val="1161218619"/>
                    </a:ext>
                  </a:extLst>
                </a:gridCol>
                <a:gridCol w="3114781">
                  <a:extLst>
                    <a:ext uri="{9D8B030D-6E8A-4147-A177-3AD203B41FA5}">
                      <a16:colId xmlns:a16="http://schemas.microsoft.com/office/drawing/2014/main" val="4175163028"/>
                    </a:ext>
                  </a:extLst>
                </a:gridCol>
                <a:gridCol w="3114781">
                  <a:extLst>
                    <a:ext uri="{9D8B030D-6E8A-4147-A177-3AD203B41FA5}">
                      <a16:colId xmlns:a16="http://schemas.microsoft.com/office/drawing/2014/main" val="1547321790"/>
                    </a:ext>
                  </a:extLst>
                </a:gridCol>
              </a:tblGrid>
              <a:tr h="669872">
                <a:tc>
                  <a:txBody>
                    <a:bodyPr/>
                    <a:lstStyle/>
                    <a:p>
                      <a:r>
                        <a:rPr lang="cs-CZ" dirty="0"/>
                        <a:t>Typ dokumentace</a:t>
                      </a:r>
                    </a:p>
                  </a:txBody>
                  <a:tcPr>
                    <a:solidFill>
                      <a:srgbClr val="00469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Co lze nahradit</a:t>
                      </a:r>
                    </a:p>
                  </a:txBody>
                  <a:tcPr>
                    <a:solidFill>
                      <a:srgbClr val="00469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Co systém zneplatní</a:t>
                      </a:r>
                    </a:p>
                  </a:txBody>
                  <a:tcPr>
                    <a:solidFill>
                      <a:srgbClr val="004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094759"/>
                  </a:ext>
                </a:extLst>
              </a:tr>
              <a:tr h="669872">
                <a:tc rowSpan="3">
                  <a:txBody>
                    <a:bodyPr/>
                    <a:lstStyle/>
                    <a:p>
                      <a:r>
                        <a:rPr lang="cs-CZ" dirty="0"/>
                        <a:t>Nový územní plán</a:t>
                      </a:r>
                    </a:p>
                  </a:txBody>
                  <a:tcPr>
                    <a:solidFill>
                      <a:srgbClr val="A7A9B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Původní územní plán</a:t>
                      </a:r>
                    </a:p>
                  </a:txBody>
                  <a:tcPr>
                    <a:solidFill>
                      <a:srgbClr val="A7A9B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Původní územní plán, včetně navázaných změn a zpráv o uplatňování</a:t>
                      </a:r>
                    </a:p>
                  </a:txBody>
                  <a:tcPr>
                    <a:solidFill>
                      <a:srgbClr val="A7A9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1217168"/>
                  </a:ext>
                </a:extLst>
              </a:tr>
              <a:tr h="669872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Územní opatření</a:t>
                      </a:r>
                    </a:p>
                  </a:txBody>
                  <a:tcPr>
                    <a:solidFill>
                      <a:srgbClr val="D9DAE4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rgbClr val="D9DA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1688996"/>
                  </a:ext>
                </a:extLst>
              </a:tr>
              <a:tr h="669872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Vymezení zastavěného území</a:t>
                      </a:r>
                    </a:p>
                  </a:txBody>
                  <a:tcPr>
                    <a:solidFill>
                      <a:srgbClr val="A7A9B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Zastavěné území, včetně navázaných změn</a:t>
                      </a:r>
                    </a:p>
                  </a:txBody>
                  <a:tcPr>
                    <a:solidFill>
                      <a:srgbClr val="A7A9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2892127"/>
                  </a:ext>
                </a:extLst>
              </a:tr>
              <a:tr h="669872">
                <a:tc>
                  <a:txBody>
                    <a:bodyPr/>
                    <a:lstStyle/>
                    <a:p>
                      <a:r>
                        <a:rPr lang="cs-CZ" dirty="0"/>
                        <a:t>Regulační plán</a:t>
                      </a:r>
                    </a:p>
                  </a:txBody>
                  <a:tcPr>
                    <a:solidFill>
                      <a:srgbClr val="D9DAE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Územní opatření (stavební uzávěra a asanace území)</a:t>
                      </a:r>
                    </a:p>
                  </a:txBody>
                  <a:tcPr>
                    <a:solidFill>
                      <a:srgbClr val="D9DAE4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rgbClr val="D9DA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0950770"/>
                  </a:ext>
                </a:extLst>
              </a:tr>
              <a:tr h="669872">
                <a:tc>
                  <a:txBody>
                    <a:bodyPr/>
                    <a:lstStyle/>
                    <a:p>
                      <a:r>
                        <a:rPr lang="cs-CZ" dirty="0"/>
                        <a:t>Změna ÚPD</a:t>
                      </a:r>
                    </a:p>
                  </a:txBody>
                  <a:tcPr>
                    <a:solidFill>
                      <a:srgbClr val="A7A9B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Územní opatření</a:t>
                      </a:r>
                    </a:p>
                  </a:txBody>
                  <a:tcPr>
                    <a:solidFill>
                      <a:srgbClr val="A7A9B4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rgbClr val="A7A9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316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787921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16444D-481B-6CA3-B90A-C00297D9D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342D161E-24C8-1FCF-E15B-15EEB55C3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1940" y="3132397"/>
            <a:ext cx="8188121" cy="593207"/>
          </a:xfrm>
        </p:spPr>
        <p:txBody>
          <a:bodyPr/>
          <a:lstStyle/>
          <a:p>
            <a:pPr algn="ctr"/>
            <a:r>
              <a:rPr lang="cs-CZ" sz="2800" dirty="0"/>
              <a:t>Vybrané případy chybových hlášení</a:t>
            </a:r>
          </a:p>
        </p:txBody>
      </p:sp>
    </p:spTree>
    <p:extLst>
      <p:ext uri="{BB962C8B-B14F-4D97-AF65-F5344CB8AC3E}">
        <p14:creationId xmlns:p14="http://schemas.microsoft.com/office/powerpoint/2010/main" val="223263969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4A83B-0145-6C1F-0772-56FC5005C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C37BFCBC-A0CB-21D5-85D1-BF4F003C82C5}"/>
              </a:ext>
            </a:extLst>
          </p:cNvPr>
          <p:cNvSpPr txBox="1"/>
          <p:nvPr/>
        </p:nvSpPr>
        <p:spPr>
          <a:xfrm>
            <a:off x="1415897" y="192280"/>
            <a:ext cx="9247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Metadatový soubor obsahuje nesprávný kód EÚP nebo typ dokumentace. Opravte hodnoty         v metadatovém souboru a znovu nahrajte.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618392C6-11D7-725A-E3C5-CC1001B5CB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850" y="972598"/>
            <a:ext cx="9349405" cy="5885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68216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5960B-EA11-F9D8-B032-1E4947E3A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AA9560B-5CE5-745E-3033-E55B0B9229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989" y="947139"/>
            <a:ext cx="9684353" cy="591086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339305B8-CEAB-EF0B-3472-8E6873BE3EC5}"/>
              </a:ext>
            </a:extLst>
          </p:cNvPr>
          <p:cNvSpPr txBox="1"/>
          <p:nvPr/>
        </p:nvSpPr>
        <p:spPr>
          <a:xfrm>
            <a:off x="1415897" y="192280"/>
            <a:ext cx="9247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Metadatový soubor obsahuje nesprávný kód EÚP nebo typ dokumentace. Opravte hodnoty         v metadatovém souboru a znovu nahrajte.</a:t>
            </a:r>
          </a:p>
        </p:txBody>
      </p:sp>
    </p:spTree>
    <p:extLst>
      <p:ext uri="{BB962C8B-B14F-4D97-AF65-F5344CB8AC3E}">
        <p14:creationId xmlns:p14="http://schemas.microsoft.com/office/powerpoint/2010/main" val="361363559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51D26-1010-7D25-F58D-4F8E9C0CA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50837C3-EC77-54B6-B46E-19D59644A0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330" y="917293"/>
            <a:ext cx="9733255" cy="594070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62936C4-D415-E75F-1599-BCB2E7B7CA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81"/>
          <a:stretch>
            <a:fillRect/>
          </a:stretch>
        </p:blipFill>
        <p:spPr>
          <a:xfrm>
            <a:off x="5935053" y="2504260"/>
            <a:ext cx="6058967" cy="4175570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9A17FDCD-04FD-9C18-85CC-6A29A5B5FA25}"/>
              </a:ext>
            </a:extLst>
          </p:cNvPr>
          <p:cNvSpPr txBox="1"/>
          <p:nvPr/>
        </p:nvSpPr>
        <p:spPr>
          <a:xfrm>
            <a:off x="1415897" y="192280"/>
            <a:ext cx="9247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Metadatový soubor obsahuje nesprávný kód EÚP nebo typ dokumentace. Opravte hodnoty         v metadatovém souboru a znovu nahrajte.</a:t>
            </a:r>
          </a:p>
        </p:txBody>
      </p:sp>
    </p:spTree>
    <p:extLst>
      <p:ext uri="{BB962C8B-B14F-4D97-AF65-F5344CB8AC3E}">
        <p14:creationId xmlns:p14="http://schemas.microsoft.com/office/powerpoint/2010/main" val="386341659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6A7EB-8EA5-5D24-5FE7-FF6340876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0E02D46-FBC5-0320-00E0-0C1358814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897" y="963956"/>
            <a:ext cx="9664472" cy="5894044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90E8FCE9-10A9-953F-3D1F-DFC01504EA7B}"/>
              </a:ext>
            </a:extLst>
          </p:cNvPr>
          <p:cNvSpPr txBox="1"/>
          <p:nvPr/>
        </p:nvSpPr>
        <p:spPr>
          <a:xfrm>
            <a:off x="1415897" y="192280"/>
            <a:ext cx="9247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V nahraném ZIP balíčku chybí metadatový soubor a je potřeba vložit do ZIP metadatový soubor  a ZIP nahrát znovu.</a:t>
            </a:r>
          </a:p>
        </p:txBody>
      </p:sp>
    </p:spTree>
    <p:extLst>
      <p:ext uri="{BB962C8B-B14F-4D97-AF65-F5344CB8AC3E}">
        <p14:creationId xmlns:p14="http://schemas.microsoft.com/office/powerpoint/2010/main" val="3625275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DD2A13-583C-53BE-0845-23133B0AF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1ECC58D-8BFB-6ADA-8F9C-9ECB946A06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001" y="1446424"/>
            <a:ext cx="9899999" cy="4847553"/>
          </a:xfrm>
        </p:spPr>
        <p:txBody>
          <a:bodyPr/>
          <a:lstStyle/>
          <a:p>
            <a:pPr marL="896938" lvl="1" indent="-896938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None/>
            </a:pPr>
            <a:r>
              <a:rPr lang="cs-CZ" b="1" dirty="0">
                <a:solidFill>
                  <a:schemeClr val="accent5"/>
                </a:solidFill>
              </a:rPr>
              <a:t>01</a:t>
            </a:r>
            <a:r>
              <a:rPr lang="cs-CZ" b="1" dirty="0">
                <a:solidFill>
                  <a:schemeClr val="accent2"/>
                </a:solidFill>
              </a:rPr>
              <a:t>	</a:t>
            </a:r>
            <a:r>
              <a:rPr lang="cs-CZ" dirty="0"/>
              <a:t>Vkládá se vždy </a:t>
            </a:r>
            <a:r>
              <a:rPr lang="cs-CZ" b="1" dirty="0"/>
              <a:t>celý ZIP balíček </a:t>
            </a:r>
            <a:r>
              <a:rPr lang="cs-CZ" dirty="0"/>
              <a:t>podle příloh vyhlášky č. 157/2024 Sb., o územně 	analytických podkladech, územně plánovací dokumentaci a jednotném standardu,        ve znění pozdějších předpisů.</a:t>
            </a:r>
          </a:p>
          <a:p>
            <a:pPr marL="896938" lvl="1" indent="-896938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None/>
            </a:pPr>
            <a:r>
              <a:rPr lang="cs-CZ" b="1" dirty="0">
                <a:solidFill>
                  <a:schemeClr val="accent5"/>
                </a:solidFill>
              </a:rPr>
              <a:t>02</a:t>
            </a:r>
            <a:r>
              <a:rPr lang="cs-CZ" dirty="0"/>
              <a:t>	Před publikací musí proběhnout validace s výsledkem „bez chyb a varování“ nebo        „S varováními“. </a:t>
            </a:r>
            <a:r>
              <a:rPr lang="cs-CZ" b="1" dirty="0"/>
              <a:t>Výsledek „s chybami a/nebo varováními“ neumožní publikaci.</a:t>
            </a:r>
          </a:p>
          <a:p>
            <a:pPr marL="0" lvl="1" inden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None/>
            </a:pPr>
            <a:r>
              <a:rPr lang="cs-CZ" b="1" dirty="0">
                <a:solidFill>
                  <a:schemeClr val="accent5"/>
                </a:solidFill>
              </a:rPr>
              <a:t>03	</a:t>
            </a:r>
            <a:r>
              <a:rPr lang="cs-CZ" dirty="0"/>
              <a:t>Úplné znění se vkládá vždy k dané změně. </a:t>
            </a:r>
            <a:r>
              <a:rPr lang="cs-CZ" b="1" dirty="0"/>
              <a:t>Nezakládá se samostatný záznam EÚP.</a:t>
            </a:r>
          </a:p>
          <a:p>
            <a:pPr marL="0" lvl="1" inden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None/>
            </a:pPr>
            <a:r>
              <a:rPr lang="cs-CZ" b="1" dirty="0">
                <a:solidFill>
                  <a:schemeClr val="accent5"/>
                </a:solidFill>
              </a:rPr>
              <a:t>04	</a:t>
            </a:r>
            <a:r>
              <a:rPr lang="cs-CZ" dirty="0"/>
              <a:t>Úplné znění po více změnách se publikuje pouze 1x, a to u jedné změny záznamu EÚP.</a:t>
            </a:r>
            <a:endParaRPr lang="cs-CZ" b="1" dirty="0">
              <a:solidFill>
                <a:schemeClr val="accent5"/>
              </a:solidFill>
            </a:endParaRPr>
          </a:p>
          <a:p>
            <a:pPr marL="0" lvl="1" inden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None/>
            </a:pPr>
            <a:endParaRPr lang="cs-CZ" dirty="0"/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None/>
            </a:pPr>
            <a:endParaRPr lang="cs-CZ" b="1" dirty="0"/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None/>
            </a:pPr>
            <a:endParaRPr lang="cs-CZ" sz="2000" b="1" dirty="0"/>
          </a:p>
          <a:p>
            <a:pPr marL="288000" lvl="1" indent="0">
              <a:buNone/>
            </a:pPr>
            <a:endParaRPr lang="cs-CZ" sz="2000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718DF9A8-1FBB-E5B9-F8F2-D12B34CF5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623481"/>
          </a:xfrm>
        </p:spPr>
        <p:txBody>
          <a:bodyPr/>
          <a:lstStyle/>
          <a:p>
            <a:r>
              <a:rPr lang="cs-CZ" sz="3000" dirty="0"/>
              <a:t>Obecná pravidla vkládání a publikace dokumentace</a:t>
            </a:r>
          </a:p>
        </p:txBody>
      </p:sp>
    </p:spTree>
    <p:extLst>
      <p:ext uri="{BB962C8B-B14F-4D97-AF65-F5344CB8AC3E}">
        <p14:creationId xmlns:p14="http://schemas.microsoft.com/office/powerpoint/2010/main" val="25355288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2006D-6559-67B3-36AD-446275F51E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D953B81F-160E-D780-3F3B-21FDDC133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897" y="948256"/>
            <a:ext cx="9664472" cy="590974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AC275094-24AC-993D-1E07-6FC4B3344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1896" y="936627"/>
            <a:ext cx="9664473" cy="5921373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36BCBFB2-F74E-1679-AF9B-CB0AF32FA6E9}"/>
              </a:ext>
            </a:extLst>
          </p:cNvPr>
          <p:cNvSpPr txBox="1"/>
          <p:nvPr/>
        </p:nvSpPr>
        <p:spPr>
          <a:xfrm>
            <a:off x="1415897" y="192280"/>
            <a:ext cx="9247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Pro spuštění validace systém vyžaduje, aby v metadatovém souboru byly vyplněny všechny povinné atributy. Je potřeba doplnit metadatový soubor o povinné atributy a ZIP nahrát znovu.</a:t>
            </a:r>
          </a:p>
        </p:txBody>
      </p:sp>
    </p:spTree>
    <p:extLst>
      <p:ext uri="{BB962C8B-B14F-4D97-AF65-F5344CB8AC3E}">
        <p14:creationId xmlns:p14="http://schemas.microsoft.com/office/powerpoint/2010/main" val="340519924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9CCC8-BCC0-B58A-D63C-346EEFC9F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74FC4F4-C8D8-C8DB-5953-D53813B2D8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895" y="959271"/>
            <a:ext cx="9664474" cy="5898727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92895B7-ED7A-9EC6-8836-4ACA8550B43E}"/>
              </a:ext>
            </a:extLst>
          </p:cNvPr>
          <p:cNvSpPr txBox="1"/>
          <p:nvPr/>
        </p:nvSpPr>
        <p:spPr>
          <a:xfrm>
            <a:off x="1415897" y="192280"/>
            <a:ext cx="9247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V případě výsledku validace S chybami a/nebo varováními je nutné ZIP balíček upravit dle protokolu o výsledku validace. </a:t>
            </a:r>
          </a:p>
        </p:txBody>
      </p:sp>
    </p:spTree>
    <p:extLst>
      <p:ext uri="{BB962C8B-B14F-4D97-AF65-F5344CB8AC3E}">
        <p14:creationId xmlns:p14="http://schemas.microsoft.com/office/powerpoint/2010/main" val="220140729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1D36F-7568-8678-FDC2-3A0887B0C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E7172E78-9753-3A61-0232-AF0D009DB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893" y="918260"/>
            <a:ext cx="9664475" cy="593974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544B86C5-7D8E-3C9B-A36C-4D84B813D0E3}"/>
              </a:ext>
            </a:extLst>
          </p:cNvPr>
          <p:cNvSpPr txBox="1"/>
          <p:nvPr/>
        </p:nvSpPr>
        <p:spPr>
          <a:xfrm>
            <a:off x="1321893" y="87263"/>
            <a:ext cx="92477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Na kartě postup pořizování není vyplněný průběh pořizování – chybí etapa „nabytí účinnosti“ (schválení možnosti využití – v případě územní studie). Doplňte kartu postup pořizování a znovu publikujte. </a:t>
            </a:r>
          </a:p>
        </p:txBody>
      </p:sp>
    </p:spTree>
    <p:extLst>
      <p:ext uri="{BB962C8B-B14F-4D97-AF65-F5344CB8AC3E}">
        <p14:creationId xmlns:p14="http://schemas.microsoft.com/office/powerpoint/2010/main" val="239344280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15904-6443-825A-4A28-262D1ED02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303A958-E4DA-6A5E-2B03-19673288B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893" y="950914"/>
            <a:ext cx="9664475" cy="5907085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06981848-9E8C-23D8-3074-C41F54CF6187}"/>
              </a:ext>
            </a:extLst>
          </p:cNvPr>
          <p:cNvSpPr txBox="1"/>
          <p:nvPr/>
        </p:nvSpPr>
        <p:spPr>
          <a:xfrm>
            <a:off x="1321893" y="87263"/>
            <a:ext cx="92477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Vyplněný datum nabytí účinnosti na kartě postup pořizování se neshoduje s atributem </a:t>
            </a:r>
            <a:r>
              <a:rPr lang="cs-CZ" sz="1600" dirty="0" err="1">
                <a:latin typeface="Arial" panose="020B0604020202020204" pitchFamily="34" charset="0"/>
                <a:cs typeface="Arial" panose="020B0604020202020204" pitchFamily="34" charset="0"/>
              </a:rPr>
              <a:t>plati_od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   v metadatovém souboru. Je nutné upravit datum v metadatech nebo v etapě na kartě postup pořizování a znovu publikovat. </a:t>
            </a:r>
          </a:p>
        </p:txBody>
      </p:sp>
    </p:spTree>
    <p:extLst>
      <p:ext uri="{BB962C8B-B14F-4D97-AF65-F5344CB8AC3E}">
        <p14:creationId xmlns:p14="http://schemas.microsoft.com/office/powerpoint/2010/main" val="255125021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A8317-9AEE-D419-06C0-3EEE754B2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91AFAE4-967E-F931-BE0A-9322F28A27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892" y="918260"/>
            <a:ext cx="9664475" cy="5898727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A9619C67-9141-976C-0BBC-B68F75279B52}"/>
              </a:ext>
            </a:extLst>
          </p:cNvPr>
          <p:cNvSpPr txBox="1"/>
          <p:nvPr/>
        </p:nvSpPr>
        <p:spPr>
          <a:xfrm>
            <a:off x="1321893" y="87263"/>
            <a:ext cx="92477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Vyplněný datum nabytí účinnosti na kartě postup pořizování se neshoduje s atributem </a:t>
            </a:r>
            <a:r>
              <a:rPr lang="cs-CZ" sz="1600" dirty="0" err="1">
                <a:latin typeface="Arial" panose="020B0604020202020204" pitchFamily="34" charset="0"/>
                <a:cs typeface="Arial" panose="020B0604020202020204" pitchFamily="34" charset="0"/>
              </a:rPr>
              <a:t>plati_od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   v metadatovém souboru. Je nutné upravit datum v metadatech nebo v etapě na kartě postup pořizování a znovu publikovat. </a:t>
            </a:r>
          </a:p>
        </p:txBody>
      </p:sp>
    </p:spTree>
    <p:extLst>
      <p:ext uri="{BB962C8B-B14F-4D97-AF65-F5344CB8AC3E}">
        <p14:creationId xmlns:p14="http://schemas.microsoft.com/office/powerpoint/2010/main" val="117817121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5E75B-7910-DB00-D85D-7891100F5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490A0262-4E27-BEF5-95A4-34A972BB0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893" y="918260"/>
            <a:ext cx="9664475" cy="593974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BA0708B3-79EC-8637-7B1A-97CB749996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892" y="918260"/>
            <a:ext cx="9664475" cy="5898727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F19C9A1-DDED-76A9-6873-B7B6DEEC1D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979" y="984069"/>
            <a:ext cx="6931388" cy="4230584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D32B787-43B8-6A46-AA8A-20BBFB7BBC26}"/>
              </a:ext>
            </a:extLst>
          </p:cNvPr>
          <p:cNvSpPr txBox="1"/>
          <p:nvPr/>
        </p:nvSpPr>
        <p:spPr>
          <a:xfrm>
            <a:off x="1321893" y="87263"/>
            <a:ext cx="92477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Vyplněný datum nabytí účinnosti na kartě postup pořizování se neshoduje s atributem </a:t>
            </a:r>
            <a:r>
              <a:rPr lang="cs-CZ" sz="1600" dirty="0" err="1">
                <a:latin typeface="Arial" panose="020B0604020202020204" pitchFamily="34" charset="0"/>
                <a:cs typeface="Arial" panose="020B0604020202020204" pitchFamily="34" charset="0"/>
              </a:rPr>
              <a:t>plati_od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    v metadatovém souboru. Je nutné upravit datum v metadatech nebo v etapě na kartě postup pořizování a znovu publikovat. </a:t>
            </a:r>
          </a:p>
        </p:txBody>
      </p:sp>
    </p:spTree>
    <p:extLst>
      <p:ext uri="{BB962C8B-B14F-4D97-AF65-F5344CB8AC3E}">
        <p14:creationId xmlns:p14="http://schemas.microsoft.com/office/powerpoint/2010/main" val="290987597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90D6D-C7D5-33F0-D2C1-FBB8F9140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A72A8157-D451-7CA5-F0D5-584A86FF7A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892" y="932951"/>
            <a:ext cx="9664476" cy="5925047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4AB32721-A91D-C9A6-8DB7-9EE6BE79CCC0}"/>
              </a:ext>
            </a:extLst>
          </p:cNvPr>
          <p:cNvSpPr txBox="1"/>
          <p:nvPr/>
        </p:nvSpPr>
        <p:spPr>
          <a:xfrm>
            <a:off x="1321893" y="87263"/>
            <a:ext cx="9462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V případě, že dokumentace byla již jednou zveřejněna na veřejné části nejde již dokumentaci odstranit ze seznamu dokumentací ve spisu (lze ji mít pouze v režimu publikovaná/nepublikovaná). </a:t>
            </a:r>
          </a:p>
        </p:txBody>
      </p:sp>
    </p:spTree>
    <p:extLst>
      <p:ext uri="{BB962C8B-B14F-4D97-AF65-F5344CB8AC3E}">
        <p14:creationId xmlns:p14="http://schemas.microsoft.com/office/powerpoint/2010/main" val="237625823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6DB1C-18F0-82CC-58D1-0D037EC49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D8E72C5E-D164-97EB-39EF-EFF6699DE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613" y="972598"/>
            <a:ext cx="9642643" cy="5885402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755C985A-354E-CF75-A7B9-78954BF6DF8A}"/>
              </a:ext>
            </a:extLst>
          </p:cNvPr>
          <p:cNvSpPr txBox="1"/>
          <p:nvPr/>
        </p:nvSpPr>
        <p:spPr>
          <a:xfrm>
            <a:off x="1486189" y="49268"/>
            <a:ext cx="94074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V případě, že v metadatovém souboru je např. textová část výrok popsána „577235_Z5_text.pdf“    a soubor je fakticky pojmenován „577235_Z5_TEXT.pdf“.  Systém při </a:t>
            </a:r>
            <a:r>
              <a:rPr lang="cs-CZ" sz="1600" dirty="0" err="1">
                <a:latin typeface="Arial" panose="020B0604020202020204" pitchFamily="34" charset="0"/>
                <a:cs typeface="Arial" panose="020B0604020202020204" pitchFamily="34" charset="0"/>
              </a:rPr>
              <a:t>extrahaci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souborů skončí chybou, jelikož nyní systém chybně rozlišuje malá a velká písmena.</a:t>
            </a:r>
          </a:p>
        </p:txBody>
      </p:sp>
    </p:spTree>
    <p:extLst>
      <p:ext uri="{BB962C8B-B14F-4D97-AF65-F5344CB8AC3E}">
        <p14:creationId xmlns:p14="http://schemas.microsoft.com/office/powerpoint/2010/main" val="7247672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5C3F6-1445-DE44-C181-3E39F1F4E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Nadpis 15">
            <a:extLst>
              <a:ext uri="{FF2B5EF4-FFF2-40B4-BE49-F238E27FC236}">
                <a16:creationId xmlns:a16="http://schemas.microsoft.com/office/drawing/2014/main" id="{C3509DA5-6E28-FF2A-C875-327FDCC33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10268480" cy="1070756"/>
          </a:xfrm>
        </p:spPr>
        <p:txBody>
          <a:bodyPr/>
          <a:lstStyle/>
          <a:p>
            <a:r>
              <a:rPr lang="cs-CZ" dirty="0">
                <a:solidFill>
                  <a:srgbClr val="00459B"/>
                </a:solidFill>
              </a:rPr>
              <a:t>Dokumentace v jednotném standardu ve znění od 1. 1. 2026</a:t>
            </a:r>
            <a:endParaRPr lang="cs-CZ" dirty="0"/>
          </a:p>
        </p:txBody>
      </p:sp>
      <p:sp>
        <p:nvSpPr>
          <p:cNvPr id="7" name="Zástupný obsah 4">
            <a:extLst>
              <a:ext uri="{FF2B5EF4-FFF2-40B4-BE49-F238E27FC236}">
                <a16:creationId xmlns:a16="http://schemas.microsoft.com/office/drawing/2014/main" id="{E0C084A0-2EF7-C54D-6E5A-A2E4E0EC2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870" y="1991170"/>
            <a:ext cx="9831970" cy="4308830"/>
          </a:xfrm>
        </p:spPr>
        <p:txBody>
          <a:bodyPr numCol="1"/>
          <a:lstStyle/>
          <a:p>
            <a:r>
              <a:rPr lang="cs-CZ" dirty="0"/>
              <a:t>Dokumentace zpracována v souladu s vyhláškou č. 157/2024 Sb., ve znění účinném od 1. 1. 2026:</a:t>
            </a:r>
          </a:p>
          <a:p>
            <a:pPr marL="789750" lvl="1" indent="-285750">
              <a:buFont typeface="Wingdings" panose="05000000000000000000" pitchFamily="2" charset="2"/>
              <a:buChar char="§"/>
            </a:pPr>
            <a:r>
              <a:rPr lang="cs-CZ" sz="1600" dirty="0"/>
              <a:t>Publikovaný obsah dokumentace „ZIP balíček“ před 30. 6. 2026 zůstává nadále publikovaný na veřejné části ve stávající podobě. S tímto ZIP nelze provádět žádné úkony s výjimkou zrušení publikace. </a:t>
            </a:r>
          </a:p>
          <a:p>
            <a:pPr marL="789750" lvl="1" indent="-285750">
              <a:buFont typeface="Wingdings" panose="05000000000000000000" pitchFamily="2" charset="2"/>
              <a:buChar char="§"/>
            </a:pPr>
            <a:r>
              <a:rPr lang="cs-CZ" sz="1600" dirty="0"/>
              <a:t>ZIP balíček vložený do AIS, který nebyl publikován a mezitím došlo ke změně funkcionality, je nutné znovu nahrát ZIP balíček do NGUP. Následně projde procesem vytěžení metadat a bude možné spustit proces validace a následnou publikací. </a:t>
            </a:r>
          </a:p>
          <a:p>
            <a:pPr marL="0" indent="0">
              <a:buNone/>
            </a:pP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296106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5C3F6-1445-DE44-C181-3E39F1F4E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Nadpis 15">
            <a:extLst>
              <a:ext uri="{FF2B5EF4-FFF2-40B4-BE49-F238E27FC236}">
                <a16:creationId xmlns:a16="http://schemas.microsoft.com/office/drawing/2014/main" id="{C3509DA5-6E28-FF2A-C875-327FDCC33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10268480" cy="1070756"/>
          </a:xfrm>
        </p:spPr>
        <p:txBody>
          <a:bodyPr/>
          <a:lstStyle/>
          <a:p>
            <a:r>
              <a:rPr lang="cs-CZ" dirty="0">
                <a:solidFill>
                  <a:srgbClr val="00459B"/>
                </a:solidFill>
              </a:rPr>
              <a:t>Dokumentace v jednotném standardu ve verzi do 31. 12. 2025</a:t>
            </a:r>
            <a:r>
              <a:rPr lang="cs-CZ" dirty="0">
                <a:solidFill>
                  <a:srgbClr val="00459B"/>
                </a:solidFill>
                <a:highlight>
                  <a:srgbClr val="FFFF00"/>
                </a:highlight>
              </a:rPr>
              <a:t> </a:t>
            </a:r>
            <a:endParaRPr lang="cs-CZ" dirty="0">
              <a:highlight>
                <a:srgbClr val="FFFF00"/>
              </a:highlight>
            </a:endParaRPr>
          </a:p>
        </p:txBody>
      </p:sp>
      <p:sp>
        <p:nvSpPr>
          <p:cNvPr id="7" name="Zástupný obsah 4">
            <a:extLst>
              <a:ext uri="{FF2B5EF4-FFF2-40B4-BE49-F238E27FC236}">
                <a16:creationId xmlns:a16="http://schemas.microsoft.com/office/drawing/2014/main" id="{E0C084A0-2EF7-C54D-6E5A-A2E4E0EC2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870" y="2003988"/>
            <a:ext cx="9831970" cy="4369651"/>
          </a:xfrm>
        </p:spPr>
        <p:txBody>
          <a:bodyPr numCol="1"/>
          <a:lstStyle/>
          <a:p>
            <a:r>
              <a:rPr lang="cs-CZ" dirty="0"/>
              <a:t>Dokumentace vyhotovená dle vyhlášky č. 157/2024 Sb., ve znění účinném od        1. 7. 2024 do 31. 12. 2025:</a:t>
            </a:r>
          </a:p>
          <a:p>
            <a:pPr marL="789750" lvl="1" indent="-285750">
              <a:buFont typeface="Arial" panose="020B0604020202020204" pitchFamily="34" charset="0"/>
              <a:buChar char="•"/>
            </a:pPr>
            <a:r>
              <a:rPr lang="cs-CZ" sz="1600" dirty="0"/>
              <a:t>Publikovaný obsah dokumentace „ZIP balíček“ před 31. 12. 2025 zůstává nadále publikovaný na veřejné části ve stávající podobě. S tímto ZIP nelze provádět žádné úkony s výjimkou zrušení publikace. </a:t>
            </a:r>
          </a:p>
          <a:p>
            <a:pPr marL="789750" lvl="1" indent="-285750">
              <a:buFont typeface="Arial" panose="020B0604020202020204" pitchFamily="34" charset="0"/>
              <a:buChar char="•"/>
            </a:pPr>
            <a:r>
              <a:rPr lang="cs-CZ" sz="1600" dirty="0"/>
              <a:t>Splnění povinnosti dodatečného nahrání dokumentace do NGÚP dle § 334b odst. 8 stavebního zákona ve verzi jednotného standardu platného do 31. 12. 2026 je v řešení, je nutné vyčkat na zpřístupnění funkcionality pro volbu „Verze validátoru“.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3369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CB9BB-AD09-D1A6-8290-72F4DF772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2585924-0AFF-E47F-1591-19A9E59605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001" y="1446424"/>
            <a:ext cx="9899999" cy="4847553"/>
          </a:xfrm>
        </p:spPr>
        <p:txBody>
          <a:bodyPr/>
          <a:lstStyle/>
          <a:p>
            <a:pPr marL="0" lvl="1" inden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None/>
            </a:pPr>
            <a:endParaRPr lang="cs-CZ" dirty="0"/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None/>
            </a:pPr>
            <a:endParaRPr lang="cs-CZ" b="1" dirty="0"/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None/>
            </a:pPr>
            <a:endParaRPr lang="cs-CZ" sz="2000" b="1" dirty="0"/>
          </a:p>
          <a:p>
            <a:pPr marL="288000" lvl="1" indent="0">
              <a:buNone/>
            </a:pPr>
            <a:endParaRPr lang="cs-CZ" sz="2000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B5E843B1-3171-BD01-719E-C9AB24D20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623481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cs-CZ" sz="2800" dirty="0"/>
              <a:t>Vzorový ZIP balíček územního plánu podle přílohy č. 14 </a:t>
            </a:r>
            <a:r>
              <a:rPr lang="cs-CZ" sz="1100" dirty="0">
                <a:solidFill>
                  <a:srgbClr val="00998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vyhláška č. 157/2024 Sb., o územně analytických podkladech, územně plánovací dokumentaci a jednotném standardu, ve znění pozdějších předpisů</a:t>
            </a:r>
            <a:br>
              <a:rPr lang="cs-CZ" sz="2800" dirty="0"/>
            </a:br>
            <a:endParaRPr lang="cs-CZ" sz="2800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E5BA57A8-CF42-F920-5880-01C286EFA2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00" y="1243413"/>
            <a:ext cx="9695204" cy="5453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07842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AC5C9-DC16-F303-32A8-1301ED6FF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4213D0C4-23C1-1CA0-C3C0-8940886BA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8070" y="2995483"/>
            <a:ext cx="8135861" cy="867035"/>
          </a:xfrm>
        </p:spPr>
        <p:txBody>
          <a:bodyPr/>
          <a:lstStyle/>
          <a:p>
            <a:pPr algn="ctr">
              <a:spcBef>
                <a:spcPts val="1600"/>
              </a:spcBef>
            </a:pPr>
            <a:r>
              <a:rPr lang="cs-CZ" sz="2800" dirty="0"/>
              <a:t>Průběžná aktualizace ÚAP, její validace a import dat do NGÚP</a:t>
            </a:r>
            <a:endParaRPr lang="cs-CZ" sz="28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75318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71671-C206-AD54-CEAE-38B0DFC52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51D6A724-D7B2-5F06-4DA8-C3024B8D826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4339"/>
            <a:ext cx="10306228" cy="622300"/>
          </a:xfrm>
        </p:spPr>
        <p:txBody>
          <a:bodyPr/>
          <a:lstStyle/>
          <a:p>
            <a:r>
              <a:rPr lang="pl-PL" sz="2800" dirty="0"/>
              <a:t>Schéma možných způsobů aktualizace dat v centrální databázi ÚAP</a:t>
            </a:r>
            <a:endParaRPr lang="cs-CZ" sz="28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209D2FC-E420-E4EE-45BB-B141510B3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7284" y="1287160"/>
            <a:ext cx="6677432" cy="5459744"/>
          </a:xfrm>
          <a:prstGeom prst="rect">
            <a:avLst/>
          </a:prstGeom>
        </p:spPr>
      </p:pic>
      <p:sp>
        <p:nvSpPr>
          <p:cNvPr id="8" name="Ovál 7">
            <a:extLst>
              <a:ext uri="{FF2B5EF4-FFF2-40B4-BE49-F238E27FC236}">
                <a16:creationId xmlns:a16="http://schemas.microsoft.com/office/drawing/2014/main" id="{85B4D6C1-B769-CF23-B65A-B71B5904E4B4}"/>
              </a:ext>
            </a:extLst>
          </p:cNvPr>
          <p:cNvSpPr/>
          <p:nvPr/>
        </p:nvSpPr>
        <p:spPr>
          <a:xfrm>
            <a:off x="4806949" y="5126038"/>
            <a:ext cx="555535" cy="22155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9CB85AF9-CC18-A320-88EC-2B448396C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4709" y="5142785"/>
            <a:ext cx="364118" cy="18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742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51C8-BD5F-E1BD-CE2E-25E7E2514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3C56B270-0DAE-1636-A740-16A6DFCCA45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4339"/>
            <a:ext cx="10306228" cy="622300"/>
          </a:xfrm>
        </p:spPr>
        <p:txBody>
          <a:bodyPr/>
          <a:lstStyle/>
          <a:p>
            <a:r>
              <a:rPr lang="cs-CZ" sz="2800" dirty="0"/>
              <a:t>Základní principy aktualizace dat v centrální databázi ÚAP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83809B12-8367-B992-DBF7-7BF6CE935C42}"/>
              </a:ext>
            </a:extLst>
          </p:cNvPr>
          <p:cNvSpPr txBox="1"/>
          <p:nvPr/>
        </p:nvSpPr>
        <p:spPr>
          <a:xfrm>
            <a:off x="628116" y="1300766"/>
            <a:ext cx="9410966" cy="47038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8000" indent="-288000">
              <a:spcAft>
                <a:spcPts val="10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</a:pPr>
            <a:r>
              <a:rPr lang="cs-CZ" sz="2000" dirty="0"/>
              <a:t>Pro danou vrstvu v daném území je vždy pouze jeden editor (roli editora ÚAP přiděluje lokální admin), rozdělení editorů dle jevů/vrstev bude zveřejněno v rámci metodiky MMR.</a:t>
            </a:r>
          </a:p>
          <a:p>
            <a:pPr marL="288000" indent="-288000">
              <a:spcAft>
                <a:spcPts val="10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</a:pPr>
            <a:r>
              <a:rPr lang="cs-CZ" sz="2000" dirty="0"/>
              <a:t>V případě celostátně poskytovaných a pořizovaných dat je editorem vždy Ministerstvo pro místní rozvoj.</a:t>
            </a:r>
          </a:p>
          <a:p>
            <a:pPr marL="288000" indent="-288000">
              <a:spcAft>
                <a:spcPts val="10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</a:pPr>
            <a:r>
              <a:rPr lang="cs-CZ" sz="2000" dirty="0"/>
              <a:t>Na území vojenských újezdů bude roli editora na místo KÚ vykonávat Ministerstvo obrany.</a:t>
            </a:r>
          </a:p>
          <a:p>
            <a:pPr marL="288000" indent="-288000">
              <a:spcAft>
                <a:spcPts val="10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</a:pPr>
            <a:r>
              <a:rPr lang="cs-CZ" sz="2000" dirty="0"/>
              <a:t>S ohledem na náročnost implementace a aktuálně projednávanou novelu stavebního zákona  bude editorem většiny zbývajících jevů příslušný krajský úřad.</a:t>
            </a:r>
          </a:p>
          <a:p>
            <a:pPr marL="288000" indent="-288000">
              <a:spcAft>
                <a:spcPts val="10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</a:pPr>
            <a:r>
              <a:rPr lang="cs-CZ" sz="2000" dirty="0"/>
              <a:t>Připravovaná metodika MMR stanoví, že u vybraných jevů poskytne příslušný pořizovatel OÚ ORP součinnost krajskému úřadu (editaci těchto jevů v centrální databázi však provede vždy pracovník krajského úřadu).</a:t>
            </a:r>
          </a:p>
          <a:p>
            <a:pPr marL="288000" indent="-288000">
              <a:spcAft>
                <a:spcPts val="10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749211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ABC6FF-2AF3-0CD9-5E03-A61CEE859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4B4AFEAD-4A04-6874-F2A8-5DC36F3D629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4339"/>
            <a:ext cx="10306228" cy="622300"/>
          </a:xfrm>
        </p:spPr>
        <p:txBody>
          <a:bodyPr/>
          <a:lstStyle/>
          <a:p>
            <a:r>
              <a:rPr lang="cs-CZ" sz="2800" dirty="0"/>
              <a:t>Základní principy aktualizace dat v centrální databázi ÚAP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F081847-301C-35BD-50EF-8020D358CC11}"/>
              </a:ext>
            </a:extLst>
          </p:cNvPr>
          <p:cNvSpPr txBox="1"/>
          <p:nvPr/>
        </p:nvSpPr>
        <p:spPr>
          <a:xfrm>
            <a:off x="628116" y="1300766"/>
            <a:ext cx="9410966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8000" indent="-288000">
              <a:spcAft>
                <a:spcPts val="10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</a:pPr>
            <a:r>
              <a:rPr lang="cs-CZ" sz="2000" dirty="0"/>
              <a:t>Editor odpovídá pouze za převod a nahrání dat do centrální databáze (za správnost, úplnost a aktuálnost předaných údajů o území příslušný poskytovatel, a to v rozsahu charakteristik přesnosti uvedených v rámci metadat).</a:t>
            </a:r>
          </a:p>
          <a:p>
            <a:pPr marL="288000" indent="-288000">
              <a:spcAft>
                <a:spcPts val="10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</a:pPr>
            <a:r>
              <a:rPr lang="cs-CZ" sz="2000" dirty="0"/>
              <a:t>V rámci aktualizace vrstvy (vrstev) dochází ke kompletní výměně původních dat za data nová,</a:t>
            </a:r>
          </a:p>
          <a:p>
            <a:pPr>
              <a:spcAft>
                <a:spcPts val="1000"/>
              </a:spcAft>
              <a:buClr>
                <a:schemeClr val="accent1"/>
              </a:buClr>
              <a:buSzPct val="90000"/>
            </a:pPr>
            <a:endParaRPr lang="cs-CZ" sz="2000" dirty="0"/>
          </a:p>
          <a:p>
            <a:pPr marL="266700" indent="-266700">
              <a:spcAft>
                <a:spcPts val="1000"/>
              </a:spcAft>
              <a:buClr>
                <a:schemeClr val="accent1"/>
              </a:buClr>
              <a:buSzPct val="90000"/>
            </a:pPr>
            <a:r>
              <a:rPr lang="cs-CZ" sz="2000" dirty="0"/>
              <a:t>	předávají se pouze vybrané vrstvy, jejichž obsah se v rámci průběžné aktualizace upravuje.</a:t>
            </a:r>
          </a:p>
        </p:txBody>
      </p:sp>
      <p:sp>
        <p:nvSpPr>
          <p:cNvPr id="6" name="Šipka: dolů 5">
            <a:extLst>
              <a:ext uri="{FF2B5EF4-FFF2-40B4-BE49-F238E27FC236}">
                <a16:creationId xmlns:a16="http://schemas.microsoft.com/office/drawing/2014/main" id="{D1515BA3-371B-7E8E-CD1E-93CD0228E23C}"/>
              </a:ext>
            </a:extLst>
          </p:cNvPr>
          <p:cNvSpPr/>
          <p:nvPr/>
        </p:nvSpPr>
        <p:spPr>
          <a:xfrm>
            <a:off x="3240280" y="3060146"/>
            <a:ext cx="182311" cy="4191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967988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71671-C206-AD54-CEAE-38B0DFC52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51D6A724-D7B2-5F06-4DA8-C3024B8D826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4339"/>
            <a:ext cx="10306228" cy="622300"/>
          </a:xfrm>
        </p:spPr>
        <p:txBody>
          <a:bodyPr/>
          <a:lstStyle/>
          <a:p>
            <a:r>
              <a:rPr lang="cs-CZ" sz="2800" dirty="0"/>
              <a:t>Nastavení přístupu k průběžné aktualizaci ÚAP – úředník KÚ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B305686-7C08-B13D-2D65-382548912A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520" y="1290416"/>
            <a:ext cx="9064960" cy="5537674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B08BE233-C37A-1597-0003-A00FAD1300C3}"/>
              </a:ext>
            </a:extLst>
          </p:cNvPr>
          <p:cNvSpPr/>
          <p:nvPr/>
        </p:nvSpPr>
        <p:spPr>
          <a:xfrm>
            <a:off x="9626837" y="1486970"/>
            <a:ext cx="918674" cy="192280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2CADD3B5-3B74-F7AE-A6DC-4807F2F22A79}"/>
              </a:ext>
            </a:extLst>
          </p:cNvPr>
          <p:cNvSpPr/>
          <p:nvPr/>
        </p:nvSpPr>
        <p:spPr>
          <a:xfrm>
            <a:off x="1563520" y="6546079"/>
            <a:ext cx="303736" cy="28201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7382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1CCE2-6FB4-33F3-A15D-5E970787A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BFC87645-404C-C8B7-205A-5E6E813255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519" y="1320324"/>
            <a:ext cx="9064962" cy="5537675"/>
          </a:xfrm>
          <a:prstGeom prst="rect">
            <a:avLst/>
          </a:prstGeom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85CF68C6-1CA8-DD80-1976-44ADF49449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4339"/>
            <a:ext cx="9899650" cy="622300"/>
          </a:xfrm>
        </p:spPr>
        <p:txBody>
          <a:bodyPr/>
          <a:lstStyle/>
          <a:p>
            <a:r>
              <a:rPr lang="cs-CZ" sz="2800" dirty="0"/>
              <a:t>Nastavení přístupu k průběžné aktualizaci ÚAP</a:t>
            </a:r>
          </a:p>
        </p:txBody>
      </p:sp>
    </p:spTree>
    <p:extLst>
      <p:ext uri="{BB962C8B-B14F-4D97-AF65-F5344CB8AC3E}">
        <p14:creationId xmlns:p14="http://schemas.microsoft.com/office/powerpoint/2010/main" val="356317180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4AA26-EACE-37DA-173C-0FCE82EF3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A13C8D48-A107-409C-95D4-C7AD6FCA22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519" y="1320323"/>
            <a:ext cx="9064962" cy="5537675"/>
          </a:xfrm>
          <a:prstGeom prst="rect">
            <a:avLst/>
          </a:prstGeom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ADE10E2A-E052-A2ED-4102-0EB7237A6D5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4339"/>
            <a:ext cx="9899650" cy="622300"/>
          </a:xfrm>
        </p:spPr>
        <p:txBody>
          <a:bodyPr/>
          <a:lstStyle/>
          <a:p>
            <a:r>
              <a:rPr lang="cs-CZ" sz="2800" dirty="0"/>
              <a:t>Nastavení přístupu k průběžné aktualizaci ÚAP</a:t>
            </a:r>
          </a:p>
        </p:txBody>
      </p:sp>
    </p:spTree>
    <p:extLst>
      <p:ext uri="{BB962C8B-B14F-4D97-AF65-F5344CB8AC3E}">
        <p14:creationId xmlns:p14="http://schemas.microsoft.com/office/powerpoint/2010/main" val="67305120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85776-900E-9EB0-094E-0C0D214C4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B12CD15D-930E-5B40-EE8E-C0C379AEED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519" y="1320326"/>
            <a:ext cx="9064962" cy="5537674"/>
          </a:xfrm>
          <a:prstGeom prst="rect">
            <a:avLst/>
          </a:prstGeom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63DB3BE1-CEAB-7373-4AF2-E93CDAEB4EE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4339"/>
            <a:ext cx="9899650" cy="622300"/>
          </a:xfrm>
        </p:spPr>
        <p:txBody>
          <a:bodyPr/>
          <a:lstStyle/>
          <a:p>
            <a:r>
              <a:rPr lang="cs-CZ" sz="2800" dirty="0"/>
              <a:t>Nastavení přístupu k průběžné aktualizaci ÚAP</a:t>
            </a:r>
          </a:p>
        </p:txBody>
      </p:sp>
    </p:spTree>
    <p:extLst>
      <p:ext uri="{BB962C8B-B14F-4D97-AF65-F5344CB8AC3E}">
        <p14:creationId xmlns:p14="http://schemas.microsoft.com/office/powerpoint/2010/main" val="194469377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96021-01FC-2B89-6593-38B2AF2F0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89200782-35D8-A5D2-AEB7-41B9516557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519" y="1320326"/>
            <a:ext cx="9064960" cy="5537674"/>
          </a:xfrm>
          <a:prstGeom prst="rect">
            <a:avLst/>
          </a:prstGeom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C54688EC-0C6F-4FDB-8B20-731621A3FCB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4339"/>
            <a:ext cx="9899650" cy="622300"/>
          </a:xfrm>
        </p:spPr>
        <p:txBody>
          <a:bodyPr/>
          <a:lstStyle/>
          <a:p>
            <a:r>
              <a:rPr lang="cs-CZ" sz="2800" dirty="0"/>
              <a:t>Nastavení přístupu k průběžné aktualizaci ÚAP</a:t>
            </a:r>
          </a:p>
        </p:txBody>
      </p:sp>
    </p:spTree>
    <p:extLst>
      <p:ext uri="{BB962C8B-B14F-4D97-AF65-F5344CB8AC3E}">
        <p14:creationId xmlns:p14="http://schemas.microsoft.com/office/powerpoint/2010/main" val="152911168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C30D9-2230-7037-A2AE-C9EA9F0A8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DE5F45E5-0C3F-EF8D-019D-9F9B1E8F6E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519" y="1334928"/>
            <a:ext cx="9041058" cy="5523072"/>
          </a:xfrm>
          <a:prstGeom prst="rect">
            <a:avLst/>
          </a:prstGeom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69033CE1-CBDE-992B-7143-142286D4CB9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4339"/>
            <a:ext cx="9899650" cy="622300"/>
          </a:xfrm>
        </p:spPr>
        <p:txBody>
          <a:bodyPr/>
          <a:lstStyle/>
          <a:p>
            <a:r>
              <a:rPr lang="cs-CZ" sz="2800" dirty="0"/>
              <a:t>Nastavení přístupu k průběžné aktualizaci ÚAP</a:t>
            </a:r>
          </a:p>
        </p:txBody>
      </p:sp>
    </p:spTree>
    <p:extLst>
      <p:ext uri="{BB962C8B-B14F-4D97-AF65-F5344CB8AC3E}">
        <p14:creationId xmlns:p14="http://schemas.microsoft.com/office/powerpoint/2010/main" val="1684686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23041-814F-7CF0-ECF9-B7475B290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EB5DAD70-85D5-1F9E-B95D-987B4C3C21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99" y="1243413"/>
            <a:ext cx="9695204" cy="5453552"/>
          </a:xfrm>
          <a:prstGeom prst="rect">
            <a:avLst/>
          </a:prstGeom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1842590-CB32-D97A-67B2-03994D8DB5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001" y="1446424"/>
            <a:ext cx="9899999" cy="4847553"/>
          </a:xfrm>
        </p:spPr>
        <p:txBody>
          <a:bodyPr/>
          <a:lstStyle/>
          <a:p>
            <a:pPr marL="0" lvl="1" indent="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None/>
            </a:pPr>
            <a:endParaRPr lang="cs-CZ" dirty="0"/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None/>
            </a:pPr>
            <a:endParaRPr lang="cs-CZ" b="1" dirty="0"/>
          </a:p>
          <a:p>
            <a:pPr marL="0" lvl="1" indent="0"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None/>
            </a:pPr>
            <a:endParaRPr lang="cs-CZ" sz="2000" b="1" dirty="0"/>
          </a:p>
          <a:p>
            <a:pPr marL="288000" lvl="1" indent="0">
              <a:buNone/>
            </a:pPr>
            <a:endParaRPr lang="cs-CZ" sz="2000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397872C3-C492-0833-8DF9-56BD9CCB2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078" y="619932"/>
            <a:ext cx="10660543" cy="623481"/>
          </a:xfrm>
        </p:spPr>
        <p:txBody>
          <a:bodyPr/>
          <a:lstStyle/>
          <a:p>
            <a:r>
              <a:rPr lang="cs-CZ" sz="2800" dirty="0"/>
              <a:t>Vzorový ZIP balíček změny územního plánu podle přílohy č. 14 </a:t>
            </a:r>
            <a:r>
              <a:rPr lang="cs-CZ" sz="1100" dirty="0">
                <a:solidFill>
                  <a:srgbClr val="00998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vyhláška č. 157/2024 Sb., o územně analytických podkladech, územně plánovací dokumentaci a jednotném standardu, ve znění pozdějších předpisů</a:t>
            </a:r>
            <a:br>
              <a:rPr lang="cs-CZ" sz="2800" dirty="0">
                <a:solidFill>
                  <a:srgbClr val="00998F"/>
                </a:solidFill>
              </a:rPr>
            </a:br>
            <a:endParaRPr lang="cs-CZ" sz="2800" dirty="0">
              <a:solidFill>
                <a:srgbClr val="0099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98246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9A6DC-5C21-18BF-D805-BE5A001B0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122B2DD8-3F9B-DF39-73B8-367A4CC211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423" y="1334928"/>
            <a:ext cx="9041058" cy="5523072"/>
          </a:xfrm>
          <a:prstGeom prst="rect">
            <a:avLst/>
          </a:prstGeom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1F7EC649-8824-A743-F440-E91BCF0135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4339"/>
            <a:ext cx="9899650" cy="622300"/>
          </a:xfrm>
        </p:spPr>
        <p:txBody>
          <a:bodyPr/>
          <a:lstStyle/>
          <a:p>
            <a:r>
              <a:rPr lang="cs-CZ" sz="2800" dirty="0"/>
              <a:t>Nastavení přístupu k průběžné aktualizaci ÚAP</a:t>
            </a:r>
          </a:p>
        </p:txBody>
      </p:sp>
    </p:spTree>
    <p:extLst>
      <p:ext uri="{BB962C8B-B14F-4D97-AF65-F5344CB8AC3E}">
        <p14:creationId xmlns:p14="http://schemas.microsoft.com/office/powerpoint/2010/main" val="81674966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DE4E5-5D21-8B11-57BC-4BFF03EB9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F095ED99-D322-A5D5-3A16-945DA99BEF5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4339"/>
            <a:ext cx="9899650" cy="622300"/>
          </a:xfrm>
        </p:spPr>
        <p:txBody>
          <a:bodyPr/>
          <a:lstStyle/>
          <a:p>
            <a:r>
              <a:rPr lang="cs-CZ" sz="2800" dirty="0"/>
              <a:t>Průběžná aktualizace ÚAP – validace, import</a:t>
            </a:r>
          </a:p>
        </p:txBody>
      </p:sp>
      <p:sp>
        <p:nvSpPr>
          <p:cNvPr id="2" name="Nadpis 2">
            <a:extLst>
              <a:ext uri="{FF2B5EF4-FFF2-40B4-BE49-F238E27FC236}">
                <a16:creationId xmlns:a16="http://schemas.microsoft.com/office/drawing/2014/main" id="{ECED9D73-03ED-1F4A-A69E-381B42C39121}"/>
              </a:ext>
            </a:extLst>
          </p:cNvPr>
          <p:cNvSpPr txBox="1">
            <a:spLocks/>
          </p:cNvSpPr>
          <p:nvPr/>
        </p:nvSpPr>
        <p:spPr>
          <a:xfrm>
            <a:off x="687935" y="2123349"/>
            <a:ext cx="9770039" cy="6223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2400" b="0" dirty="0">
                <a:solidFill>
                  <a:srgbClr val="545860"/>
                </a:solidFill>
                <a:latin typeface="Calibri" panose="020F0502020204030204"/>
                <a:ea typeface="+mn-ea"/>
                <a:cs typeface="+mn-cs"/>
              </a:rPr>
              <a:t>Následující část prezentace využívá snímky z testovacího prostředí a je obsahem plánovaného nasazení v nejbližší době.</a:t>
            </a:r>
          </a:p>
          <a:p>
            <a:pPr marL="457200" indent="-457200">
              <a:buFontTx/>
              <a:buChar char="-"/>
            </a:pPr>
            <a:endParaRPr lang="cs-CZ" sz="2800" b="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78170036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9EC42-0816-4C9D-ABD5-1CFE988A6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3178AC64-F267-23FE-32D0-8B4802BB9A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51" y="1274612"/>
            <a:ext cx="12221428" cy="5613700"/>
          </a:xfrm>
          <a:prstGeom prst="rect">
            <a:avLst/>
          </a:prstGeom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26F06A6B-7C91-DCDD-018A-082006ABDEB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4339"/>
            <a:ext cx="9899650" cy="622300"/>
          </a:xfrm>
        </p:spPr>
        <p:txBody>
          <a:bodyPr/>
          <a:lstStyle/>
          <a:p>
            <a:r>
              <a:rPr lang="cs-CZ" sz="2800" dirty="0"/>
              <a:t>Průběžná aktualizace ÚAP – validace, import</a:t>
            </a:r>
          </a:p>
        </p:txBody>
      </p:sp>
      <p:sp>
        <p:nvSpPr>
          <p:cNvPr id="2" name="Nadpis 2">
            <a:extLst>
              <a:ext uri="{FF2B5EF4-FFF2-40B4-BE49-F238E27FC236}">
                <a16:creationId xmlns:a16="http://schemas.microsoft.com/office/drawing/2014/main" id="{C5A2DB46-A1C8-D592-00DE-872A0B8E8E16}"/>
              </a:ext>
            </a:extLst>
          </p:cNvPr>
          <p:cNvSpPr txBox="1">
            <a:spLocks/>
          </p:cNvSpPr>
          <p:nvPr/>
        </p:nvSpPr>
        <p:spPr>
          <a:xfrm>
            <a:off x="810382" y="1774287"/>
            <a:ext cx="9899650" cy="6223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cs-CZ" sz="2800" dirty="0">
              <a:highlight>
                <a:srgbClr val="FFFF00"/>
              </a:highlight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D35A465E-5875-1680-43C7-CE0818805AB0}"/>
              </a:ext>
            </a:extLst>
          </p:cNvPr>
          <p:cNvSpPr/>
          <p:nvPr/>
        </p:nvSpPr>
        <p:spPr>
          <a:xfrm>
            <a:off x="11167209" y="1341782"/>
            <a:ext cx="740664" cy="164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2B5145DC-8E00-C04D-B0D3-16F1D88601FE}"/>
              </a:ext>
            </a:extLst>
          </p:cNvPr>
          <p:cNvSpPr/>
          <p:nvPr/>
        </p:nvSpPr>
        <p:spPr>
          <a:xfrm>
            <a:off x="0" y="3108960"/>
            <a:ext cx="365760" cy="312089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2802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D82491-3432-792D-5003-7ECE1D135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D104345C-6B41-C4FC-BA8D-508DFEE2A8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0349"/>
            <a:ext cx="12182167" cy="5611796"/>
          </a:xfrm>
          <a:prstGeom prst="rect">
            <a:avLst/>
          </a:prstGeom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364DA3E4-B6FD-2464-1BBE-869B94C0964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4339"/>
            <a:ext cx="9899650" cy="622300"/>
          </a:xfrm>
        </p:spPr>
        <p:txBody>
          <a:bodyPr/>
          <a:lstStyle/>
          <a:p>
            <a:r>
              <a:rPr lang="cs-CZ" sz="2800" dirty="0"/>
              <a:t>Průběžná aktualizace ÚAP – validace, import</a:t>
            </a:r>
          </a:p>
        </p:txBody>
      </p:sp>
      <p:sp>
        <p:nvSpPr>
          <p:cNvPr id="2" name="Nadpis 2">
            <a:extLst>
              <a:ext uri="{FF2B5EF4-FFF2-40B4-BE49-F238E27FC236}">
                <a16:creationId xmlns:a16="http://schemas.microsoft.com/office/drawing/2014/main" id="{A35A13A8-1A90-46A6-4E54-0B6625D64DBD}"/>
              </a:ext>
            </a:extLst>
          </p:cNvPr>
          <p:cNvSpPr txBox="1">
            <a:spLocks/>
          </p:cNvSpPr>
          <p:nvPr/>
        </p:nvSpPr>
        <p:spPr>
          <a:xfrm>
            <a:off x="810382" y="1774287"/>
            <a:ext cx="9899650" cy="6223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cs-CZ" sz="2800" dirty="0">
              <a:highlight>
                <a:srgbClr val="FFFF00"/>
              </a:highlight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65B23554-AA93-F367-4F55-0C467D1F0840}"/>
              </a:ext>
            </a:extLst>
          </p:cNvPr>
          <p:cNvSpPr/>
          <p:nvPr/>
        </p:nvSpPr>
        <p:spPr>
          <a:xfrm>
            <a:off x="11127452" y="1317930"/>
            <a:ext cx="740664" cy="164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06DE6ABA-0CC4-348E-421A-2083AD4B4019}"/>
              </a:ext>
            </a:extLst>
          </p:cNvPr>
          <p:cNvSpPr/>
          <p:nvPr/>
        </p:nvSpPr>
        <p:spPr>
          <a:xfrm>
            <a:off x="2276448" y="2093388"/>
            <a:ext cx="1094905" cy="44002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459B"/>
              </a:solidFill>
            </a:endParaRP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94E6D3D4-DF1A-29F7-75FF-C9792597CE7C}"/>
              </a:ext>
            </a:extLst>
          </p:cNvPr>
          <p:cNvSpPr/>
          <p:nvPr/>
        </p:nvSpPr>
        <p:spPr>
          <a:xfrm>
            <a:off x="436129" y="2093388"/>
            <a:ext cx="1012842" cy="25444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4503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428C2-9F06-F58A-BBFC-5608A2FFE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61F9E48B-C162-7993-EBD1-5651086C43A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4339"/>
            <a:ext cx="9899650" cy="622300"/>
          </a:xfrm>
        </p:spPr>
        <p:txBody>
          <a:bodyPr/>
          <a:lstStyle/>
          <a:p>
            <a:r>
              <a:rPr lang="cs-CZ" sz="2800" dirty="0"/>
              <a:t>Průběžná aktualizace ÚAP – validace, import</a:t>
            </a:r>
          </a:p>
        </p:txBody>
      </p:sp>
      <p:sp>
        <p:nvSpPr>
          <p:cNvPr id="2" name="Nadpis 2">
            <a:extLst>
              <a:ext uri="{FF2B5EF4-FFF2-40B4-BE49-F238E27FC236}">
                <a16:creationId xmlns:a16="http://schemas.microsoft.com/office/drawing/2014/main" id="{6DDA7A90-327B-E06B-BB95-81FFD4B37774}"/>
              </a:ext>
            </a:extLst>
          </p:cNvPr>
          <p:cNvSpPr txBox="1">
            <a:spLocks/>
          </p:cNvSpPr>
          <p:nvPr/>
        </p:nvSpPr>
        <p:spPr>
          <a:xfrm>
            <a:off x="810382" y="1774287"/>
            <a:ext cx="9899650" cy="6223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cs-CZ" sz="2800" dirty="0">
              <a:highlight>
                <a:srgbClr val="FFFF00"/>
              </a:highlight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A1F3CEDD-E626-389B-FD95-551FD66E12AD}"/>
              </a:ext>
            </a:extLst>
          </p:cNvPr>
          <p:cNvSpPr/>
          <p:nvPr/>
        </p:nvSpPr>
        <p:spPr>
          <a:xfrm>
            <a:off x="10634472" y="1325880"/>
            <a:ext cx="740664" cy="164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D5F93F7C-BE5E-2B84-D226-64121B943D05}"/>
              </a:ext>
            </a:extLst>
          </p:cNvPr>
          <p:cNvSpPr/>
          <p:nvPr/>
        </p:nvSpPr>
        <p:spPr>
          <a:xfrm>
            <a:off x="2600076" y="2019631"/>
            <a:ext cx="1017767" cy="4063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459B"/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59004FF-51F4-98B9-385F-D661818CB0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0948"/>
            <a:ext cx="12192000" cy="5612393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5F69FFB7-7114-8E2E-6046-01381E047A05}"/>
              </a:ext>
            </a:extLst>
          </p:cNvPr>
          <p:cNvSpPr/>
          <p:nvPr/>
        </p:nvSpPr>
        <p:spPr>
          <a:xfrm>
            <a:off x="11127452" y="1317930"/>
            <a:ext cx="740664" cy="164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6E97AADA-F95B-8CCD-EFD8-E14A50296C62}"/>
              </a:ext>
            </a:extLst>
          </p:cNvPr>
          <p:cNvSpPr/>
          <p:nvPr/>
        </p:nvSpPr>
        <p:spPr>
          <a:xfrm>
            <a:off x="2276448" y="2093388"/>
            <a:ext cx="1094905" cy="44002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459B"/>
              </a:solidFill>
            </a:endParaRP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A88DFC11-ED84-196A-6B80-57EB64FD1580}"/>
              </a:ext>
            </a:extLst>
          </p:cNvPr>
          <p:cNvSpPr/>
          <p:nvPr/>
        </p:nvSpPr>
        <p:spPr>
          <a:xfrm>
            <a:off x="7211833" y="2528515"/>
            <a:ext cx="4834393" cy="2385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713409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00476-7E97-C11C-BBB8-EAEAFB83D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B2362159-A6FC-9153-7780-CC03A79E85C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0066"/>
            <a:ext cx="9899650" cy="622300"/>
          </a:xfrm>
        </p:spPr>
        <p:txBody>
          <a:bodyPr/>
          <a:lstStyle/>
          <a:p>
            <a:r>
              <a:rPr lang="cs-CZ" sz="2800" dirty="0"/>
              <a:t>Průběžná aktualizace ÚAP – validace, import</a:t>
            </a:r>
          </a:p>
        </p:txBody>
      </p:sp>
      <p:sp>
        <p:nvSpPr>
          <p:cNvPr id="2" name="Nadpis 2">
            <a:extLst>
              <a:ext uri="{FF2B5EF4-FFF2-40B4-BE49-F238E27FC236}">
                <a16:creationId xmlns:a16="http://schemas.microsoft.com/office/drawing/2014/main" id="{98DBC223-6BA5-D033-DEA4-EFB338FF0B6B}"/>
              </a:ext>
            </a:extLst>
          </p:cNvPr>
          <p:cNvSpPr txBox="1">
            <a:spLocks/>
          </p:cNvSpPr>
          <p:nvPr/>
        </p:nvSpPr>
        <p:spPr>
          <a:xfrm>
            <a:off x="810382" y="1774287"/>
            <a:ext cx="9899650" cy="6223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cs-CZ" sz="2800" dirty="0">
              <a:highlight>
                <a:srgbClr val="FFFF00"/>
              </a:highlight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927ECA9-38DA-C86F-C934-7599736D2D6B}"/>
              </a:ext>
            </a:extLst>
          </p:cNvPr>
          <p:cNvSpPr/>
          <p:nvPr/>
        </p:nvSpPr>
        <p:spPr>
          <a:xfrm>
            <a:off x="10634472" y="1325880"/>
            <a:ext cx="740664" cy="164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F6FAF0C1-C990-B934-E643-768ED2D8FACE}"/>
              </a:ext>
            </a:extLst>
          </p:cNvPr>
          <p:cNvSpPr/>
          <p:nvPr/>
        </p:nvSpPr>
        <p:spPr>
          <a:xfrm>
            <a:off x="2600076" y="2019631"/>
            <a:ext cx="1017767" cy="4063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459B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B2686DE-B799-9E89-E3B6-0EE2F5565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8747"/>
            <a:ext cx="12192000" cy="5619253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6C08E12F-40E1-DCDB-CDE2-8907CDE1A633}"/>
              </a:ext>
            </a:extLst>
          </p:cNvPr>
          <p:cNvSpPr/>
          <p:nvPr/>
        </p:nvSpPr>
        <p:spPr>
          <a:xfrm>
            <a:off x="2043485" y="4206240"/>
            <a:ext cx="556591" cy="842838"/>
          </a:xfrm>
          <a:prstGeom prst="rect">
            <a:avLst/>
          </a:prstGeom>
          <a:solidFill>
            <a:srgbClr val="1919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970A7B23-0111-CEE9-56C5-E0F794FD699A}"/>
              </a:ext>
            </a:extLst>
          </p:cNvPr>
          <p:cNvSpPr/>
          <p:nvPr/>
        </p:nvSpPr>
        <p:spPr>
          <a:xfrm>
            <a:off x="2771010" y="2101340"/>
            <a:ext cx="1387522" cy="117074"/>
          </a:xfrm>
          <a:prstGeom prst="rect">
            <a:avLst/>
          </a:prstGeom>
          <a:solidFill>
            <a:srgbClr val="1919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DC8C9D29-903E-1F8C-3D46-4DA213D00919}"/>
              </a:ext>
            </a:extLst>
          </p:cNvPr>
          <p:cNvSpPr/>
          <p:nvPr/>
        </p:nvSpPr>
        <p:spPr>
          <a:xfrm>
            <a:off x="9716494" y="3307743"/>
            <a:ext cx="747422" cy="230587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B49932B7-4892-9A5A-D40F-84C64372DED8}"/>
              </a:ext>
            </a:extLst>
          </p:cNvPr>
          <p:cNvSpPr/>
          <p:nvPr/>
        </p:nvSpPr>
        <p:spPr>
          <a:xfrm>
            <a:off x="7911549" y="5618429"/>
            <a:ext cx="580444" cy="201926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F37A286C-3D55-A014-0C3C-5DCFECFD0A2B}"/>
              </a:ext>
            </a:extLst>
          </p:cNvPr>
          <p:cNvSpPr/>
          <p:nvPr/>
        </p:nvSpPr>
        <p:spPr>
          <a:xfrm>
            <a:off x="11127452" y="1317930"/>
            <a:ext cx="740664" cy="164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514550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80365-36B6-FBF2-9449-8AEE75A23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95F3B0AD-72E2-1DAB-FCDF-3714E1BF5B6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4339"/>
            <a:ext cx="9899650" cy="622300"/>
          </a:xfrm>
        </p:spPr>
        <p:txBody>
          <a:bodyPr/>
          <a:lstStyle/>
          <a:p>
            <a:r>
              <a:rPr lang="cs-CZ" sz="2800" dirty="0"/>
              <a:t>Průběžná aktualizace ÚAP – validace, import</a:t>
            </a:r>
          </a:p>
        </p:txBody>
      </p:sp>
      <p:sp>
        <p:nvSpPr>
          <p:cNvPr id="2" name="Nadpis 2">
            <a:extLst>
              <a:ext uri="{FF2B5EF4-FFF2-40B4-BE49-F238E27FC236}">
                <a16:creationId xmlns:a16="http://schemas.microsoft.com/office/drawing/2014/main" id="{F5AE870A-CE28-5C3E-763C-14FF7568E26B}"/>
              </a:ext>
            </a:extLst>
          </p:cNvPr>
          <p:cNvSpPr txBox="1">
            <a:spLocks/>
          </p:cNvSpPr>
          <p:nvPr/>
        </p:nvSpPr>
        <p:spPr>
          <a:xfrm>
            <a:off x="810382" y="1774287"/>
            <a:ext cx="9899650" cy="6223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cs-CZ" sz="2800" dirty="0">
              <a:highlight>
                <a:srgbClr val="FFFF00"/>
              </a:highlight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EE54600-DD93-860F-F11E-A021329BCBF9}"/>
              </a:ext>
            </a:extLst>
          </p:cNvPr>
          <p:cNvSpPr/>
          <p:nvPr/>
        </p:nvSpPr>
        <p:spPr>
          <a:xfrm>
            <a:off x="10634472" y="1325880"/>
            <a:ext cx="740664" cy="164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042B93C1-4FDC-F80D-A966-E293E0CD2D2E}"/>
              </a:ext>
            </a:extLst>
          </p:cNvPr>
          <p:cNvSpPr/>
          <p:nvPr/>
        </p:nvSpPr>
        <p:spPr>
          <a:xfrm>
            <a:off x="2600076" y="2019631"/>
            <a:ext cx="1017767" cy="4063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459B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DBC20B6-894B-CCF3-7643-0BA12C580E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8747"/>
            <a:ext cx="12192000" cy="5619253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391EFF0C-7791-F0E9-E94B-D52FF7721D7A}"/>
              </a:ext>
            </a:extLst>
          </p:cNvPr>
          <p:cNvSpPr/>
          <p:nvPr/>
        </p:nvSpPr>
        <p:spPr>
          <a:xfrm>
            <a:off x="11127452" y="1317930"/>
            <a:ext cx="740664" cy="164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5A1C4069-BE1C-2582-4751-F6A654DDA905}"/>
              </a:ext>
            </a:extLst>
          </p:cNvPr>
          <p:cNvSpPr/>
          <p:nvPr/>
        </p:nvSpPr>
        <p:spPr>
          <a:xfrm>
            <a:off x="2276448" y="2093388"/>
            <a:ext cx="1094905" cy="44002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459B"/>
              </a:solidFill>
            </a:endParaRP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960D4FF6-B291-7A5A-4992-D921CCB9EBA9}"/>
              </a:ext>
            </a:extLst>
          </p:cNvPr>
          <p:cNvSpPr/>
          <p:nvPr/>
        </p:nvSpPr>
        <p:spPr>
          <a:xfrm>
            <a:off x="11783833" y="1598212"/>
            <a:ext cx="286247" cy="184026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899CBC65-CC15-03D2-CC5C-55BE835BE491}"/>
              </a:ext>
            </a:extLst>
          </p:cNvPr>
          <p:cNvSpPr/>
          <p:nvPr/>
        </p:nvSpPr>
        <p:spPr>
          <a:xfrm>
            <a:off x="10527766" y="3323645"/>
            <a:ext cx="1097041" cy="164592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881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6FDC5-4A3B-057F-86F5-6CC013045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99DB58B8-DC16-010D-57AB-68985AF8BD8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4339"/>
            <a:ext cx="9899650" cy="622300"/>
          </a:xfrm>
        </p:spPr>
        <p:txBody>
          <a:bodyPr/>
          <a:lstStyle/>
          <a:p>
            <a:r>
              <a:rPr lang="cs-CZ" sz="2800" dirty="0"/>
              <a:t>Průběžná aktualizace ÚAP – validace, import</a:t>
            </a:r>
          </a:p>
        </p:txBody>
      </p:sp>
      <p:sp>
        <p:nvSpPr>
          <p:cNvPr id="2" name="Nadpis 2">
            <a:extLst>
              <a:ext uri="{FF2B5EF4-FFF2-40B4-BE49-F238E27FC236}">
                <a16:creationId xmlns:a16="http://schemas.microsoft.com/office/drawing/2014/main" id="{E2F090AB-CA0B-3524-2319-3B8DD4BE631A}"/>
              </a:ext>
            </a:extLst>
          </p:cNvPr>
          <p:cNvSpPr txBox="1">
            <a:spLocks/>
          </p:cNvSpPr>
          <p:nvPr/>
        </p:nvSpPr>
        <p:spPr>
          <a:xfrm>
            <a:off x="810382" y="1774287"/>
            <a:ext cx="9899650" cy="6223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cs-CZ" sz="2800" dirty="0">
              <a:highlight>
                <a:srgbClr val="FFFF00"/>
              </a:highlight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32B35AE9-C348-BFA1-55B7-E108109D7BC4}"/>
              </a:ext>
            </a:extLst>
          </p:cNvPr>
          <p:cNvSpPr/>
          <p:nvPr/>
        </p:nvSpPr>
        <p:spPr>
          <a:xfrm>
            <a:off x="10634472" y="1325880"/>
            <a:ext cx="740664" cy="164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3E5F05FD-6D11-5F09-16ED-4522CFF9769C}"/>
              </a:ext>
            </a:extLst>
          </p:cNvPr>
          <p:cNvSpPr/>
          <p:nvPr/>
        </p:nvSpPr>
        <p:spPr>
          <a:xfrm>
            <a:off x="2600076" y="2019631"/>
            <a:ext cx="1017767" cy="4063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459B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63AE7A4-A98F-8A24-859A-00CE27A98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40341"/>
            <a:ext cx="12192000" cy="5625610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2F9CE929-FB2A-6380-4BBC-8F7C4D8DB779}"/>
              </a:ext>
            </a:extLst>
          </p:cNvPr>
          <p:cNvSpPr/>
          <p:nvPr/>
        </p:nvSpPr>
        <p:spPr>
          <a:xfrm>
            <a:off x="9732397" y="3578087"/>
            <a:ext cx="1137036" cy="222637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84E1EBF1-E9DB-98F3-130D-42B6B69A3411}"/>
              </a:ext>
            </a:extLst>
          </p:cNvPr>
          <p:cNvSpPr/>
          <p:nvPr/>
        </p:nvSpPr>
        <p:spPr>
          <a:xfrm>
            <a:off x="11752028" y="1566407"/>
            <a:ext cx="357809" cy="278296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443C494D-EED6-1DBE-F6D5-CA4100D22700}"/>
              </a:ext>
            </a:extLst>
          </p:cNvPr>
          <p:cNvSpPr/>
          <p:nvPr/>
        </p:nvSpPr>
        <p:spPr>
          <a:xfrm>
            <a:off x="11127452" y="1317930"/>
            <a:ext cx="740664" cy="164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2C540CA5-9A81-44FF-34D5-7BBB9D97D9C1}"/>
              </a:ext>
            </a:extLst>
          </p:cNvPr>
          <p:cNvSpPr/>
          <p:nvPr/>
        </p:nvSpPr>
        <p:spPr>
          <a:xfrm>
            <a:off x="2276448" y="2093388"/>
            <a:ext cx="1094905" cy="44002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45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728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9AEB3-D571-2787-EA7C-AE665FE32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D0BA5E7F-9F9B-5963-5C1D-2507794203B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4339"/>
            <a:ext cx="9899650" cy="622300"/>
          </a:xfrm>
        </p:spPr>
        <p:txBody>
          <a:bodyPr/>
          <a:lstStyle/>
          <a:p>
            <a:r>
              <a:rPr lang="cs-CZ" sz="2800" dirty="0"/>
              <a:t>Průběžná aktualizace ÚAP – validace, import</a:t>
            </a:r>
          </a:p>
        </p:txBody>
      </p:sp>
      <p:sp>
        <p:nvSpPr>
          <p:cNvPr id="2" name="Nadpis 2">
            <a:extLst>
              <a:ext uri="{FF2B5EF4-FFF2-40B4-BE49-F238E27FC236}">
                <a16:creationId xmlns:a16="http://schemas.microsoft.com/office/drawing/2014/main" id="{5A08D03B-720A-A78D-2B26-96176A8EFCFC}"/>
              </a:ext>
            </a:extLst>
          </p:cNvPr>
          <p:cNvSpPr txBox="1">
            <a:spLocks/>
          </p:cNvSpPr>
          <p:nvPr/>
        </p:nvSpPr>
        <p:spPr>
          <a:xfrm>
            <a:off x="810382" y="1774287"/>
            <a:ext cx="9899650" cy="6223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cs-CZ" sz="2800" dirty="0">
              <a:highlight>
                <a:srgbClr val="FFFF00"/>
              </a:highlight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2520B0E6-0DAB-C552-C3BF-D003977DD808}"/>
              </a:ext>
            </a:extLst>
          </p:cNvPr>
          <p:cNvSpPr/>
          <p:nvPr/>
        </p:nvSpPr>
        <p:spPr>
          <a:xfrm>
            <a:off x="10634472" y="1325880"/>
            <a:ext cx="740664" cy="164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1993A0FE-D647-63A4-0D00-53785C1C2532}"/>
              </a:ext>
            </a:extLst>
          </p:cNvPr>
          <p:cNvSpPr/>
          <p:nvPr/>
        </p:nvSpPr>
        <p:spPr>
          <a:xfrm>
            <a:off x="2600076" y="2019631"/>
            <a:ext cx="1017767" cy="4063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459B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96DE9C1-6E88-FD96-B517-BFE597F217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5816"/>
            <a:ext cx="12192000" cy="5622184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5B9312D5-6270-4189-6777-669B53F9A94C}"/>
              </a:ext>
            </a:extLst>
          </p:cNvPr>
          <p:cNvSpPr/>
          <p:nvPr/>
        </p:nvSpPr>
        <p:spPr>
          <a:xfrm>
            <a:off x="7227736" y="3824576"/>
            <a:ext cx="4827104" cy="495963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AC1EC8C3-EA65-ABBF-1D1C-EE609424765D}"/>
              </a:ext>
            </a:extLst>
          </p:cNvPr>
          <p:cNvSpPr/>
          <p:nvPr/>
        </p:nvSpPr>
        <p:spPr>
          <a:xfrm>
            <a:off x="2276448" y="2093388"/>
            <a:ext cx="1094905" cy="44002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459B"/>
              </a:solidFill>
            </a:endParaRP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36AD9035-3F01-FD83-A3FD-6DF887C5EF79}"/>
              </a:ext>
            </a:extLst>
          </p:cNvPr>
          <p:cNvSpPr/>
          <p:nvPr/>
        </p:nvSpPr>
        <p:spPr>
          <a:xfrm>
            <a:off x="11127452" y="1317930"/>
            <a:ext cx="740664" cy="164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766691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EE1B1-5B8A-9E3D-2E97-D9B5E3E19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987B0CD5-5C7E-777E-167D-C7BE9BD68C3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116" y="364339"/>
            <a:ext cx="9899650" cy="622300"/>
          </a:xfrm>
        </p:spPr>
        <p:txBody>
          <a:bodyPr/>
          <a:lstStyle/>
          <a:p>
            <a:r>
              <a:rPr lang="cs-CZ" sz="2800" dirty="0"/>
              <a:t>Průběžná aktualizace ÚAP – validace, import</a:t>
            </a:r>
          </a:p>
        </p:txBody>
      </p:sp>
      <p:sp>
        <p:nvSpPr>
          <p:cNvPr id="2" name="Nadpis 2">
            <a:extLst>
              <a:ext uri="{FF2B5EF4-FFF2-40B4-BE49-F238E27FC236}">
                <a16:creationId xmlns:a16="http://schemas.microsoft.com/office/drawing/2014/main" id="{D602DCB4-E7D7-654A-D6BD-C802DA19FDF8}"/>
              </a:ext>
            </a:extLst>
          </p:cNvPr>
          <p:cNvSpPr txBox="1">
            <a:spLocks/>
          </p:cNvSpPr>
          <p:nvPr/>
        </p:nvSpPr>
        <p:spPr>
          <a:xfrm>
            <a:off x="810382" y="1774287"/>
            <a:ext cx="9899650" cy="6223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cs-CZ" sz="2800" dirty="0">
              <a:highlight>
                <a:srgbClr val="FFFF00"/>
              </a:highlight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7FA63F81-4525-DB3F-2F96-5999610097C1}"/>
              </a:ext>
            </a:extLst>
          </p:cNvPr>
          <p:cNvSpPr/>
          <p:nvPr/>
        </p:nvSpPr>
        <p:spPr>
          <a:xfrm>
            <a:off x="10634472" y="1325880"/>
            <a:ext cx="740664" cy="164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27529381-76D8-D82F-ECBB-4F08B59C12E6}"/>
              </a:ext>
            </a:extLst>
          </p:cNvPr>
          <p:cNvSpPr/>
          <p:nvPr/>
        </p:nvSpPr>
        <p:spPr>
          <a:xfrm>
            <a:off x="2600076" y="2019631"/>
            <a:ext cx="1017767" cy="4063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459B"/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FFFA4660-FA83-6DCD-F0A8-68AC68E566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43276"/>
            <a:ext cx="12192000" cy="5615825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99301427-05D9-09F4-0A29-87608288FEDE}"/>
              </a:ext>
            </a:extLst>
          </p:cNvPr>
          <p:cNvSpPr/>
          <p:nvPr/>
        </p:nvSpPr>
        <p:spPr>
          <a:xfrm>
            <a:off x="9692639" y="3808674"/>
            <a:ext cx="2369489" cy="519486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4A220DE8-5846-4D10-EB62-68A991D706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5595" y="4529701"/>
            <a:ext cx="9279209" cy="1970519"/>
          </a:xfrm>
          <a:prstGeom prst="rect">
            <a:avLst/>
          </a:prstGeom>
          <a:ln w="28575">
            <a:solidFill>
              <a:schemeClr val="accent2"/>
            </a:solidFill>
          </a:ln>
        </p:spPr>
      </p:pic>
      <p:sp>
        <p:nvSpPr>
          <p:cNvPr id="17" name="Šipka: dolů 16">
            <a:extLst>
              <a:ext uri="{FF2B5EF4-FFF2-40B4-BE49-F238E27FC236}">
                <a16:creationId xmlns:a16="http://schemas.microsoft.com/office/drawing/2014/main" id="{A3C8701C-423E-766B-9A8F-D81048475476}"/>
              </a:ext>
            </a:extLst>
          </p:cNvPr>
          <p:cNvSpPr/>
          <p:nvPr/>
        </p:nvSpPr>
        <p:spPr>
          <a:xfrm rot="2951533">
            <a:off x="11353762" y="4239415"/>
            <a:ext cx="165877" cy="874643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4A18B30B-4C82-F302-9671-8E86E876BEA0}"/>
              </a:ext>
            </a:extLst>
          </p:cNvPr>
          <p:cNvSpPr/>
          <p:nvPr/>
        </p:nvSpPr>
        <p:spPr>
          <a:xfrm>
            <a:off x="11127452" y="1317930"/>
            <a:ext cx="740664" cy="164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A8B75035-D5DF-7FE7-B057-8C2D575928BF}"/>
              </a:ext>
            </a:extLst>
          </p:cNvPr>
          <p:cNvSpPr/>
          <p:nvPr/>
        </p:nvSpPr>
        <p:spPr>
          <a:xfrm>
            <a:off x="2266122" y="2130950"/>
            <a:ext cx="1105231" cy="23304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bdélník 19">
            <a:extLst>
              <a:ext uri="{FF2B5EF4-FFF2-40B4-BE49-F238E27FC236}">
                <a16:creationId xmlns:a16="http://schemas.microsoft.com/office/drawing/2014/main" id="{7D3E64B4-EA37-59AA-F68F-6AD89277EDC0}"/>
              </a:ext>
            </a:extLst>
          </p:cNvPr>
          <p:cNvSpPr/>
          <p:nvPr/>
        </p:nvSpPr>
        <p:spPr>
          <a:xfrm>
            <a:off x="9692639" y="5518205"/>
            <a:ext cx="286248" cy="32600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581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7" grpId="0" animBg="1"/>
      <p:bldP spid="20" grpId="0" animBg="1"/>
    </p:bldLst>
  </p:timing>
</p:sld>
</file>

<file path=ppt/theme/theme1.xml><?xml version="1.0" encoding="utf-8"?>
<a:theme xmlns:a="http://schemas.openxmlformats.org/drawingml/2006/main" name="JVS PPT Dark">
  <a:themeElements>
    <a:clrScheme name="JVS barvy">
      <a:dk1>
        <a:srgbClr val="545860"/>
      </a:dk1>
      <a:lt1>
        <a:srgbClr val="FFFFFF"/>
      </a:lt1>
      <a:dk2>
        <a:srgbClr val="0C1838"/>
      </a:dk2>
      <a:lt2>
        <a:srgbClr val="A7A9B3"/>
      </a:lt2>
      <a:accent1>
        <a:srgbClr val="00459B"/>
      </a:accent1>
      <a:accent2>
        <a:srgbClr val="D70C0F"/>
      </a:accent2>
      <a:accent3>
        <a:srgbClr val="F7C1B9"/>
      </a:accent3>
      <a:accent4>
        <a:srgbClr val="690527"/>
      </a:accent4>
      <a:accent5>
        <a:srgbClr val="9DC8E9"/>
      </a:accent5>
      <a:accent6>
        <a:srgbClr val="878A95"/>
      </a:accent6>
      <a:hlink>
        <a:srgbClr val="008C99"/>
      </a:hlink>
      <a:folHlink>
        <a:srgbClr val="452E73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8000" indent="-288000" algn="l">
          <a:spcAft>
            <a:spcPts val="1000"/>
          </a:spcAft>
          <a:buClr>
            <a:schemeClr val="accent5"/>
          </a:buClr>
          <a:buSzPct val="90000"/>
          <a:buFont typeface="Wingdings" pitchFamily="2" charset="2"/>
          <a:buChar char="§"/>
          <a:defRPr sz="20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JVS PPS Light">
  <a:themeElements>
    <a:clrScheme name="JVS UOSS 1">
      <a:dk1>
        <a:srgbClr val="545860"/>
      </a:dk1>
      <a:lt1>
        <a:srgbClr val="FFFFFF"/>
      </a:lt1>
      <a:dk2>
        <a:srgbClr val="0C1838"/>
      </a:dk2>
      <a:lt2>
        <a:srgbClr val="A7A9B3"/>
      </a:lt2>
      <a:accent1>
        <a:srgbClr val="00459B"/>
      </a:accent1>
      <a:accent2>
        <a:srgbClr val="D70C0F"/>
      </a:accent2>
      <a:accent3>
        <a:srgbClr val="F7C1B9"/>
      </a:accent3>
      <a:accent4>
        <a:srgbClr val="690527"/>
      </a:accent4>
      <a:accent5>
        <a:srgbClr val="9DC8E9"/>
      </a:accent5>
      <a:accent6>
        <a:srgbClr val="878A95"/>
      </a:accent6>
      <a:hlink>
        <a:srgbClr val="008C99"/>
      </a:hlink>
      <a:folHlink>
        <a:srgbClr val="452E73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8000" indent="-288000" algn="l">
          <a:spcAft>
            <a:spcPts val="1000"/>
          </a:spcAft>
          <a:buClr>
            <a:schemeClr val="accent1"/>
          </a:buClr>
          <a:buSzPct val="90000"/>
          <a:buFont typeface="Wingdings" pitchFamily="2" charset="2"/>
          <a:buChar char="§"/>
          <a:defRPr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49E6BE534F60E469CE8F6942E8CB243" ma:contentTypeVersion="3" ma:contentTypeDescription="Vytvoří nový dokument" ma:contentTypeScope="" ma:versionID="f016a36121c73f128f837a688d434fda">
  <xsd:schema xmlns:xsd="http://www.w3.org/2001/XMLSchema" xmlns:xs="http://www.w3.org/2001/XMLSchema" xmlns:p="http://schemas.microsoft.com/office/2006/metadata/properties" xmlns:ns2="46101490-013c-45ea-bf1a-4a68c9a652b7" targetNamespace="http://schemas.microsoft.com/office/2006/metadata/properties" ma:root="true" ma:fieldsID="34c1f9b9eddcae5283eef7731ea9b1bc" ns2:_="">
    <xsd:import namespace="46101490-013c-45ea-bf1a-4a68c9a652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101490-013c-45ea-bf1a-4a68c9a652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76417A6-8771-430D-A2A0-70E5FBC37019}">
  <ds:schemaRefs>
    <ds:schemaRef ds:uri="46101490-013c-45ea-bf1a-4a68c9a652b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C91B0F1-BDD1-486A-BD8F-8AC4E1CC69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D19C120-5274-443A-93A6-139E5591E124}">
  <ds:schemaRefs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46101490-013c-45ea-bf1a-4a68c9a652b7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5217</TotalTime>
  <Words>2899</Words>
  <Application>Microsoft Office PowerPoint</Application>
  <PresentationFormat>Širokoúhlá obrazovka</PresentationFormat>
  <Paragraphs>279</Paragraphs>
  <Slides>130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130</vt:i4>
      </vt:variant>
    </vt:vector>
  </HeadingPairs>
  <TitlesOfParts>
    <vt:vector size="136" baseType="lpstr">
      <vt:lpstr>Arial</vt:lpstr>
      <vt:lpstr>Calibri</vt:lpstr>
      <vt:lpstr>Symbol</vt:lpstr>
      <vt:lpstr>Wingdings</vt:lpstr>
      <vt:lpstr>JVS PPT Dark</vt:lpstr>
      <vt:lpstr>JVS PPS Light</vt:lpstr>
      <vt:lpstr>Školení k nově nasazeným funkcionalitám NGÚP</vt:lpstr>
      <vt:lpstr>Program školení</vt:lpstr>
      <vt:lpstr>Aktuální stav vývoje NGÚP</vt:lpstr>
      <vt:lpstr>Prezentace aplikace PowerPoint</vt:lpstr>
      <vt:lpstr>Základní postup nahrávání dokumentace      (ZIP balíčků) v NGÚP</vt:lpstr>
      <vt:lpstr>Proč se změnil postup nahrávání dokumentace</vt:lpstr>
      <vt:lpstr>Obecná pravidla vkládání a publikace dokumentace</vt:lpstr>
      <vt:lpstr>Vzorový ZIP balíček územního plánu podle přílohy č. 14 vyhláška č. 157/2024 Sb., o územně analytických podkladech, územně plánovací dokumentaci a jednotném standardu, ve znění pozdějších předpisů </vt:lpstr>
      <vt:lpstr>Vzorový ZIP balíček změny územního plánu podle přílohy č. 14 vyhláška č. 157/2024 Sb., o územně analytických podkladech, územně plánovací dokumentaci a jednotném standardu, ve znění pozdějších předpisů </vt:lpstr>
      <vt:lpstr>Vzorový ZIP balíček územní studie podle přílohy č. 25    vyhláška č. 157/2024 Sb., o územně analytických podkladech, územně plánovací dokumentaci a jednotném standardu, ve znění pozdějších předpisů </vt:lpstr>
      <vt:lpstr>Vzorový ZIP balíček územní studie podle přílohy č. 25    vyhláška č. 157/2024 Sb., o územně analytických podkladech, územně plánovací dokumentaci a jednotném standardu, ve znění pozdějších předpisů </vt:lpstr>
      <vt:lpstr>Postup vložení dokumentace návrhu změny územního plánu, vč. založení záznamu EÚP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Postup vložení dokumentace změny územního plánu, vč. úplného znění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Postup vložení vyhodnocení vlivů na udržitelný rozvoj území</vt:lpstr>
      <vt:lpstr>Prezentace aplikace PowerPoint</vt:lpstr>
      <vt:lpstr>Prezentace aplikace PowerPoint</vt:lpstr>
      <vt:lpstr>Prezentace aplikace PowerPoint</vt:lpstr>
      <vt:lpstr>Prezentace aplikace PowerPoint</vt:lpstr>
      <vt:lpstr>Funkce „nahrazované dokumenty“</vt:lpstr>
      <vt:lpstr>Prezentace aplikace PowerPoint</vt:lpstr>
      <vt:lpstr>Prezentace aplikace PowerPoint</vt:lpstr>
      <vt:lpstr>Co lze nahradit? </vt:lpstr>
      <vt:lpstr>Vybrané případy chybových hlášení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Dokumentace v jednotném standardu ve znění od 1. 1. 2026</vt:lpstr>
      <vt:lpstr>Dokumentace v jednotném standardu ve verzi do 31. 12. 2025 </vt:lpstr>
      <vt:lpstr>Průběžná aktualizace ÚAP, její validace a import dat do NGÚP</vt:lpstr>
      <vt:lpstr>Schéma možných způsobů aktualizace dat v centrální databázi ÚAP</vt:lpstr>
      <vt:lpstr>Základní principy aktualizace dat v centrální databázi ÚAP</vt:lpstr>
      <vt:lpstr>Základní principy aktualizace dat v centrální databázi ÚAP</vt:lpstr>
      <vt:lpstr>Nastavení přístupu k průběžné aktualizaci ÚAP – úředník KÚ</vt:lpstr>
      <vt:lpstr>Nastavení přístupu k průběžné aktualizaci ÚAP</vt:lpstr>
      <vt:lpstr>Nastavení přístupu k průběžné aktualizaci ÚAP</vt:lpstr>
      <vt:lpstr>Nastavení přístupu k průběžné aktualizaci ÚAP</vt:lpstr>
      <vt:lpstr>Nastavení přístupu k průběžné aktualizaci ÚAP</vt:lpstr>
      <vt:lpstr>Nastavení přístupu k průběžné aktualizaci ÚAP</vt:lpstr>
      <vt:lpstr>Nastavení přístupu k průběžné aktualizaci ÚAP</vt:lpstr>
      <vt:lpstr>Průběžná aktualizace ÚAP – validace, import</vt:lpstr>
      <vt:lpstr>Průběžná aktualizace ÚAP – validace, import</vt:lpstr>
      <vt:lpstr>Průběžná aktualizace ÚAP – validace, import</vt:lpstr>
      <vt:lpstr>Průběžná aktualizace ÚAP – validace, import</vt:lpstr>
      <vt:lpstr>Průběžná aktualizace ÚAP – validace, import</vt:lpstr>
      <vt:lpstr>Průběžná aktualizace ÚAP – validace, import</vt:lpstr>
      <vt:lpstr>Průběžná aktualizace ÚAP – validace, import</vt:lpstr>
      <vt:lpstr>Průběžná aktualizace ÚAP – validace, import</vt:lpstr>
      <vt:lpstr>Průběžná aktualizace ÚAP – validace, import</vt:lpstr>
      <vt:lpstr>Průběžná aktualizace ÚAP – validace, import</vt:lpstr>
      <vt:lpstr>Průběžná aktualizace ÚAP – validace, import</vt:lpstr>
      <vt:lpstr>Průběžná aktualizace ÚAP – validace, import</vt:lpstr>
      <vt:lpstr>Metadatový katalog pro ÚAP</vt:lpstr>
      <vt:lpstr>Schéma toku dat a metadat v rámci průběžné aktualizace dat v centrální databázi ÚAP</vt:lpstr>
      <vt:lpstr>Metadatový katalog pro ÚAP – principy </vt:lpstr>
      <vt:lpstr>Metadatový katalog pro ÚAP – přístup </vt:lpstr>
      <vt:lpstr>Vyhledání metadat dle ID záznamu (veřejně přístupné)</vt:lpstr>
      <vt:lpstr>Vyhledání metadat dle ID záznamu</vt:lpstr>
      <vt:lpstr>Vyhledání metadat dle ID záznamu</vt:lpstr>
      <vt:lpstr>Vyhledání metadat dle ID záznamu</vt:lpstr>
      <vt:lpstr>Přihlášení + vytvoření metadatového záznamu ÚAP</vt:lpstr>
      <vt:lpstr>Metadatový editor – vyplňování údajů</vt:lpstr>
      <vt:lpstr>Metadatový editor – validace metadatového záznamu</vt:lpstr>
      <vt:lpstr>Metadatový editor – validace metadatového záznamu</vt:lpstr>
      <vt:lpstr>Import metadatového záznamu</vt:lpstr>
      <vt:lpstr>Povinnosti pořizovatele ve vztahu k EÚP            v NGÚP v přechodném období</vt:lpstr>
      <vt:lpstr>Povinnosti ve vztahu k evidenci územně plánovací činnosti v přechodném období</vt:lpstr>
      <vt:lpstr>Obecná pravidla v evidenci územního plánování </vt:lpstr>
      <vt:lpstr>Kontrola vkládaných dat do NGÚP</vt:lpstr>
      <vt:lpstr>Povinnost ve vztahu k § 334b odst. 8 SZ</vt:lpstr>
      <vt:lpstr>06 Elektronické formuláře pro veřejnost</vt:lpstr>
      <vt:lpstr>Proč vznikly elektronické formuláře?</vt:lpstr>
      <vt:lpstr>Nastavení adresáta</vt:lpstr>
      <vt:lpstr>Přehled elektronických formulářů</vt:lpstr>
      <vt:lpstr>Přehled elektronických formulářů</vt:lpstr>
      <vt:lpstr>Přehled elektronických formulářů</vt:lpstr>
      <vt:lpstr>Přehled elektronických formulářů</vt:lpstr>
      <vt:lpstr>Diskuze a dotazy</vt:lpstr>
      <vt:lpstr>Na koho se obrátit?</vt:lpstr>
      <vt:lpstr>Děkujeme za pozornost</vt:lpstr>
    </vt:vector>
  </TitlesOfParts>
  <Manager/>
  <Company>Jednotný vizuální styl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Karel Drašnar</dc:creator>
  <cp:keywords/>
  <dc:description/>
  <cp:lastModifiedBy>Balcar Adam</cp:lastModifiedBy>
  <cp:revision>97</cp:revision>
  <cp:lastPrinted>2025-10-24T08:31:40Z</cp:lastPrinted>
  <dcterms:created xsi:type="dcterms:W3CDTF">2025-01-29T13:36:29Z</dcterms:created>
  <dcterms:modified xsi:type="dcterms:W3CDTF">2026-07-29T06:08:33Z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0x010100D49E6BE534F60E469CE8F6942E8CB243</vt:lpwstr>
  </property>
  <property fmtid="{D5CDD505-2E9C-101B-9397-08002B2CF9AE}" pid="3" name="MediaServiceImageTags">
    <vt:lpwstr/>
  </property>
  <property fmtid="{D5CDD505-2E9C-101B-9397-08002B2CF9AE}" pid="4" name="MSIP_Label_b3564849-fbfc-4795-ad59-055bb350645f_Enabled">
    <vt:lpwstr>true</vt:lpwstr>
  </property>
  <property fmtid="{D5CDD505-2E9C-101B-9397-08002B2CF9AE}" pid="5" name="MSIP_Label_b3564849-fbfc-4795-ad59-055bb350645f_SetDate">
    <vt:lpwstr>2025-11-05T08:47:26Z</vt:lpwstr>
  </property>
  <property fmtid="{D5CDD505-2E9C-101B-9397-08002B2CF9AE}" pid="6" name="MSIP_Label_b3564849-fbfc-4795-ad59-055bb350645f_Method">
    <vt:lpwstr>Standard</vt:lpwstr>
  </property>
  <property fmtid="{D5CDD505-2E9C-101B-9397-08002B2CF9AE}" pid="7" name="MSIP_Label_b3564849-fbfc-4795-ad59-055bb350645f_Name">
    <vt:lpwstr>M102S01</vt:lpwstr>
  </property>
  <property fmtid="{D5CDD505-2E9C-101B-9397-08002B2CF9AE}" pid="8" name="MSIP_Label_b3564849-fbfc-4795-ad59-055bb350645f_SiteId">
    <vt:lpwstr>65154e19-ce31-44e2-97af-2480f4c17f95</vt:lpwstr>
  </property>
  <property fmtid="{D5CDD505-2E9C-101B-9397-08002B2CF9AE}" pid="9" name="MSIP_Label_b3564849-fbfc-4795-ad59-055bb350645f_ActionId">
    <vt:lpwstr>a46c3e65-4ee5-4762-a82b-3d1c88712a7f</vt:lpwstr>
  </property>
  <property fmtid="{D5CDD505-2E9C-101B-9397-08002B2CF9AE}" pid="10" name="MSIP_Label_b3564849-fbfc-4795-ad59-055bb350645f_ContentBits">
    <vt:lpwstr>0</vt:lpwstr>
  </property>
  <property fmtid="{D5CDD505-2E9C-101B-9397-08002B2CF9AE}" pid="11" name="MSIP_Label_b3564849-fbfc-4795-ad59-055bb350645f_Tag">
    <vt:lpwstr>10, 3, 0, 1</vt:lpwstr>
  </property>
  <property fmtid="{D5CDD505-2E9C-101B-9397-08002B2CF9AE}" pid="12" name="xd_ProgID">
    <vt:lpwstr/>
  </property>
  <property fmtid="{D5CDD505-2E9C-101B-9397-08002B2CF9AE}" pid="13" name="ComplianceAssetId">
    <vt:lpwstr/>
  </property>
  <property fmtid="{D5CDD505-2E9C-101B-9397-08002B2CF9AE}" pid="14" name="TemplateUrl">
    <vt:lpwstr/>
  </property>
  <property fmtid="{D5CDD505-2E9C-101B-9397-08002B2CF9AE}" pid="15" name="_ExtendedDescription">
    <vt:lpwstr/>
  </property>
  <property fmtid="{D5CDD505-2E9C-101B-9397-08002B2CF9AE}" pid="16" name="TriggerFlowInfo">
    <vt:lpwstr/>
  </property>
  <property fmtid="{D5CDD505-2E9C-101B-9397-08002B2CF9AE}" pid="17" name="xd_Signature">
    <vt:lpwstr/>
  </property>
</Properties>
</file>