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2"/>
  </p:notesMasterIdLst>
  <p:handoutMasterIdLst>
    <p:handoutMasterId r:id="rId23"/>
  </p:handoutMasterIdLst>
  <p:sldIdLst>
    <p:sldId id="282" r:id="rId2"/>
    <p:sldId id="283" r:id="rId3"/>
    <p:sldId id="311" r:id="rId4"/>
    <p:sldId id="402" r:id="rId5"/>
    <p:sldId id="380" r:id="rId6"/>
    <p:sldId id="295" r:id="rId7"/>
    <p:sldId id="403" r:id="rId8"/>
    <p:sldId id="381" r:id="rId9"/>
    <p:sldId id="296" r:id="rId10"/>
    <p:sldId id="400" r:id="rId11"/>
    <p:sldId id="404" r:id="rId12"/>
    <p:sldId id="405" r:id="rId13"/>
    <p:sldId id="406" r:id="rId14"/>
    <p:sldId id="407" r:id="rId15"/>
    <p:sldId id="340" r:id="rId16"/>
    <p:sldId id="408" r:id="rId17"/>
    <p:sldId id="409" r:id="rId18"/>
    <p:sldId id="335" r:id="rId19"/>
    <p:sldId id="336" r:id="rId20"/>
    <p:sldId id="361" r:id="rId21"/>
  </p:sldIdLst>
  <p:sldSz cx="9144000" cy="6854825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1DF9ED2-0961-4AB2-B209-3A1ADA562DFC}">
          <p14:sldIdLst>
            <p14:sldId id="282"/>
            <p14:sldId id="283"/>
            <p14:sldId id="311"/>
            <p14:sldId id="402"/>
            <p14:sldId id="380"/>
            <p14:sldId id="295"/>
            <p14:sldId id="403"/>
            <p14:sldId id="381"/>
            <p14:sldId id="296"/>
            <p14:sldId id="400"/>
            <p14:sldId id="404"/>
            <p14:sldId id="405"/>
            <p14:sldId id="406"/>
            <p14:sldId id="407"/>
            <p14:sldId id="340"/>
            <p14:sldId id="408"/>
            <p14:sldId id="409"/>
          </p14:sldIdLst>
        </p14:section>
        <p14:section name="Untitled Section" id="{2C080BA8-82D9-4A2D-9D24-D11CB014BC09}">
          <p14:sldIdLst>
            <p14:sldId id="335"/>
            <p14:sldId id="336"/>
            <p14:sldId id="3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dim Gill" initials="RG" lastIdx="8" clrIdx="0"/>
  <p:cmAuthor id="1" name="Milan Svoboda" initials="MS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300"/>
    <a:srgbClr val="E6AF00"/>
    <a:srgbClr val="006600"/>
    <a:srgbClr val="FFFFFF"/>
    <a:srgbClr val="00577E"/>
    <a:srgbClr val="D5C700"/>
    <a:srgbClr val="F9F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73" autoAdjust="0"/>
  </p:normalViewPr>
  <p:slideViewPr>
    <p:cSldViewPr>
      <p:cViewPr varScale="1">
        <p:scale>
          <a:sx n="109" d="100"/>
          <a:sy n="109" d="100"/>
        </p:scale>
        <p:origin x="1692" y="102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29201101928376"/>
          <c:y val="6.2665144596651443E-2"/>
          <c:w val="0.66025663110266342"/>
          <c:h val="0.8940316774739943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09-45E1-AB9B-756F7CECA318}"/>
              </c:ext>
            </c:extLst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09-45E1-AB9B-756F7CECA31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09-45E1-AB9B-756F7CECA318}"/>
              </c:ext>
            </c:extLst>
          </c:dPt>
          <c:dPt>
            <c:idx val="3"/>
            <c:bubble3D val="0"/>
            <c:spPr>
              <a:solidFill>
                <a:srgbClr val="00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09-45E1-AB9B-756F7CECA318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F09-45E1-AB9B-756F7CECA318}"/>
              </c:ext>
            </c:extLst>
          </c:dPt>
          <c:dPt>
            <c:idx val="5"/>
            <c:bubble3D val="0"/>
            <c:spPr>
              <a:solidFill>
                <a:srgbClr val="C7D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F09-45E1-AB9B-756F7CECA318}"/>
              </c:ext>
            </c:extLst>
          </c:dPt>
          <c:dPt>
            <c:idx val="6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F09-45E1-AB9B-756F7CECA318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F09-45E1-AB9B-756F7CECA318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F09-45E1-AB9B-756F7CECA318}"/>
              </c:ext>
            </c:extLst>
          </c:dPt>
          <c:dPt>
            <c:idx val="9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F09-45E1-AB9B-756F7CECA318}"/>
              </c:ext>
            </c:extLst>
          </c:dPt>
          <c:cat>
            <c:strRef>
              <c:f>List1!$A$2:$A$11</c:f>
              <c:strCache>
                <c:ptCount val="10"/>
                <c:pt idx="0">
                  <c:v>Orná půda</c:v>
                </c:pt>
                <c:pt idx="1">
                  <c:v>Chmelnice </c:v>
                </c:pt>
                <c:pt idx="2">
                  <c:v>Vinice</c:v>
                </c:pt>
                <c:pt idx="3">
                  <c:v>Zahrady</c:v>
                </c:pt>
                <c:pt idx="4">
                  <c:v>Ovocné sady</c:v>
                </c:pt>
                <c:pt idx="5">
                  <c:v>Trvalé travní porosty</c:v>
                </c:pt>
                <c:pt idx="6">
                  <c:v>Lesní půda</c:v>
                </c:pt>
                <c:pt idx="7">
                  <c:v>Vodní plochy</c:v>
                </c:pt>
                <c:pt idx="8">
                  <c:v>Zastavěné plochy</c:v>
                </c:pt>
                <c:pt idx="9">
                  <c:v>Ostatní plochy</c:v>
                </c:pt>
              </c:strCache>
            </c:strRef>
          </c:cat>
          <c:val>
            <c:numRef>
              <c:f>List1!$C$2:$C$11</c:f>
              <c:numCache>
                <c:formatCode>0%</c:formatCode>
                <c:ptCount val="10"/>
                <c:pt idx="0">
                  <c:v>0.63704748113710852</c:v>
                </c:pt>
                <c:pt idx="1">
                  <c:v>1.2834387622894596E-2</c:v>
                </c:pt>
                <c:pt idx="2">
                  <c:v>0</c:v>
                </c:pt>
                <c:pt idx="3">
                  <c:v>2.7459797271549426E-2</c:v>
                </c:pt>
                <c:pt idx="4">
                  <c:v>1.5158905571221706E-2</c:v>
                </c:pt>
                <c:pt idx="5">
                  <c:v>2.7825623047023858E-2</c:v>
                </c:pt>
                <c:pt idx="6">
                  <c:v>5.5696974315982008E-2</c:v>
                </c:pt>
                <c:pt idx="7">
                  <c:v>2.5699260727078729E-2</c:v>
                </c:pt>
                <c:pt idx="8">
                  <c:v>3.4730584559103723E-2</c:v>
                </c:pt>
                <c:pt idx="9">
                  <c:v>0.16357747122932706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F09-45E1-AB9B-756F7CECA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24908172635446"/>
          <c:y val="5.3158295281582953E-2"/>
          <c:w val="0.55333383280864867"/>
          <c:h val="0.8936834094368341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FB-4B9B-AB71-5CA6AE768FF5}"/>
              </c:ext>
            </c:extLst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FB-4B9B-AB71-5CA6AE768FF5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4FB-4B9B-AB71-5CA6AE768FF5}"/>
              </c:ext>
            </c:extLst>
          </c:dPt>
          <c:dPt>
            <c:idx val="3"/>
            <c:bubble3D val="0"/>
            <c:spPr>
              <a:solidFill>
                <a:srgbClr val="00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4FB-4B9B-AB71-5CA6AE768FF5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4FB-4B9B-AB71-5CA6AE768FF5}"/>
              </c:ext>
            </c:extLst>
          </c:dPt>
          <c:dPt>
            <c:idx val="5"/>
            <c:bubble3D val="0"/>
            <c:spPr>
              <a:solidFill>
                <a:srgbClr val="C7D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4FB-4B9B-AB71-5CA6AE768FF5}"/>
              </c:ext>
            </c:extLst>
          </c:dPt>
          <c:dPt>
            <c:idx val="6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4FB-4B9B-AB71-5CA6AE768FF5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4FB-4B9B-AB71-5CA6AE768FF5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4FB-4B9B-AB71-5CA6AE768FF5}"/>
              </c:ext>
            </c:extLst>
          </c:dPt>
          <c:dPt>
            <c:idx val="9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4FB-4B9B-AB71-5CA6AE768FF5}"/>
              </c:ext>
            </c:extLst>
          </c:dPt>
          <c:cat>
            <c:strRef>
              <c:f>List1!$A$1:$A$10</c:f>
              <c:strCache>
                <c:ptCount val="10"/>
                <c:pt idx="0">
                  <c:v>Orná půda</c:v>
                </c:pt>
                <c:pt idx="1">
                  <c:v>Chmelnice</c:v>
                </c:pt>
                <c:pt idx="2">
                  <c:v>Vinice</c:v>
                </c:pt>
                <c:pt idx="3">
                  <c:v>Zahrady</c:v>
                </c:pt>
                <c:pt idx="4">
                  <c:v>Ovocné sady</c:v>
                </c:pt>
                <c:pt idx="5">
                  <c:v>Trvalé travní porosty</c:v>
                </c:pt>
                <c:pt idx="6">
                  <c:v>Lesní půda</c:v>
                </c:pt>
                <c:pt idx="7">
                  <c:v>Vodní plochy</c:v>
                </c:pt>
                <c:pt idx="8">
                  <c:v>Zastavěné plochy</c:v>
                </c:pt>
                <c:pt idx="9">
                  <c:v>Ostatní plochy</c:v>
                </c:pt>
              </c:strCache>
            </c:strRef>
          </c:cat>
          <c:val>
            <c:numRef>
              <c:f>List1!$B$1:$B$10</c:f>
              <c:numCache>
                <c:formatCode>#,##0.00</c:formatCode>
                <c:ptCount val="10"/>
                <c:pt idx="0">
                  <c:v>29907</c:v>
                </c:pt>
                <c:pt idx="1">
                  <c:v>1847.3</c:v>
                </c:pt>
                <c:pt idx="2" formatCode="General">
                  <c:v>14.4</c:v>
                </c:pt>
                <c:pt idx="3" formatCode="General">
                  <c:v>599.9</c:v>
                </c:pt>
                <c:pt idx="4" formatCode="General">
                  <c:v>856.4</c:v>
                </c:pt>
                <c:pt idx="5">
                  <c:v>1835</c:v>
                </c:pt>
                <c:pt idx="6">
                  <c:v>6072.9</c:v>
                </c:pt>
                <c:pt idx="7" formatCode="General">
                  <c:v>726.5</c:v>
                </c:pt>
                <c:pt idx="8" formatCode="General">
                  <c:v>808</c:v>
                </c:pt>
                <c:pt idx="9">
                  <c:v>4597.5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4FB-4B9B-AB71-5CA6AE768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152EB65-8529-4DB0-B95A-EB25D80CE781}" type="datetimeFigureOut">
              <a:rPr lang="en-GB"/>
              <a:pPr>
                <a:defRPr/>
              </a:pPr>
              <a:t>13/09/2019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959A77-21AA-4548-A0AA-A8CFA9161A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14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74B4E-5D70-4E2F-9F7E-631F88075C2C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0AF3D-7619-43FA-B333-7586A6CF53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98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0AF3D-7619-43FA-B333-7586A6CF531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64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9439"/>
            <a:ext cx="7772400" cy="14693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4406"/>
            <a:ext cx="6400800" cy="175178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34092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2155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511"/>
            <a:ext cx="2057400" cy="58456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511"/>
            <a:ext cx="6019800" cy="58456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75155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No Imag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meBox"/>
          <p:cNvSpPr txBox="1"/>
          <p:nvPr userDrawn="1"/>
        </p:nvSpPr>
        <p:spPr>
          <a:xfrm>
            <a:off x="936635" y="4075118"/>
            <a:ext cx="3311525" cy="2047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00577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rpLogo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3238"/>
            <a:ext cx="243363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800" y="2338916"/>
            <a:ext cx="5004152" cy="512699"/>
          </a:xfrm>
        </p:spPr>
        <p:txBody>
          <a:bodyPr lIns="0" tIns="0" rIns="0" bIns="0">
            <a:normAutofit/>
          </a:bodyPr>
          <a:lstStyle>
            <a:lvl1pPr>
              <a:lnSpc>
                <a:spcPts val="3600"/>
              </a:lnSpc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800" y="3058583"/>
            <a:ext cx="3708008" cy="64777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600"/>
              </a:lnSpc>
              <a:buNone/>
              <a:defRPr sz="2300" i="1">
                <a:solidFill>
                  <a:srgbClr val="C7D3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46800" y="4364043"/>
            <a:ext cx="3600450" cy="719137"/>
          </a:xfrm>
        </p:spPr>
        <p:txBody>
          <a:bodyPr lIns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 - No Sh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7999"/>
            <a:ext cx="3600000" cy="4644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7600" y="1188000"/>
            <a:ext cx="3600000" cy="4644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5C5FA-D0F5-419A-A5AD-8BC09E0207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ith Image">
    <p:bg>
      <p:bgPr>
        <a:blipFill dpi="0" rotWithShape="0"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rojects\Royal Haskoning\Stock Images\Title-Slide-with-Image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Projects\Royal HaskoningDHV\Docs from Designer\Dec 2012 Final\PNG\Combo1 Corporate\Title-Slide-with-pic-Combo1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meBox"/>
          <p:cNvSpPr txBox="1"/>
          <p:nvPr userDrawn="1"/>
        </p:nvSpPr>
        <p:spPr>
          <a:xfrm>
            <a:off x="936635" y="4075118"/>
            <a:ext cx="3311525" cy="2047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00577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rpLogo"/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3238"/>
            <a:ext cx="243363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800" y="2338916"/>
            <a:ext cx="5004152" cy="512699"/>
          </a:xfrm>
        </p:spPr>
        <p:txBody>
          <a:bodyPr lIns="0" tIns="0" rIns="0" bIns="0">
            <a:normAutofit/>
          </a:bodyPr>
          <a:lstStyle>
            <a:lvl1pPr>
              <a:lnSpc>
                <a:spcPts val="3600"/>
              </a:lnSpc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800" y="3058583"/>
            <a:ext cx="3708008" cy="64777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600"/>
              </a:lnSpc>
              <a:buNone/>
              <a:defRPr sz="2300" i="1">
                <a:solidFill>
                  <a:srgbClr val="C7D3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46800" y="4364043"/>
            <a:ext cx="3600450" cy="719137"/>
          </a:xfrm>
        </p:spPr>
        <p:txBody>
          <a:bodyPr lIns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6552000" cy="5474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D96B3-5260-4714-AD96-9FACF8AB79B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6552000" cy="5474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548000"/>
            <a:ext cx="7272352" cy="428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999" y="1087200"/>
            <a:ext cx="7200000" cy="432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700" i="1"/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5" name="Footer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B6B4D-47CF-450B-977A-3D3A8C7BE71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0"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Projects\Royal Haskoning\Stock Images\Section-Header.jpg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"/>
            <a:ext cx="8748712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1080000"/>
            <a:ext cx="5256000" cy="468000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544" y="1987200"/>
            <a:ext cx="4680000" cy="432000"/>
          </a:xfrm>
        </p:spPr>
        <p:txBody>
          <a:bodyPr>
            <a:noAutofit/>
          </a:bodyPr>
          <a:lstStyle>
            <a:lvl1pPr marL="0" indent="0">
              <a:buNone/>
              <a:defRPr sz="2700" i="1">
                <a:solidFill>
                  <a:srgbClr val="C7D300"/>
                </a:solidFill>
              </a:defRPr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E2AAA-C2CE-42A8-89EB-476B5A1C6F1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0" y="1188000"/>
            <a:ext cx="9144000" cy="4644000"/>
          </a:xfrm>
          <a:prstGeom prst="rect">
            <a:avLst/>
          </a:prstGeom>
          <a:gradFill flip="none" rotWithShape="1">
            <a:gsLst>
              <a:gs pos="0">
                <a:srgbClr val="C7D300">
                  <a:lumMod val="15000"/>
                  <a:lumOff val="85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6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7999"/>
            <a:ext cx="3600000" cy="4644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7600" y="1188000"/>
            <a:ext cx="3600000" cy="4644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AA66A-A329-4666-B5AB-5CE68D9925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 userDrawn="1"/>
        </p:nvSpPr>
        <p:spPr>
          <a:xfrm>
            <a:off x="0" y="1548000"/>
            <a:ext cx="9144000" cy="4284000"/>
          </a:xfrm>
          <a:prstGeom prst="rect">
            <a:avLst/>
          </a:prstGeom>
          <a:gradFill flip="none" rotWithShape="1">
            <a:gsLst>
              <a:gs pos="0">
                <a:srgbClr val="C7D300">
                  <a:lumMod val="15000"/>
                  <a:lumOff val="85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7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8000"/>
            <a:ext cx="3600000" cy="4284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7600" y="1548000"/>
            <a:ext cx="3600000" cy="4284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999" y="1087200"/>
            <a:ext cx="7200000" cy="432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700" i="1"/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5C839-D604-4464-A569-9B44830764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8D96B3-5260-4714-AD96-9FACF8AB79B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166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&amp; Image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rojects\Royal Haskoning\Stock Images\Two-Content-Text-and-Ima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7455"/>
            <a:ext cx="457200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Projects\Royal Haskoning\file resources\RoyalHaskoningDHV\Company Style\PP Backgrounds\Corporate\Two Content - Text &amp; Imag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/>
          <p:nvPr userDrawn="1"/>
        </p:nvSpPr>
        <p:spPr>
          <a:xfrm>
            <a:off x="0" y="1188000"/>
            <a:ext cx="4572000" cy="4642580"/>
          </a:xfrm>
          <a:prstGeom prst="rect">
            <a:avLst/>
          </a:prstGeom>
          <a:gradFill flip="none" rotWithShape="1">
            <a:gsLst>
              <a:gs pos="0">
                <a:srgbClr val="C7D300">
                  <a:lumMod val="15000"/>
                  <a:lumOff val="85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7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8000"/>
            <a:ext cx="3600000" cy="464258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19D1F-09D6-4F5E-946F-A8F10FB6C7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&amp; Image With Subheading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rojects\Royal Haskoning\Stock Images\Two-Content-Text-and-Ima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7818"/>
            <a:ext cx="4572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Projects\Royal Haskoning\file resources\RoyalHaskoningDHV\Company Style\PP Backgrounds\Corporate\Two Content - Text &amp; Image With Subheadin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/>
          <p:nvPr userDrawn="1"/>
        </p:nvSpPr>
        <p:spPr>
          <a:xfrm>
            <a:off x="0" y="1548000"/>
            <a:ext cx="4572000" cy="4282580"/>
          </a:xfrm>
          <a:prstGeom prst="rect">
            <a:avLst/>
          </a:prstGeom>
          <a:gradFill flip="none" rotWithShape="1">
            <a:gsLst>
              <a:gs pos="0">
                <a:srgbClr val="C7D300">
                  <a:lumMod val="15000"/>
                  <a:lumOff val="85000"/>
                </a:srgbClr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8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8000"/>
            <a:ext cx="3600000" cy="428258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999" y="1087200"/>
            <a:ext cx="7200000" cy="432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700" i="1"/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D4C98-BDE4-4C31-9808-7FE3CB9693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Shade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8000"/>
            <a:ext cx="3600000" cy="4284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7600" y="1548000"/>
            <a:ext cx="3600000" cy="42840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999" y="1087200"/>
            <a:ext cx="7200000" cy="432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700" i="1"/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29371-6648-4896-864D-25E87E953A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rojects\Royal Haskoning\Stock Images\Picture-With-Caption.jpg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9144000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Projects\Royal Haskoning\file resources\RoyalHaskoningDHV\Company Style\PP Backgrounds\Corporate\Picture with Captio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000" y="468004"/>
            <a:ext cx="3600000" cy="1440000"/>
          </a:xfr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174625">
              <a:buFont typeface="Arial" pitchFamily="34" charset="0"/>
              <a:buChar char="&gt;"/>
              <a:defRPr sz="17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82C7-F18F-4C70-B5D1-76C42628C57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6552000" cy="5474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Foot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6EB27-CD75-4E53-9CA3-31DE7393038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8000" y="468000"/>
            <a:ext cx="6552272" cy="5474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7544" y="1087200"/>
            <a:ext cx="7200800" cy="432000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2700" i="1"/>
            </a:lvl1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4" name="Footer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527DD-374B-42D0-B1C5-DF5C961470D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4860"/>
            <a:ext cx="7772400" cy="13614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5368"/>
            <a:ext cx="7772400" cy="149949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E2AAA-C2CE-42A8-89EB-476B5A1C6F1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7" name="Picture 6" descr="D:\Projects\Royal Haskoning\Stock Images\Section-Header.jp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"/>
            <a:ext cx="8748712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57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9459"/>
            <a:ext cx="4038600" cy="4520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9459"/>
            <a:ext cx="4038600" cy="4520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67719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02"/>
            <a:ext cx="4040188" cy="6394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3873"/>
            <a:ext cx="4040188" cy="39494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4402"/>
            <a:ext cx="4041775" cy="6394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3873"/>
            <a:ext cx="4041775" cy="39494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0313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6EB27-CD75-4E53-9CA3-31DE7393038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45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37860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2924"/>
            <a:ext cx="3008313" cy="11615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2929"/>
            <a:ext cx="5111750" cy="58504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4441"/>
            <a:ext cx="3008313" cy="46888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22509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98377"/>
            <a:ext cx="5486400" cy="5664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491"/>
            <a:ext cx="5486400" cy="41128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4853"/>
            <a:ext cx="5486400" cy="8044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9556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516"/>
            <a:ext cx="8229600" cy="1142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99459"/>
            <a:ext cx="8229600" cy="452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3413"/>
            <a:ext cx="21336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F1E3A-9357-4EDF-970A-E9039226C0F9}" type="datetimeFigureOut">
              <a:rPr lang="cs-CZ" smtClean="0"/>
              <a:t>13.09.2019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3413"/>
            <a:ext cx="28956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3413"/>
            <a:ext cx="2133600" cy="3649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9C7857-CC09-4871-892C-0EEA0003117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Box"/>
          <p:cNvSpPr txBox="1"/>
          <p:nvPr userDrawn="1"/>
        </p:nvSpPr>
        <p:spPr>
          <a:xfrm>
            <a:off x="720725" y="6346830"/>
            <a:ext cx="4319588" cy="180975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>
              <a:solidFill>
                <a:srgbClr val="00577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829300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ogo"/>
          <p:cNvPicPr>
            <a:picLocks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3" y="6040438"/>
            <a:ext cx="14398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eperatorBar"/>
          <p:cNvCxnSpPr/>
          <p:nvPr userDrawn="1"/>
        </p:nvCxnSpPr>
        <p:spPr>
          <a:xfrm>
            <a:off x="0" y="5827713"/>
            <a:ext cx="9144000" cy="0"/>
          </a:xfrm>
          <a:prstGeom prst="line">
            <a:avLst/>
          </a:prstGeom>
          <a:ln w="15875">
            <a:solidFill>
              <a:srgbClr val="005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78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64" r:id="rId14"/>
    <p:sldLayoutId id="2147483659" r:id="rId15"/>
    <p:sldLayoutId id="2147483660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61" r:id="rId24"/>
    <p:sldLayoutId id="2147483662" r:id="rId2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emf"/><Relationship Id="rId9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-28972"/>
            <a:ext cx="9180000" cy="6876000"/>
          </a:xfrm>
          <a:prstGeom prst="rect">
            <a:avLst/>
          </a:prstGeom>
          <a:solidFill>
            <a:srgbClr val="C7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0" y="468000"/>
            <a:ext cx="5148000" cy="1631216"/>
          </a:xfrm>
          <a:prstGeom prst="rect">
            <a:avLst/>
          </a:prstGeom>
          <a:solidFill>
            <a:srgbClr val="C7D300"/>
          </a:solidFill>
        </p:spPr>
        <p:txBody>
          <a:bodyPr wrap="square" rtlCol="0">
            <a:spAutoFit/>
          </a:bodyPr>
          <a:lstStyle/>
          <a:p>
            <a:pPr marL="265113"/>
            <a:r>
              <a:rPr lang="cs-CZ" sz="2000" b="1" dirty="0" smtClean="0"/>
              <a:t>OPATŘENÍ NAVRŽENÁ </a:t>
            </a:r>
            <a:br>
              <a:rPr lang="cs-CZ" sz="2000" b="1" dirty="0" smtClean="0"/>
            </a:br>
            <a:r>
              <a:rPr lang="cs-CZ" sz="2000" b="1" dirty="0" smtClean="0"/>
              <a:t>V RÁMCI ÚZEMNÍCH STUDIÍ KRAJINY </a:t>
            </a:r>
            <a:br>
              <a:rPr lang="cs-CZ" sz="2000" b="1" dirty="0" smtClean="0"/>
            </a:br>
            <a:r>
              <a:rPr lang="cs-CZ" sz="2000" b="1" dirty="0" smtClean="0"/>
              <a:t>SO ORP KRALUPY NAD VLTAVOU </a:t>
            </a:r>
            <a:br>
              <a:rPr lang="cs-CZ" sz="2000" b="1" dirty="0" smtClean="0"/>
            </a:br>
            <a:r>
              <a:rPr lang="cs-CZ" sz="2000" b="1" dirty="0" smtClean="0"/>
              <a:t>A </a:t>
            </a:r>
          </a:p>
          <a:p>
            <a:pPr marL="265113"/>
            <a:r>
              <a:rPr lang="cs-CZ" sz="2000" b="1" dirty="0" smtClean="0"/>
              <a:t>SO ORP LOUNY </a:t>
            </a:r>
            <a:endParaRPr lang="cs-CZ" sz="2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5155604"/>
            <a:ext cx="4932040" cy="1200329"/>
          </a:xfrm>
          <a:prstGeom prst="rect">
            <a:avLst/>
          </a:prstGeom>
          <a:solidFill>
            <a:srgbClr val="C7D300"/>
          </a:solidFill>
        </p:spPr>
        <p:txBody>
          <a:bodyPr wrap="square" rtlCol="0">
            <a:spAutoFit/>
          </a:bodyPr>
          <a:lstStyle/>
          <a:p>
            <a:pPr marL="265113"/>
            <a:r>
              <a:rPr lang="cs-CZ" b="1" dirty="0" smtClean="0"/>
              <a:t>RNDr. MILAN SVOBODA </a:t>
            </a:r>
          </a:p>
          <a:p>
            <a:pPr marL="265113"/>
            <a:r>
              <a:rPr lang="cs-CZ" i="1" dirty="0" smtClean="0"/>
              <a:t>3. WORKSHOP POŘIZOVATELŮ </a:t>
            </a:r>
            <a:br>
              <a:rPr lang="cs-CZ" i="1" dirty="0" smtClean="0"/>
            </a:br>
            <a:r>
              <a:rPr lang="cs-CZ" i="1" dirty="0" smtClean="0"/>
              <a:t>A PROJEKTANTŮ ÚSK</a:t>
            </a:r>
          </a:p>
          <a:p>
            <a:pPr marL="265113"/>
            <a:r>
              <a:rPr lang="cs-CZ" dirty="0" smtClean="0"/>
              <a:t>PRAHA, PÁTEK 13. 9. 2019 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5220000" y="216000"/>
            <a:ext cx="3816000" cy="6409377"/>
            <a:chOff x="5328000" y="0"/>
            <a:chExt cx="3816000" cy="6409377"/>
          </a:xfrm>
          <a:solidFill>
            <a:srgbClr val="C7D300"/>
          </a:solidFill>
        </p:grpSpPr>
        <p:pic>
          <p:nvPicPr>
            <p:cNvPr id="8" name="Obrázek 7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" t="-1" r="1536" b="2200"/>
            <a:stretch/>
          </p:blipFill>
          <p:spPr>
            <a:xfrm>
              <a:off x="7271792" y="2592000"/>
              <a:ext cx="1872000" cy="1224000"/>
            </a:xfrm>
            <a:prstGeom prst="rect">
              <a:avLst/>
            </a:prstGeom>
            <a:grpFill/>
          </p:spPr>
        </p:pic>
        <p:pic>
          <p:nvPicPr>
            <p:cNvPr id="9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2"/>
            <a:stretch/>
          </p:blipFill>
          <p:spPr>
            <a:xfrm>
              <a:off x="7272000" y="5184000"/>
              <a:ext cx="1872000" cy="122537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" name="Picture 5" descr="F:\Kralupy nad Vltavou\Foto\17.10.2017\DSC_1277.JPG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"/>
            <a:stretch/>
          </p:blipFill>
          <p:spPr bwMode="auto">
            <a:xfrm>
              <a:off x="5328000" y="5184000"/>
              <a:ext cx="1872000" cy="1224000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8" descr="F:\Kralupy nad Vltavou\Foto\DSC_0053.JPG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100" r="21142" b="27474"/>
            <a:stretch/>
          </p:blipFill>
          <p:spPr bwMode="auto">
            <a:xfrm>
              <a:off x="5328000" y="0"/>
              <a:ext cx="1872000" cy="1224000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20" descr="DSC_0508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000" y="0"/>
              <a:ext cx="1872000" cy="1224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3" name="Obrázek 12" descr="L:\Kralupy nad Vltavou\Foto\Veltrusy\DSC_0218c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249" r="12340"/>
            <a:stretch/>
          </p:blipFill>
          <p:spPr bwMode="auto">
            <a:xfrm>
              <a:off x="7271792" y="1296000"/>
              <a:ext cx="1872208" cy="1224000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Zástupný symbol pro obsah 7"/>
            <p:cNvPicPr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1"/>
            <a:stretch/>
          </p:blipFill>
          <p:spPr>
            <a:xfrm>
              <a:off x="5328000" y="1296000"/>
              <a:ext cx="1872000" cy="1224000"/>
            </a:xfrm>
            <a:prstGeom prst="rect">
              <a:avLst/>
            </a:prstGeom>
            <a:grpFill/>
          </p:spPr>
        </p:pic>
        <p:pic>
          <p:nvPicPr>
            <p:cNvPr id="15" name="Obrázek 14" descr="C:\Users\Milan\Pictures\Milan\RHDHV\Kralupsko\Dřínov\DSC_0079c.jp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87"/>
            <a:stretch/>
          </p:blipFill>
          <p:spPr bwMode="auto">
            <a:xfrm>
              <a:off x="7272000" y="3888000"/>
              <a:ext cx="1870056" cy="1224000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Obrázek 15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000" y="2592000"/>
              <a:ext cx="1872000" cy="1224000"/>
            </a:xfrm>
            <a:prstGeom prst="rect">
              <a:avLst/>
            </a:prstGeom>
            <a:grpFill/>
          </p:spPr>
        </p:pic>
        <p:pic>
          <p:nvPicPr>
            <p:cNvPr id="17" name="Obrázek 16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000" y="3888000"/>
              <a:ext cx="1872000" cy="1224000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3384" y="468318"/>
            <a:ext cx="529546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3.1 PROSTUPNOST KRAJINY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1339813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Analýza cestní sítě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Návrhy na doplnění 	- obce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pozemkové úpravy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vlastní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endParaRPr lang="cs-CZ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LN │ Cyklotrasy – změny trasování a vymezení nových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endParaRPr lang="cs-CZ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/>
          <a:stretch/>
        </p:blipFill>
        <p:spPr>
          <a:xfrm>
            <a:off x="4716016" y="3851041"/>
            <a:ext cx="4427984" cy="30037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13" y="3837597"/>
            <a:ext cx="4533405" cy="30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3384" y="468318"/>
            <a:ext cx="529546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3.2 BROWNFIELDS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133981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každém SO ORP 1 zásadní </a:t>
            </a:r>
            <a:r>
              <a:rPr lang="cs-CZ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brownfield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krajině – rekreační využití (?)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31268"/>
            <a:ext cx="7550871" cy="47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3384" y="468318"/>
            <a:ext cx="529546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3.3 SÍDLA V KRAJINĚ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1339813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531813">
              <a:spcBef>
                <a:spcPts val="600"/>
              </a:spcBef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  │ Doporučené rozhraní mezi sídlem (zastavěné území) a krajinou</a:t>
            </a:r>
          </a:p>
          <a:p>
            <a:pPr marL="177800" algn="just" defTabSz="531813">
              <a:spcBef>
                <a:spcPts val="600"/>
              </a:spcBef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	│ 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Doporučené </a:t>
            </a: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plochy ochranné zeleně k území s plošnou zástavbou</a:t>
            </a:r>
          </a:p>
          <a:p>
            <a:pPr marL="177800" algn="just" defTabSz="531813"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LN	│ </a:t>
            </a: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Doporučení k omezení rozvoje mezi Blšany a 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Louny</a:t>
            </a:r>
          </a:p>
          <a:p>
            <a:pPr marL="177800" algn="just" defTabSz="531813">
              <a:spcBef>
                <a:spcPts val="600"/>
              </a:spcBef>
              <a:spcAft>
                <a:spcPts val="0"/>
              </a:spcAf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│ Požadavek na neobnovení FVE</a:t>
            </a:r>
            <a:endParaRPr lang="cs-CZ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endParaRPr lang="cs-CZ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lum bright="-20000" contrast="37000"/>
          </a:blip>
          <a:srcRect l="10614"/>
          <a:stretch/>
        </p:blipFill>
        <p:spPr>
          <a:xfrm>
            <a:off x="107504" y="3236122"/>
            <a:ext cx="4536504" cy="361870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 bright="-13000" contrast="14000"/>
          </a:blip>
          <a:stretch>
            <a:fillRect/>
          </a:stretch>
        </p:blipFill>
        <p:spPr>
          <a:xfrm>
            <a:off x="4860032" y="3273830"/>
            <a:ext cx="4253939" cy="3522609"/>
          </a:xfrm>
          <a:prstGeom prst="rect">
            <a:avLst/>
          </a:prstGeom>
        </p:spPr>
      </p:pic>
      <p:pic>
        <p:nvPicPr>
          <p:cNvPr id="12" name="Obrázek 11" descr="C:\Users\Milan\Pictures\Milan\RHDHV\Kralupsko\PR Dřínovská hora\DSC_0167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7025" y="3859460"/>
            <a:ext cx="2006946" cy="936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79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3384" y="468318"/>
            <a:ext cx="529546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3.4 REKREAČNÍ VYUŽITÍ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1339813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531813"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Využití ikonických míst identifikovaných v analýze </a:t>
            </a:r>
          </a:p>
          <a:p>
            <a:pPr marL="177800" algn="just" defTabSz="531813"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Využití </a:t>
            </a:r>
            <a:r>
              <a:rPr lang="cs-CZ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brownfields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7800" algn="just" defTabSz="531813"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Cykloturistika, pěší turistika </a:t>
            </a:r>
          </a:p>
        </p:txBody>
      </p:sp>
      <p:pic>
        <p:nvPicPr>
          <p:cNvPr id="8" name="Obrázek 7" descr="L:\Kralupy nad Vltavou\Foto\Veltrusy\DSC_02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844000"/>
            <a:ext cx="3419475" cy="40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844000"/>
            <a:ext cx="2677970" cy="4032000"/>
          </a:xfrm>
          <a:prstGeom prst="rect">
            <a:avLst/>
          </a:prstGeom>
        </p:spPr>
      </p:pic>
      <p:pic>
        <p:nvPicPr>
          <p:cNvPr id="9" name="Obrázek 8" descr="L:\Kralupy nad Vltavou\Foto\17.10.2017\DSC_12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000" y="2844000"/>
            <a:ext cx="2814729" cy="40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7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4" r="26907"/>
          <a:stretch/>
        </p:blipFill>
        <p:spPr>
          <a:xfrm>
            <a:off x="-3384" y="0"/>
            <a:ext cx="9183896" cy="6883797"/>
          </a:xfr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384" y="468318"/>
            <a:ext cx="529546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800" b="1" dirty="0" smtClean="0">
                <a:latin typeface="+mn-lt"/>
                <a:cs typeface="Arial" charset="0"/>
              </a:rPr>
              <a:t>4. PŘEDCHÁZENÍ RIZIKŮM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1339813"/>
            <a:ext cx="9144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Agrotechnická opatření – vymezení ploch s naléhavým uplatněním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Liniové prvky -  </a:t>
            </a:r>
            <a:r>
              <a:rPr lang="cs-CZ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průlehy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meze, hrázky, stabilizace drah soustředěného odtoku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Ochranné zatravnění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Ochranné zalesnění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Aleje podél cest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Liniové prvky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endParaRPr lang="cs-CZ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Snaha o synergii účinků</a:t>
            </a:r>
          </a:p>
          <a:p>
            <a:pPr marL="177800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Zdroj </a:t>
            </a:r>
            <a:r>
              <a:rPr lang="cs-CZ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KoPÚ</a:t>
            </a:r>
            <a:r>
              <a:rPr lang="cs-CZ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SOP, vlastní </a:t>
            </a:r>
            <a:br>
              <a:rPr lang="cs-CZ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návrhy </a:t>
            </a:r>
            <a:endParaRPr lang="cs-CZ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3550" indent="-285750" algn="just" defTabSz="746125">
              <a:spcBef>
                <a:spcPts val="600"/>
              </a:spcBef>
              <a:spcAft>
                <a:spcPts val="0"/>
              </a:spcAft>
              <a:buFontTx/>
              <a:buChar char="-"/>
              <a:tabLst>
                <a:tab pos="2330450" algn="l"/>
              </a:tabLst>
            </a:pPr>
            <a:endParaRPr lang="cs-CZ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384" y="468318"/>
            <a:ext cx="781574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4.1 PROTIEROZNÍ OPATŘENÍ A ZMENŠENÍ VÝMĚRY PŮDNÍCH BLOKŮ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  <p:pic>
        <p:nvPicPr>
          <p:cNvPr id="8" name="Picture 22" descr="F:\Kralupy nad Vltavou\Foto\17.10.2017\DSC_128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5260" y="3370151"/>
            <a:ext cx="6113145" cy="3465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433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1267172"/>
            <a:ext cx="914400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Revitalizace toků – vybrané úseky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Ochrana pramenišť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Zvýšení retence – vodní plochy, tůně, mokřady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Synergie </a:t>
            </a:r>
            <a:r>
              <a:rPr lang="cs-CZ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účinků</a:t>
            </a:r>
          </a:p>
          <a:p>
            <a:pPr marL="177800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Zdroj </a:t>
            </a:r>
            <a:r>
              <a:rPr lang="cs-CZ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KoPÚ</a:t>
            </a:r>
            <a:r>
              <a:rPr lang="cs-CZ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SOP, vlastní </a:t>
            </a:r>
            <a:br>
              <a:rPr lang="cs-CZ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návrhy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384" y="468318"/>
            <a:ext cx="781574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4.2 ZLEPŠENÍ VODNÍHO REŽIMU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/>
          <a:stretch/>
        </p:blipFill>
        <p:spPr>
          <a:xfrm>
            <a:off x="6200327" y="4362992"/>
            <a:ext cx="2943673" cy="2484000"/>
          </a:xfrm>
          <a:prstGeom prst="rect">
            <a:avLst/>
          </a:prstGeom>
        </p:spPr>
      </p:pic>
      <p:pic>
        <p:nvPicPr>
          <p:cNvPr id="9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0" y="4356000"/>
            <a:ext cx="3431381" cy="2484000"/>
          </a:xfrm>
          <a:ln>
            <a:solidFill>
              <a:srgbClr val="C7D300"/>
            </a:solidFill>
          </a:ln>
        </p:spPr>
      </p:pic>
      <p:pic>
        <p:nvPicPr>
          <p:cNvPr id="11" name="Picture 15" descr="F:\Kralupy nad Vltavou\Foto\Kozomín\DSC_005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5195" y="4389665"/>
            <a:ext cx="2519680" cy="2433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179512" y="3787452"/>
            <a:ext cx="8712968" cy="288032"/>
          </a:xfrm>
          <a:prstGeom prst="rightArrow">
            <a:avLst/>
          </a:prstGeom>
          <a:solidFill>
            <a:srgbClr val="C7D300"/>
          </a:solidFill>
          <a:ln>
            <a:solidFill>
              <a:srgbClr val="C7D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1339813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Rekultivace těžeben přirozenou sukcesí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LN │ Územní systém ekologické stability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384" y="468318"/>
            <a:ext cx="781574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4.3 ZVÝŠENÍ EKOLOGICKÉ STABILITY A BIODIVERZITY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" y="2347292"/>
            <a:ext cx="8274841" cy="450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2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G:\Spatial Planning\02_ROZPRACOVANE_ZAKAZKY\Kralupy_USK_CA1381\04_analýza\043_foto\17.10.2017\DSC_128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0" y="-26507"/>
            <a:ext cx="9144000" cy="68813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384" y="468318"/>
            <a:ext cx="6087552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800" b="1" dirty="0">
                <a:cs typeface="Arial" charset="0"/>
              </a:rPr>
              <a:t>5. PRŮMĚT OPATŘENÍ DO ÚAP A ÚPD</a:t>
            </a:r>
            <a:endParaRPr lang="en-GB" sz="28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8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44000" cy="685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1339813"/>
            <a:ext cx="9144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ÚAP </a:t>
            </a: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│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hodnoty, krajinný ráz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ÚPD	│ doporučená X plánovaná opatření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│ ochrana hodnot – upřesnění hodnot, předpoklady pro jejich ochranu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│ koncepce 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krajiny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krajinný ráz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prostupnost krajiny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plochy v krajině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7063" algn="l"/>
              </a:tabLs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ÚSES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1882775" algn="l"/>
              </a:tabLst>
            </a:pPr>
            <a:endParaRPr lang="cs-CZ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384" y="468318"/>
            <a:ext cx="6087552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800" b="1" dirty="0" smtClean="0">
                <a:latin typeface="+mn-lt"/>
                <a:cs typeface="Arial" charset="0"/>
              </a:rPr>
              <a:t>5. PRŮMĚT OPATŘENÍ DO ÚAP A ÚPD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8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3384" y="468318"/>
            <a:ext cx="4575384" cy="582835"/>
          </a:xfrm>
          <a:solidFill>
            <a:srgbClr val="C7D300"/>
          </a:solidFill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OBSAH PREZENTACE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-1" y="1915244"/>
            <a:ext cx="5220073" cy="3023899"/>
          </a:xfrm>
        </p:spPr>
        <p:txBody>
          <a:bodyPr rtlCol="0">
            <a:noAutofit/>
          </a:bodyPr>
          <a:lstStyle/>
          <a:p>
            <a:pPr marL="457325" indent="-45720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2000" b="1" dirty="0" smtClean="0"/>
              <a:t>Srovnání SO ORP Kralupy nad Vltavou </a:t>
            </a:r>
            <a:br>
              <a:rPr lang="cs-CZ" altLang="cs-CZ" sz="2000" b="1" dirty="0" smtClean="0"/>
            </a:br>
            <a:r>
              <a:rPr lang="cs-CZ" altLang="cs-CZ" sz="2000" b="1" dirty="0" smtClean="0"/>
              <a:t>a SO ORP Louny</a:t>
            </a:r>
          </a:p>
          <a:p>
            <a:pPr marL="457325" indent="-45720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2000" b="1" dirty="0" smtClean="0"/>
              <a:t>Opatření na ochranu hodnot</a:t>
            </a:r>
          </a:p>
          <a:p>
            <a:pPr marL="457325" indent="-45720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2000" b="1" dirty="0" smtClean="0"/>
              <a:t>Opatření v oblasti užívání krajiny člověkem </a:t>
            </a:r>
          </a:p>
          <a:p>
            <a:pPr marL="457325" indent="-45720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2000" b="1" dirty="0" smtClean="0"/>
              <a:t>Opatření k předcházení rizikům </a:t>
            </a:r>
          </a:p>
          <a:p>
            <a:pPr marL="457325" indent="-457200" fontAlgn="auto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2000" b="1" dirty="0" smtClean="0"/>
              <a:t>Průmět opatření do ÚAP a ÚPD</a:t>
            </a:r>
          </a:p>
          <a:p>
            <a:pPr marL="540000" lvl="1" indent="-270000" fontAlgn="auto">
              <a:spcBef>
                <a:spcPts val="0"/>
              </a:spcBef>
              <a:spcAft>
                <a:spcPts val="600"/>
              </a:spcAft>
              <a:defRPr/>
            </a:pPr>
            <a:endParaRPr lang="cs-CZ" altLang="cs-CZ" sz="1800" b="1" dirty="0"/>
          </a:p>
          <a:p>
            <a:pPr marL="270000" indent="-2700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5220496" y="216000"/>
            <a:ext cx="3816000" cy="6409377"/>
            <a:chOff x="5328000" y="0"/>
            <a:chExt cx="3816000" cy="6409377"/>
          </a:xfrm>
          <a:solidFill>
            <a:srgbClr val="C7D300"/>
          </a:solidFill>
        </p:grpSpPr>
        <p:pic>
          <p:nvPicPr>
            <p:cNvPr id="16" name="Obrázek 15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" t="-1" r="1536" b="2200"/>
            <a:stretch/>
          </p:blipFill>
          <p:spPr>
            <a:xfrm>
              <a:off x="7271792" y="2592000"/>
              <a:ext cx="1872000" cy="1224000"/>
            </a:xfrm>
            <a:prstGeom prst="rect">
              <a:avLst/>
            </a:prstGeom>
            <a:grpFill/>
          </p:spPr>
        </p:pic>
        <p:pic>
          <p:nvPicPr>
            <p:cNvPr id="19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2"/>
            <a:stretch/>
          </p:blipFill>
          <p:spPr>
            <a:xfrm>
              <a:off x="7272000" y="5184000"/>
              <a:ext cx="1872000" cy="122537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0" name="Picture 5" descr="F:\Kralupy nad Vltavou\Foto\17.10.2017\DSC_1277.JPG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2"/>
            <a:stretch/>
          </p:blipFill>
          <p:spPr bwMode="auto">
            <a:xfrm>
              <a:off x="5328000" y="5184000"/>
              <a:ext cx="1872000" cy="1224000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8" descr="F:\Kralupy nad Vltavou\Foto\DSC_0053.JPG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100" r="21142" b="27474"/>
            <a:stretch/>
          </p:blipFill>
          <p:spPr bwMode="auto">
            <a:xfrm>
              <a:off x="5328000" y="0"/>
              <a:ext cx="1872000" cy="1224000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0" descr="DSC_050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000" y="0"/>
              <a:ext cx="1872000" cy="1224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3" name="Obrázek 22" descr="L:\Kralupy nad Vltavou\Foto\Veltrusy\DSC_0218c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249" r="12340"/>
            <a:stretch/>
          </p:blipFill>
          <p:spPr bwMode="auto">
            <a:xfrm>
              <a:off x="7271792" y="1296000"/>
              <a:ext cx="1872208" cy="1224000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Zástupný symbol pro obsah 7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1"/>
            <a:stretch/>
          </p:blipFill>
          <p:spPr>
            <a:xfrm>
              <a:off x="5328000" y="1296000"/>
              <a:ext cx="1872000" cy="1224000"/>
            </a:xfrm>
            <a:prstGeom prst="rect">
              <a:avLst/>
            </a:prstGeom>
            <a:grpFill/>
          </p:spPr>
        </p:pic>
        <p:pic>
          <p:nvPicPr>
            <p:cNvPr id="25" name="Obrázek 24" descr="C:\Users\Milan\Pictures\Milan\RHDHV\Kralupsko\Dřínov\DSC_0079c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87"/>
            <a:stretch/>
          </p:blipFill>
          <p:spPr bwMode="auto">
            <a:xfrm>
              <a:off x="7272000" y="3888000"/>
              <a:ext cx="1870056" cy="1224000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Obrázek 1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000" y="2592000"/>
              <a:ext cx="1872000" cy="1224000"/>
            </a:xfrm>
            <a:prstGeom prst="rect">
              <a:avLst/>
            </a:prstGeom>
            <a:grpFill/>
          </p:spPr>
        </p:pic>
        <p:pic>
          <p:nvPicPr>
            <p:cNvPr id="3" name="Obrázek 2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000" y="3888000"/>
              <a:ext cx="1872000" cy="1224000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0"/>
            <a:ext cx="9144000" cy="685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99459"/>
            <a:ext cx="8229600" cy="4523868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r="1904"/>
          <a:stretch/>
        </p:blipFill>
        <p:spPr>
          <a:xfrm>
            <a:off x="-252536" y="-3189"/>
            <a:ext cx="9433048" cy="685482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08000" y="5613229"/>
            <a:ext cx="4575384" cy="582835"/>
          </a:xfrm>
          <a:solidFill>
            <a:srgbClr val="C7D300"/>
          </a:solidFill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   DĚKUJI ZA POZORNOST 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18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" y="468313"/>
            <a:ext cx="4572000" cy="582612"/>
          </a:xfrm>
          <a:solidFill>
            <a:srgbClr val="C7D300"/>
          </a:solidFill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1. SROVNÁNÍ SO ORP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pic>
        <p:nvPicPr>
          <p:cNvPr id="5" name="obrázek 297" descr="Mapy OR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6" y="1258553"/>
            <a:ext cx="4140000" cy="360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2"/>
          <a:stretch/>
        </p:blipFill>
        <p:spPr>
          <a:xfrm>
            <a:off x="4464000" y="1247757"/>
            <a:ext cx="4680000" cy="3556434"/>
          </a:xfrm>
          <a:prstGeom prst="rect">
            <a:avLst/>
          </a:prstGeom>
        </p:spPr>
      </p:pic>
      <p:cxnSp>
        <p:nvCxnSpPr>
          <p:cNvPr id="12" name="Přímá spojnice 11"/>
          <p:cNvCxnSpPr/>
          <p:nvPr/>
        </p:nvCxnSpPr>
        <p:spPr>
          <a:xfrm flipH="1">
            <a:off x="4572000" y="1267172"/>
            <a:ext cx="0" cy="55446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0" y="5026684"/>
            <a:ext cx="41034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Rozloha	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13 121 ha</a:t>
            </a:r>
          </a:p>
          <a:p>
            <a:pPr indent="177800" algn="just" defTabSz="2060575">
              <a:spcBef>
                <a:spcPts val="600"/>
              </a:spcBef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Počet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obyvatel	32 001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 defTabSz="2060575">
              <a:spcBef>
                <a:spcPts val="600"/>
              </a:spcBef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Hustota zalidnění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244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obyvatel/km2</a:t>
            </a:r>
          </a:p>
          <a:p>
            <a:pPr indent="177800" algn="just" defTabSz="2060575">
              <a:spcBef>
                <a:spcPts val="600"/>
              </a:spcBef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Počet obcí	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indent="177800" algn="just" defTabSz="2060575">
              <a:spcBef>
                <a:spcPts val="600"/>
              </a:spcBef>
              <a:spcAft>
                <a:spcPts val="0"/>
              </a:spcAft>
            </a:pP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	0,2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572000" y="5026684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algn="just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dirty="0" smtClean="0">
                <a:latin typeface="+mj-lt"/>
              </a:rPr>
              <a:t>Rozloha:</a:t>
            </a:r>
            <a:r>
              <a:rPr lang="cs-CZ" dirty="0">
                <a:latin typeface="+mj-lt"/>
              </a:rPr>
              <a:t>	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265 ha</a:t>
            </a:r>
          </a:p>
          <a:p>
            <a:pPr marL="177800" algn="just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Počet obyvatel	43 514</a:t>
            </a:r>
          </a:p>
          <a:p>
            <a:pPr marL="177800" algn="just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Hustota zalidnění:	92 obyvatel/km2</a:t>
            </a:r>
          </a:p>
          <a:p>
            <a:pPr marL="177800" algn="just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Počet obcí:	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pPr marL="177800" algn="just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	0,3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" y="468313"/>
            <a:ext cx="4572000" cy="582612"/>
          </a:xfrm>
          <a:solidFill>
            <a:srgbClr val="C7D300"/>
          </a:solidFill>
        </p:spPr>
        <p:txBody>
          <a:bodyPr>
            <a:normAutofit/>
          </a:bodyPr>
          <a:lstStyle/>
          <a:p>
            <a:pPr marL="355600" algn="l"/>
            <a:r>
              <a:rPr lang="cs-CZ" sz="2800" b="1" dirty="0" smtClean="0">
                <a:latin typeface="+mn-lt"/>
                <a:cs typeface="Arial" charset="0"/>
              </a:rPr>
              <a:t>1. SROVNÁNÍ SO ORP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3420000"/>
            <a:ext cx="4103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defTabSz="746125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Kralupy nad Vltavou:	18 194 obyvatel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572000" y="3420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algn="just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dirty="0" smtClean="0">
                <a:latin typeface="+mj-lt"/>
              </a:rPr>
              <a:t>Louny:</a:t>
            </a:r>
            <a:r>
              <a:rPr lang="cs-CZ" dirty="0">
                <a:latin typeface="+mj-lt"/>
              </a:rPr>
              <a:t>	</a:t>
            </a:r>
            <a:r>
              <a:rPr lang="cs-CZ" dirty="0" smtClean="0">
                <a:latin typeface="+mj-lt"/>
              </a:rPr>
              <a:t>18 351 </a:t>
            </a:r>
            <a:r>
              <a:rPr lang="cs-CZ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obyvatel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 flipH="1">
            <a:off x="4572000" y="1310209"/>
            <a:ext cx="0" cy="241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000" y="1331084"/>
            <a:ext cx="2880000" cy="1920000"/>
          </a:xfrm>
          <a:prstGeom prst="rect">
            <a:avLst/>
          </a:prstGeom>
        </p:spPr>
      </p:pic>
      <p:pic>
        <p:nvPicPr>
          <p:cNvPr id="11" name="Obrázek 10" descr="L:\Kralupy nad Vltavou\Foto\17.10.2017\DSC_1273c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" t="-79" r="14664" b="79"/>
          <a:stretch/>
        </p:blipFill>
        <p:spPr bwMode="auto">
          <a:xfrm>
            <a:off x="846001" y="1388645"/>
            <a:ext cx="2880000" cy="191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1653956019"/>
              </p:ext>
            </p:extLst>
          </p:nvPr>
        </p:nvGraphicFramePr>
        <p:xfrm>
          <a:off x="0" y="4012442"/>
          <a:ext cx="435600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f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19999"/>
              </p:ext>
            </p:extLst>
          </p:nvPr>
        </p:nvGraphicFramePr>
        <p:xfrm>
          <a:off x="4887288" y="4046875"/>
          <a:ext cx="4356000" cy="26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/>
          <a:srcRect l="56283" t="1380" r="2881" b="1935"/>
          <a:stretch/>
        </p:blipFill>
        <p:spPr>
          <a:xfrm>
            <a:off x="3707904" y="4075484"/>
            <a:ext cx="187220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4825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384" y="468318"/>
            <a:ext cx="457538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800" b="1" dirty="0" smtClean="0">
                <a:latin typeface="+mn-lt"/>
                <a:cs typeface="Arial" charset="0"/>
              </a:rPr>
              <a:t>2. OCHRANA HODNOT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2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3384" y="468318"/>
            <a:ext cx="457538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800" b="1" dirty="0" smtClean="0">
                <a:latin typeface="+mn-lt"/>
                <a:cs typeface="Arial" charset="0"/>
              </a:rPr>
              <a:t>2.1 VÝZNAMNÉ PŘÍRODNÍ LOKALITY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0" y="1267172"/>
            <a:ext cx="896787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Analýza – identifikace významných přírodních lokalit (mokřady, stepi, geologické lokality)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Koncept – návrh na ochranu vybraných lokalit – registrace za VKP,  MZCHÚ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060575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Čistopis – doplnění dalších lokalit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6304" b="2848"/>
          <a:stretch/>
        </p:blipFill>
        <p:spPr>
          <a:xfrm>
            <a:off x="4796769" y="2933556"/>
            <a:ext cx="4280850" cy="3923170"/>
          </a:xfrm>
          <a:prstGeom prst="rect">
            <a:avLst/>
          </a:prstGeom>
        </p:spPr>
      </p:pic>
      <p:grpSp>
        <p:nvGrpSpPr>
          <p:cNvPr id="18" name="Skupina 17"/>
          <p:cNvGrpSpPr/>
          <p:nvPr/>
        </p:nvGrpSpPr>
        <p:grpSpPr>
          <a:xfrm>
            <a:off x="35496" y="2932518"/>
            <a:ext cx="4689265" cy="3924208"/>
            <a:chOff x="35496" y="2923356"/>
            <a:chExt cx="4689265" cy="3924208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795564"/>
              <a:ext cx="2052000" cy="2052000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6" y="2923356"/>
              <a:ext cx="2704388" cy="1800000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504" y="4795564"/>
              <a:ext cx="2565257" cy="2052000"/>
            </a:xfrm>
            <a:prstGeom prst="rect">
              <a:avLst/>
            </a:prstGeom>
          </p:spPr>
        </p:pic>
      </p:grp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>
          <a:xfrm>
            <a:off x="2808000" y="2938956"/>
            <a:ext cx="1908016" cy="179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548"/>
            <a:ext cx="9144000" cy="22032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000" y="0"/>
            <a:ext cx="3420000" cy="220691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0" y="2304000"/>
            <a:ext cx="3420000" cy="227149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771229"/>
            <a:ext cx="4482872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800" b="1" dirty="0" smtClean="0"/>
              <a:t>LN</a:t>
            </a:r>
          </a:p>
          <a:p>
            <a:pPr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800" b="1" dirty="0" smtClean="0"/>
              <a:t>významný krajinný prvek dle zákona č. 114/1992 Sb. </a:t>
            </a:r>
          </a:p>
          <a:p>
            <a:pPr marL="357188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800" b="1" dirty="0" smtClean="0"/>
              <a:t>podklad pro rozhodování orgánů ochrany přírody</a:t>
            </a:r>
            <a:endParaRPr lang="cs-CZ" sz="18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384" y="468318"/>
            <a:ext cx="457538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2.2  NIVY VODNÍCH TOKŮ 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6660000" y="4140000"/>
            <a:ext cx="2394142" cy="2520000"/>
            <a:chOff x="5932836" y="742564"/>
            <a:chExt cx="3186440" cy="3353949"/>
          </a:xfrm>
        </p:grpSpPr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2836" y="742564"/>
              <a:ext cx="3186440" cy="3353949"/>
            </a:xfrm>
            <a:prstGeom prst="rect">
              <a:avLst/>
            </a:prstGeom>
          </p:spPr>
        </p:pic>
        <p:pic>
          <p:nvPicPr>
            <p:cNvPr id="22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14" r="6715"/>
            <a:stretch/>
          </p:blipFill>
          <p:spPr>
            <a:xfrm>
              <a:off x="7217140" y="2290063"/>
              <a:ext cx="1894848" cy="1080027"/>
            </a:xfrm>
            <a:prstGeom prst="rect">
              <a:avLst/>
            </a:prstGeom>
          </p:spPr>
        </p:pic>
      </p:grpSp>
      <p:grpSp>
        <p:nvGrpSpPr>
          <p:cNvPr id="19" name="Skupina 18"/>
          <p:cNvGrpSpPr>
            <a:grpSpLocks noChangeAspect="1"/>
          </p:cNvGrpSpPr>
          <p:nvPr/>
        </p:nvGrpSpPr>
        <p:grpSpPr>
          <a:xfrm>
            <a:off x="3456000" y="4140000"/>
            <a:ext cx="3159140" cy="2520000"/>
            <a:chOff x="5796136" y="3859368"/>
            <a:chExt cx="3755188" cy="2995457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4">
              <a:lum bright="-20000" contrast="37000"/>
            </a:blip>
            <a:srcRect l="10614"/>
            <a:stretch/>
          </p:blipFill>
          <p:spPr>
            <a:xfrm>
              <a:off x="5796136" y="3859368"/>
              <a:ext cx="3755188" cy="2995457"/>
            </a:xfrm>
            <a:prstGeom prst="rect">
              <a:avLst/>
            </a:prstGeom>
          </p:spPr>
        </p:pic>
        <p:pic>
          <p:nvPicPr>
            <p:cNvPr id="18" name="Obrázek 17" descr="L:\Kralupy nad Vltavou\Foto\17.10.2017\DSC_1217v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6168" y="4096513"/>
              <a:ext cx="1763603" cy="11666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Skupina 28"/>
          <p:cNvGrpSpPr>
            <a:grpSpLocks noChangeAspect="1"/>
          </p:cNvGrpSpPr>
          <p:nvPr/>
        </p:nvGrpSpPr>
        <p:grpSpPr>
          <a:xfrm>
            <a:off x="0" y="4140000"/>
            <a:ext cx="3392390" cy="2520000"/>
            <a:chOff x="1259632" y="3859366"/>
            <a:chExt cx="4032448" cy="2995456"/>
          </a:xfrm>
        </p:grpSpPr>
        <p:pic>
          <p:nvPicPr>
            <p:cNvPr id="2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09"/>
            <a:stretch/>
          </p:blipFill>
          <p:spPr>
            <a:xfrm>
              <a:off x="1259632" y="3859366"/>
              <a:ext cx="4032448" cy="2995456"/>
            </a:xfrm>
            <a:prstGeom prst="rect">
              <a:avLst/>
            </a:prstGeom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73" b="5803"/>
            <a:stretch/>
          </p:blipFill>
          <p:spPr>
            <a:xfrm>
              <a:off x="1813743" y="5020389"/>
              <a:ext cx="1235598" cy="673414"/>
            </a:xfrm>
            <a:prstGeom prst="rect">
              <a:avLst/>
            </a:prstGeom>
          </p:spPr>
        </p:pic>
        <p:pic>
          <p:nvPicPr>
            <p:cNvPr id="27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409" y="4441854"/>
              <a:ext cx="1307671" cy="841767"/>
            </a:xfrm>
            <a:prstGeom prst="rect">
              <a:avLst/>
            </a:prstGeom>
          </p:spPr>
        </p:pic>
        <p:pic>
          <p:nvPicPr>
            <p:cNvPr id="28" name="Obrázek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6850" y="3859367"/>
              <a:ext cx="1220570" cy="752218"/>
            </a:xfrm>
            <a:prstGeom prst="rect">
              <a:avLst/>
            </a:prstGeom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-3384" y="468318"/>
            <a:ext cx="457538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000" b="1" dirty="0" smtClean="0">
                <a:latin typeface="+mn-lt"/>
                <a:cs typeface="Arial" charset="0"/>
              </a:rPr>
              <a:t>2.3 KRAJINNÝ RÁZ</a:t>
            </a:r>
            <a:endParaRPr lang="en-GB" sz="2000" b="1" dirty="0" smtClean="0">
              <a:latin typeface="+mn-lt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1339813"/>
            <a:ext cx="9144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Místa krajinného rázu 	- sídla v harmonii s krajinou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- významné přírodní dominanty (1)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významné prvky reliéfu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Významné stavební dominanty (2)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23304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 │Ochrana krajinného zázemí zámku Nelahozeves 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86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LN │Území se zvýšenými nároky na regulaci staveb dle </a:t>
            </a:r>
            <a:r>
              <a:rPr lang="cs-CZ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cs-CZ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odst. 5 SZ (3)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8650" algn="l"/>
              </a:tabLst>
            </a:pPr>
            <a:endParaRPr lang="cs-CZ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8650" algn="l"/>
              </a:tabLst>
            </a:pPr>
            <a:endParaRPr lang="cs-CZ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86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						(2)				(3)				</a:t>
            </a:r>
          </a:p>
          <a:p>
            <a:pPr marL="177800" algn="just" defTabSz="746125">
              <a:spcBef>
                <a:spcPts val="600"/>
              </a:spcBef>
              <a:spcAft>
                <a:spcPts val="0"/>
              </a:spcAft>
              <a:tabLst>
                <a:tab pos="628650" algn="l"/>
              </a:tabLst>
            </a:pPr>
            <a:r>
              <a:rPr lang="cs-CZ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02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C:\Users\Milan\Pictures\Milan\RHDHV\Kralupsko\PR Dřínovská hora\DSC_0169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62" r="4953"/>
          <a:stretch/>
        </p:blipFill>
        <p:spPr bwMode="auto">
          <a:xfrm>
            <a:off x="-16506" y="0"/>
            <a:ext cx="9160506" cy="695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384" y="468318"/>
            <a:ext cx="5295464" cy="582835"/>
          </a:xfrm>
          <a:prstGeom prst="rect">
            <a:avLst/>
          </a:prstGeom>
          <a:solidFill>
            <a:srgbClr val="C7D3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algn="l" fontAlgn="auto">
              <a:spcAft>
                <a:spcPts val="0"/>
              </a:spcAft>
            </a:pPr>
            <a:r>
              <a:rPr lang="cs-CZ" sz="2800" b="1" dirty="0" smtClean="0">
                <a:latin typeface="+mn-lt"/>
                <a:cs typeface="Arial" charset="0"/>
              </a:rPr>
              <a:t>3. UŽÍVÁNÍ KRAJINY ČLOVĚKEM</a:t>
            </a:r>
            <a:endParaRPr lang="en-GB" sz="2800" b="1" dirty="0" smtClean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5492</TotalTime>
  <Words>291</Words>
  <Application>Microsoft Office PowerPoint</Application>
  <PresentationFormat>Vlastní</PresentationFormat>
  <Paragraphs>98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Prezentace aplikace PowerPoint</vt:lpstr>
      <vt:lpstr>OBSAH PREZENTACE</vt:lpstr>
      <vt:lpstr>1. SROVNÁNÍ SO ORP</vt:lpstr>
      <vt:lpstr>1. SROVNÁNÍ SO ORP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DĚKUJI ZA POZORNOST </vt:lpstr>
    </vt:vector>
  </TitlesOfParts>
  <Company>The Template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Bernard Lambert</dc:creator>
  <cp:lastModifiedBy>uzivatel</cp:lastModifiedBy>
  <cp:revision>397</cp:revision>
  <dcterms:created xsi:type="dcterms:W3CDTF">2012-12-18T19:15:05Z</dcterms:created>
  <dcterms:modified xsi:type="dcterms:W3CDTF">2019-09-13T07:36:04Z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ignTemplate">
    <vt:lpwstr>Corporate</vt:lpwstr>
  </property>
  <property fmtid="{D5CDD505-2E9C-101B-9397-08002B2CF9AE}" pid="3" name="SecondLogo">
    <vt:lpwstr/>
  </property>
  <property fmtid="{D5CDD505-2E9C-101B-9397-08002B2CF9AE}" pid="4" name="Author">
    <vt:lpwstr/>
  </property>
  <property fmtid="{D5CDD505-2E9C-101B-9397-08002B2CF9AE}" pid="5" name="Date">
    <vt:lpwstr>12-3-2014</vt:lpwstr>
  </property>
  <property fmtid="{D5CDD505-2E9C-101B-9397-08002B2CF9AE}" pid="6" name="FooterLogo">
    <vt:bool>true</vt:bool>
  </property>
  <property fmtid="{D5CDD505-2E9C-101B-9397-08002B2CF9AE}" pid="7" name="FooterSecLogo">
    <vt:bool>false</vt:bool>
  </property>
  <property fmtid="{D5CDD505-2E9C-101B-9397-08002B2CF9AE}" pid="8" name="FooterDate">
    <vt:bool>false</vt:bool>
  </property>
  <property fmtid="{D5CDD505-2E9C-101B-9397-08002B2CF9AE}" pid="9" name="FooterNumbers">
    <vt:bool>false</vt:bool>
  </property>
  <property fmtid="{D5CDD505-2E9C-101B-9397-08002B2CF9AE}" pid="10" name="FooterTitle">
    <vt:bool>false</vt:bool>
  </property>
  <property fmtid="{D5CDD505-2E9C-101B-9397-08002B2CF9AE}" pid="11" name="RHDHV Template">
    <vt:bool>true</vt:bool>
  </property>
  <property fmtid="{D5CDD505-2E9C-101B-9397-08002B2CF9AE}" pid="12" name="endorsedBrandPath">
    <vt:lpwstr/>
  </property>
</Properties>
</file>