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334" r:id="rId3"/>
    <p:sldId id="335" r:id="rId4"/>
    <p:sldId id="314" r:id="rId5"/>
    <p:sldId id="326" r:id="rId6"/>
    <p:sldId id="336" r:id="rId7"/>
    <p:sldId id="327" r:id="rId8"/>
    <p:sldId id="337" r:id="rId9"/>
    <p:sldId id="328" r:id="rId10"/>
    <p:sldId id="338" r:id="rId11"/>
    <p:sldId id="329" r:id="rId12"/>
    <p:sldId id="339" r:id="rId13"/>
    <p:sldId id="330" r:id="rId14"/>
    <p:sldId id="340" r:id="rId15"/>
    <p:sldId id="331" r:id="rId16"/>
    <p:sldId id="341" r:id="rId17"/>
    <p:sldId id="332" r:id="rId18"/>
    <p:sldId id="342" r:id="rId19"/>
    <p:sldId id="323" r:id="rId20"/>
    <p:sldId id="324" r:id="rId21"/>
    <p:sldId id="322" r:id="rId22"/>
    <p:sldId id="258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a Doležalová" initials="JD" lastIdx="2" clrIdx="0">
    <p:extLst>
      <p:ext uri="{19B8F6BF-5375-455C-9EA6-DF929625EA0E}">
        <p15:presenceInfo xmlns:p15="http://schemas.microsoft.com/office/powerpoint/2012/main" userId="56243cc47551e9e3" providerId="Windows Live"/>
      </p:ext>
    </p:extLst>
  </p:cmAuthor>
  <p:cmAuthor id="2" name="Sodomková Michaela" initials="SM" lastIdx="4" clrIdx="1">
    <p:extLst>
      <p:ext uri="{19B8F6BF-5375-455C-9EA6-DF929625EA0E}">
        <p15:presenceInfo xmlns:p15="http://schemas.microsoft.com/office/powerpoint/2012/main" userId="S-1-5-21-1453678106-484518242-318601546-15286" providerId="AD"/>
      </p:ext>
    </p:extLst>
  </p:cmAuthor>
  <p:cmAuthor id="3" name="Juřicová Martina" initials="JM" lastIdx="1" clrIdx="2">
    <p:extLst>
      <p:ext uri="{19B8F6BF-5375-455C-9EA6-DF929625EA0E}">
        <p15:presenceInfo xmlns:p15="http://schemas.microsoft.com/office/powerpoint/2012/main" userId="S-1-5-21-1453678106-484518242-318601546-133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F5FF"/>
    <a:srgbClr val="2074BA"/>
    <a:srgbClr val="5F5F5F"/>
    <a:srgbClr val="1D70B8"/>
    <a:srgbClr val="F30DEE"/>
    <a:srgbClr val="EE7681"/>
    <a:srgbClr val="FFAFFF"/>
    <a:srgbClr val="FF66FF"/>
    <a:srgbClr val="800080"/>
    <a:srgbClr val="FFC8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Světlý styl 3 – zvýraznění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051" autoAdjust="0"/>
    <p:restoredTop sz="94670"/>
  </p:normalViewPr>
  <p:slideViewPr>
    <p:cSldViewPr snapToGrid="0">
      <p:cViewPr varScale="1">
        <p:scale>
          <a:sx n="121" d="100"/>
          <a:sy n="121" d="100"/>
        </p:scale>
        <p:origin x="15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9129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43362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06515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46564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10468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59746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09657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68114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09388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9246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3695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55564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91132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14247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84567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5233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228482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79997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75765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1959940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15544257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0115392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63400163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3343669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8679257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2576516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7467745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7265599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8782240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0388309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9803C-109F-484A-83D6-FFACFBED6390}" type="datetimeFigureOut">
              <a:rPr lang="cs-CZ" smtClean="0"/>
              <a:t>12.11.2019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8978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microsoft.com/office/2007/relationships/hdphoto" Target="../media/hdphoto1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microsoft.com/office/2007/relationships/hdphoto" Target="../media/hdphoto3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.png"/><Relationship Id="rId5" Type="http://schemas.microsoft.com/office/2007/relationships/hdphoto" Target="../media/hdphoto2.wdp"/><Relationship Id="rId4" Type="http://schemas.openxmlformats.org/officeDocument/2006/relationships/image" Target="../media/image26.png"/><Relationship Id="rId9" Type="http://schemas.microsoft.com/office/2007/relationships/hdphoto" Target="../media/hdphoto4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ázek 7">
            <a:extLst>
              <a:ext uri="{FF2B5EF4-FFF2-40B4-BE49-F238E27FC236}">
                <a16:creationId xmlns:a16="http://schemas.microsoft.com/office/drawing/2014/main" id="{EEB3DD6F-1990-4F9C-AFEC-09F142246C4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2127" y="953007"/>
            <a:ext cx="1899745" cy="1814273"/>
          </a:xfrm>
          <a:prstGeom prst="rect">
            <a:avLst/>
          </a:prstGeom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A43E6383-5D61-495C-A034-7F3FD91FB32D}"/>
              </a:ext>
            </a:extLst>
          </p:cNvPr>
          <p:cNvSpPr txBox="1"/>
          <p:nvPr/>
        </p:nvSpPr>
        <p:spPr>
          <a:xfrm>
            <a:off x="0" y="2767280"/>
            <a:ext cx="9144000" cy="1812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cs-CZ" sz="50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MILIARD DO REGIONŮ</a:t>
            </a:r>
            <a:r>
              <a:rPr lang="cs-CZ" sz="5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50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800" dirty="0">
                <a:solidFill>
                  <a:srgbClr val="5F5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investuje do rozvoje České republiky</a:t>
            </a:r>
          </a:p>
        </p:txBody>
      </p:sp>
    </p:spTree>
    <p:extLst>
      <p:ext uri="{BB962C8B-B14F-4D97-AF65-F5344CB8AC3E}">
        <p14:creationId xmlns:p14="http://schemas.microsoft.com/office/powerpoint/2010/main" val="3332107497"/>
      </p:ext>
    </p:extLst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405332" y="516128"/>
            <a:ext cx="8285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cs-CZ" sz="36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Kde jsme už navýšili peníze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2769657"/>
              </p:ext>
            </p:extLst>
          </p:nvPr>
        </p:nvGraphicFramePr>
        <p:xfrm>
          <a:off x="1919086" y="1474232"/>
          <a:ext cx="5257800" cy="33914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410185720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91682985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0801608"/>
                    </a:ext>
                  </a:extLst>
                </a:gridCol>
              </a:tblGrid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Oblast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Původní částka (Kč)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Navýšeno na (Kč)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458526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Udržitelná doprava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4,7</a:t>
                      </a:r>
                      <a:r>
                        <a:rPr lang="cs-CZ" sz="1400" b="1" i="0" u="none" strike="noStrike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mld. </a:t>
                      </a:r>
                      <a:endParaRPr lang="cs-CZ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7,1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323336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Základní školy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4,3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591946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Mateřské školky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2,7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 mld.</a:t>
                      </a:r>
                      <a:r>
                        <a:rPr lang="cs-CZ" sz="1400" b="1" i="0" u="none" strike="noStrike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cs-CZ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2993553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Přístroje ve zdravotnictví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4,2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6,1 mld.</a:t>
                      </a:r>
                      <a:r>
                        <a:rPr lang="cs-CZ" sz="1400" b="1" i="0" u="none" strike="noStrike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cs-CZ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83387"/>
                  </a:ext>
                </a:extLst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828636" y="4865682"/>
            <a:ext cx="7216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Celkem jsme už navýšili o 6,2 mld. Kč.</a:t>
            </a:r>
          </a:p>
        </p:txBody>
      </p:sp>
    </p:spTree>
    <p:extLst>
      <p:ext uri="{BB962C8B-B14F-4D97-AF65-F5344CB8AC3E}">
        <p14:creationId xmlns:p14="http://schemas.microsoft.com/office/powerpoint/2010/main" val="593485084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405332" y="516128"/>
            <a:ext cx="82853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/>
            <a:r>
              <a:rPr lang="cs-CZ" sz="36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Kde ještě navýšíme peníze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7897251"/>
              </p:ext>
            </p:extLst>
          </p:nvPr>
        </p:nvGraphicFramePr>
        <p:xfrm>
          <a:off x="1919086" y="1474232"/>
          <a:ext cx="5257800" cy="40697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4101857205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916829859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70801608"/>
                    </a:ext>
                  </a:extLst>
                </a:gridCol>
              </a:tblGrid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Oblast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Původní částka (Kč)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Plánované navýšení na (Kč)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458526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Mateřské školky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3,9</a:t>
                      </a:r>
                      <a:r>
                        <a:rPr lang="cs-CZ" sz="1400" b="1" i="0" u="none" strike="noStrike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mld. </a:t>
                      </a:r>
                      <a:endParaRPr lang="cs-CZ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4,4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323336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Základní školy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2591946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 II. a III. třídy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19,5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27,5 mld.</a:t>
                      </a:r>
                      <a:r>
                        <a:rPr lang="cs-CZ" sz="1400" b="1" i="0" u="none" strike="noStrike" baseline="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cs-CZ" sz="14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783387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bydlení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2,9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9514839"/>
                  </a:ext>
                </a:extLst>
              </a:tr>
              <a:tr h="67829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3,3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3,4 mld. 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26636"/>
                  </a:ext>
                </a:extLst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943896" y="5466738"/>
            <a:ext cx="72165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600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cs-CZ" sz="16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Celkem plánujeme navýšit o 11,2 mld. Kč.</a:t>
            </a:r>
          </a:p>
        </p:txBody>
      </p:sp>
    </p:spTree>
    <p:extLst>
      <p:ext uri="{BB962C8B-B14F-4D97-AF65-F5344CB8AC3E}">
        <p14:creationId xmlns:p14="http://schemas.microsoft.com/office/powerpoint/2010/main" val="3951827211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037" y="2150989"/>
            <a:ext cx="6566488" cy="859536"/>
          </a:xfrm>
        </p:spPr>
        <p:txBody>
          <a:bodyPr>
            <a:noAutofit/>
          </a:bodyPr>
          <a:lstStyle/>
          <a:p>
            <a:pPr algn="ctr"/>
            <a:r>
              <a:rPr lang="pl-PL" sz="36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čeho jsme v ČR z IROP investovali</a:t>
            </a:r>
            <a:endParaRPr lang="cs-CZ" sz="3600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98387" y="1387069"/>
            <a:ext cx="6300907" cy="219369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457200">
              <a:lnSpc>
                <a:spcPct val="110000"/>
              </a:lnSpc>
            </a:pPr>
            <a:r>
              <a:rPr lang="cs-CZ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163142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76906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pro školství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1 289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16,4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331418" y="2369416"/>
            <a:ext cx="65275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488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školek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poskytne 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</a:rPr>
              <a:t>kapacitu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</a:rPr>
              <a:t> pro téměř 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</a:rPr>
              <a:t>50 tis. dětí</a:t>
            </a:r>
            <a:endParaRPr lang="cs-CZ" dirty="0">
              <a:solidFill>
                <a:schemeClr val="bg2">
                  <a:lumMod val="25000"/>
                </a:schemeClr>
              </a:solidFill>
            </a:endParaRP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364591" y="343580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1 463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ZŠ a SŠ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9FD1D3D2-7B80-47EC-99F5-D12B6D0B8DA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4935" y="147023"/>
            <a:ext cx="1120852" cy="1272869"/>
          </a:xfrm>
          <a:prstGeom prst="rect">
            <a:avLst/>
          </a:prstGeom>
        </p:spPr>
      </p:pic>
      <p:pic>
        <p:nvPicPr>
          <p:cNvPr id="14" name="Obrázek 13" descr="Obsah obrázku stůl&#10;&#10;Popis byl vytvořen automaticky">
            <a:extLst>
              <a:ext uri="{FF2B5EF4-FFF2-40B4-BE49-F238E27FC236}">
                <a16:creationId xmlns:a16="http://schemas.microsoft.com/office/drawing/2014/main" id="{A08770F2-5B00-474F-A5E2-6AA8B0716A0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195" y="1728057"/>
            <a:ext cx="1712077" cy="1712077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289" y="3094554"/>
            <a:ext cx="1931205" cy="1931205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2325129" y="4532791"/>
            <a:ext cx="58318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345 048 žáků a 127 389 studentů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může vzdělávat v zrekonstruovaných školách</a:t>
            </a:r>
          </a:p>
        </p:txBody>
      </p:sp>
      <p:pic>
        <p:nvPicPr>
          <p:cNvPr id="7" name="Obrázek 6" descr="Obsah obrázku hračka&#10;&#10;Popis byl vytvořen automaticky">
            <a:extLst>
              <a:ext uri="{FF2B5EF4-FFF2-40B4-BE49-F238E27FC236}">
                <a16:creationId xmlns:a16="http://schemas.microsoft.com/office/drawing/2014/main" id="{19D3F123-7DD8-404E-9C6C-21EDE2FADE6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316" y="4532791"/>
            <a:ext cx="1447111" cy="1447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592014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448056"/>
            <a:ext cx="5898976" cy="1078992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Novostavba Mateřské školy Úsměv v Benešově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9946" y="1621158"/>
            <a:ext cx="3565353" cy="395377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Realizace projektu spočívala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demolici původní stavby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ve vybudování nové dvoupodlažní budovy o kapacitě 140 dětí. Mateřská škola má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 dispozici 5 tříd, jídelnu a rozlehlou zahradu s herními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prvky.</a:t>
            </a:r>
          </a:p>
          <a:p>
            <a:pPr>
              <a:lnSpc>
                <a:spcPct val="150000"/>
              </a:lnSpc>
            </a:pPr>
            <a:r>
              <a:rPr lang="cs-CZ" sz="1800" b="1" dirty="0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</a:t>
            </a: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49 430 148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Město Benešov</a:t>
            </a:r>
          </a:p>
        </p:txBody>
      </p:sp>
      <p:pic>
        <p:nvPicPr>
          <p:cNvPr id="14" name="Obrázek 13">
            <a:extLst>
              <a:ext uri="{FF2B5EF4-FFF2-40B4-BE49-F238E27FC236}">
                <a16:creationId xmlns:a16="http://schemas.microsoft.com/office/drawing/2014/main" id="{2C7F59A9-8B23-4BA9-9BBB-DA2841C77D8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9428" y="242846"/>
            <a:ext cx="1130832" cy="1284202"/>
          </a:xfrm>
          <a:prstGeom prst="rect">
            <a:avLst/>
          </a:prstGeom>
        </p:spPr>
      </p:pic>
      <p:pic>
        <p:nvPicPr>
          <p:cNvPr id="7" name="Zástupný obsah 6" descr="Obsah obrázku tráva, exteriér, budova, škola&#10;&#10;Popis byl vytvořen automaticky">
            <a:extLst>
              <a:ext uri="{FF2B5EF4-FFF2-40B4-BE49-F238E27FC236}">
                <a16:creationId xmlns:a16="http://schemas.microsoft.com/office/drawing/2014/main" id="{19CB1B68-87BB-4457-9A41-2928195E58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5193" y="1970459"/>
            <a:ext cx="4367093" cy="2917081"/>
          </a:xfrm>
          <a:ln w="57150">
            <a:solidFill>
              <a:srgbClr val="FFC000"/>
            </a:solidFill>
          </a:ln>
        </p:spPr>
      </p:pic>
    </p:spTree>
    <p:extLst>
      <p:ext uri="{BB962C8B-B14F-4D97-AF65-F5344CB8AC3E}">
        <p14:creationId xmlns:p14="http://schemas.microsoft.com/office/powerpoint/2010/main" val="2164888484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352" y="268998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zdravotních služeb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157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9,7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406307" y="2459937"/>
            <a:ext cx="652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</a:t>
            </a:r>
            <a:r>
              <a:rPr lang="cs-C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oddělení ve zdravotnických zařízeních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434232" y="346721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2 061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pořízených přístrojů v nemocnicích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269F843F-CFA5-4BB9-BD40-26A1762600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618" y="143552"/>
            <a:ext cx="1114030" cy="1265120"/>
          </a:xfrm>
          <a:prstGeom prst="rect">
            <a:avLst/>
          </a:prstGeom>
        </p:spPr>
      </p:pic>
      <p:pic>
        <p:nvPicPr>
          <p:cNvPr id="14" name="Obrázek 13" descr="Obsah obrázku hračka&#10;&#10;Popis byl vytvořen automaticky">
            <a:extLst>
              <a:ext uri="{FF2B5EF4-FFF2-40B4-BE49-F238E27FC236}">
                <a16:creationId xmlns:a16="http://schemas.microsoft.com/office/drawing/2014/main" id="{F07FD02C-1B6F-41D6-993B-32F3181870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931" y="4468777"/>
            <a:ext cx="1588988" cy="1588988"/>
          </a:xfrm>
          <a:prstGeom prst="rect">
            <a:avLst/>
          </a:prstGeom>
        </p:spPr>
      </p:pic>
      <p:pic>
        <p:nvPicPr>
          <p:cNvPr id="15" name="Obrázek 14" descr="Obsah obrázku hračka, jídlo&#10;&#10;Popis byl vytvořen automaticky">
            <a:extLst>
              <a:ext uri="{FF2B5EF4-FFF2-40B4-BE49-F238E27FC236}">
                <a16:creationId xmlns:a16="http://schemas.microsoft.com/office/drawing/2014/main" id="{61E41CAD-37E8-4FFB-B47A-AE3854EF706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116" y="2870472"/>
            <a:ext cx="2362617" cy="2362145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2434232" y="4893939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142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podpořených nemocnic</a:t>
            </a:r>
          </a:p>
        </p:txBody>
      </p:sp>
      <p:pic>
        <p:nvPicPr>
          <p:cNvPr id="6" name="Obrázek 5" descr="Obsah obrázku hračka, hydrant&#10;&#10;Popis byl vytvořen automaticky">
            <a:extLst>
              <a:ext uri="{FF2B5EF4-FFF2-40B4-BE49-F238E27FC236}">
                <a16:creationId xmlns:a16="http://schemas.microsoft.com/office/drawing/2014/main" id="{5998B4D1-A198-47A1-B512-33F64676B49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931" y="1537199"/>
            <a:ext cx="2084764" cy="208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756169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481" y="440659"/>
            <a:ext cx="6723315" cy="859536"/>
          </a:xfrm>
        </p:spPr>
        <p:txBody>
          <a:bodyPr>
            <a:normAutofit fontScale="90000"/>
          </a:bodyPr>
          <a:lstStyle/>
          <a:p>
            <a:r>
              <a:rPr lang="pl-PL" sz="36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Technologická</a:t>
            </a: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obnova operačních sálů ve FN Brno pro chirurgii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1482" y="1809623"/>
            <a:ext cx="3671056" cy="366140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zajistil technologickou obnovu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chirurgických operačních sálů, jež budou vybaveny novými operačními stoly, světly, kamerami a dalšími zdravotnickými prostředky. 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82 994 936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Kč 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s-CZ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Fakultní nemocnice Brno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BC264629-6316-46C0-8432-D748CA60C26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2285" y="184948"/>
            <a:ext cx="1120421" cy="1272378"/>
          </a:xfrm>
          <a:prstGeom prst="rect">
            <a:avLst/>
          </a:prstGeom>
        </p:spPr>
      </p:pic>
      <p:pic>
        <p:nvPicPr>
          <p:cNvPr id="11" name="Zástupný obsah 10" descr="Obsah obrázku interiér, místnost, modrá, postel&#10;&#10;Popis byl vytvořen automaticky">
            <a:extLst>
              <a:ext uri="{FF2B5EF4-FFF2-40B4-BE49-F238E27FC236}">
                <a16:creationId xmlns:a16="http://schemas.microsoft.com/office/drawing/2014/main" id="{466B9744-D6F2-4CCA-A18C-B929E80064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69080" y="2002600"/>
            <a:ext cx="4632019" cy="3180351"/>
          </a:xfrm>
          <a:ln w="57150">
            <a:solidFill>
              <a:srgbClr val="009999"/>
            </a:solidFill>
          </a:ln>
        </p:spPr>
      </p:pic>
    </p:spTree>
    <p:extLst>
      <p:ext uri="{BB962C8B-B14F-4D97-AF65-F5344CB8AC3E}">
        <p14:creationId xmlns:p14="http://schemas.microsoft.com/office/powerpoint/2010/main" val="1837611600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22623"/>
            <a:ext cx="6566488" cy="859536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a doprava	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30157"/>
            <a:ext cx="8207269" cy="4340775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738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33,5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CD7E497-7466-40E8-A33E-45BA6EFC0F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86" y="359648"/>
            <a:ext cx="1099845" cy="1249012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665" y="1819250"/>
            <a:ext cx="1481294" cy="1481294"/>
          </a:xfrm>
          <a:prstGeom prst="rect">
            <a:avLst/>
          </a:prstGeom>
        </p:spPr>
      </p:pic>
      <p:sp>
        <p:nvSpPr>
          <p:cNvPr id="9" name="Obdélník 8"/>
          <p:cNvSpPr/>
          <p:nvPr/>
        </p:nvSpPr>
        <p:spPr>
          <a:xfrm>
            <a:off x="2534498" y="233197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702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nových </a:t>
            </a:r>
            <a:r>
              <a:rPr lang="cs-CZ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nízkoemisních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vozidel MHD (tram, bus, trolejbus)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534498" y="364485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886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km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silnic II. třídy </a:t>
            </a:r>
          </a:p>
          <a:p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III. třídy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2534498" y="495482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modernizovaných přestupních terminálů (přestupní místa, zastávky, parkoviště)</a:t>
            </a:r>
          </a:p>
        </p:txBody>
      </p:sp>
      <p:pic>
        <p:nvPicPr>
          <p:cNvPr id="6" name="Obrázek 5" descr="Obsah obrázku hračka, stůl&#10;&#10;Popis byl vytvořen automaticky">
            <a:extLst>
              <a:ext uri="{FF2B5EF4-FFF2-40B4-BE49-F238E27FC236}">
                <a16:creationId xmlns:a16="http://schemas.microsoft.com/office/drawing/2014/main" id="{2846DDAA-CF0C-4FFC-8FC6-B07345C21E4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18" y="4335164"/>
            <a:ext cx="1783241" cy="1783241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759811A4-6BD1-4F79-8C14-9F73D2DB38A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364">
            <a:off x="621358" y="3099255"/>
            <a:ext cx="1657980" cy="165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108304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429766"/>
            <a:ext cx="6566488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II/150 Brzotice, rekonstrukce mostu ev.č. 150-012</a:t>
            </a:r>
            <a:endParaRPr lang="cs-CZ" dirty="0">
              <a:solidFill>
                <a:srgbClr val="FF0000"/>
              </a:solidFill>
            </a:endParaRPr>
          </a:p>
        </p:txBody>
      </p:sp>
      <p:pic>
        <p:nvPicPr>
          <p:cNvPr id="6" name="Zástupný obsah 5" descr="Obsah obrázku voda, exteriér, jezero, řeka&#10;&#10;Popis byl vytvořen automaticky">
            <a:extLst>
              <a:ext uri="{FF2B5EF4-FFF2-40B4-BE49-F238E27FC236}">
                <a16:creationId xmlns:a16="http://schemas.microsoft.com/office/drawing/2014/main" id="{D509C7E0-AEF1-4683-BF8E-1B5FEC5229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1743" y="1931928"/>
            <a:ext cx="4568562" cy="3045708"/>
          </a:xfrm>
          <a:ln w="57150">
            <a:solidFill>
              <a:schemeClr val="bg2">
                <a:lumMod val="50000"/>
              </a:schemeClr>
            </a:solidFill>
          </a:ln>
        </p:spPr>
      </p:pic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70" y="1705854"/>
            <a:ext cx="3635268" cy="421853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Realizací projektu z IROP se vyřešil nevyhovující stav mostní konstrukce, v krajním případě její zhroucení a odříznutí tak jedné části obce od druhé.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80 566 598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Krajská správa a údržba silnic Středočeského kraje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3CD7E497-7466-40E8-A33E-45BA6EFC0F0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6886" y="359648"/>
            <a:ext cx="1099845" cy="1249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9233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277634"/>
            <a:ext cx="6566488" cy="859536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Integrovaný záchranný systém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270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4,2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066290" y="2420163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243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kusů zásahových vozidel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3066290" y="3722691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120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stanic IZS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3192598" y="49635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cs-CZ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školicích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středisek IZS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7DD03904-FDE5-4387-88E4-D68081CA55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392" y="337795"/>
            <a:ext cx="1090146" cy="1237997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3EBED8A9-77E2-4424-B3D7-9D9E90418D8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9199" y="1832479"/>
            <a:ext cx="1544699" cy="1544699"/>
          </a:xfrm>
          <a:prstGeom prst="rect">
            <a:avLst/>
          </a:prstGeom>
        </p:spPr>
      </p:pic>
      <p:pic>
        <p:nvPicPr>
          <p:cNvPr id="15" name="Obrázek 14" descr="Obsah obrázku budova, hračka, vysoký, ulice&#10;&#10;Popis byl vytvořen automaticky">
            <a:extLst>
              <a:ext uri="{FF2B5EF4-FFF2-40B4-BE49-F238E27FC236}">
                <a16:creationId xmlns:a16="http://schemas.microsoft.com/office/drawing/2014/main" id="{DE7053D6-C78C-407A-A553-66F32DE47F1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47684" y="4353359"/>
            <a:ext cx="1856623" cy="1856623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C6A4CA8B-579E-4277-901F-52D5621A8B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837" y="2884076"/>
            <a:ext cx="1877025" cy="1877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2981453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39" y="352805"/>
            <a:ext cx="6942901" cy="1278639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UPO Velké Poříčí - modernizace stávajícího vzdělávacího a výcvikového střediska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39" y="1631444"/>
            <a:ext cx="3561160" cy="4521706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Rekonstrukce vzdělávacího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výcvikového střediska vytvořila nejlepší podmínky pro výcvikové aktivity a školení nejen profesionálních hasičů,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ale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dobrovolných hasičů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ostatních složek IZS. 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48 637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887 Kč</a:t>
            </a:r>
            <a:endParaRPr lang="cs-CZ" sz="18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Hasičský záchranný sbor Královéhradeckého kraje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8FA2084D-4F53-49C8-BB61-D5830087498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2740" y="349667"/>
            <a:ext cx="1128698" cy="1281777"/>
          </a:xfrm>
          <a:prstGeom prst="rect">
            <a:avLst/>
          </a:prstGeom>
        </p:spPr>
      </p:pic>
      <p:pic>
        <p:nvPicPr>
          <p:cNvPr id="7" name="Zástupný obsah 6" descr="Obsah obrázku červená, exteriér, budova, vsedě&#10;&#10;Popis byl vytvořen automaticky">
            <a:extLst>
              <a:ext uri="{FF2B5EF4-FFF2-40B4-BE49-F238E27FC236}">
                <a16:creationId xmlns:a16="http://schemas.microsoft.com/office/drawing/2014/main" id="{A5108779-0457-476D-BD9B-1CA684F59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91000" y="1999363"/>
            <a:ext cx="4560889" cy="3038692"/>
          </a:xfrm>
          <a:ln w="57150"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875761324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14303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Infrastruktura sociálních služeb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163322"/>
            <a:ext cx="8207269" cy="4307609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740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6,7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240107" y="2334809"/>
            <a:ext cx="652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443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nových pracovních míst pro sociálně a zdravotně znevýhodněné osoby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240107" y="3429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1 119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zařízení poskytujících sociální péči</a:t>
            </a:r>
          </a:p>
        </p:txBody>
      </p:sp>
      <p:sp>
        <p:nvSpPr>
          <p:cNvPr id="12" name="Obdélník 11"/>
          <p:cNvSpPr/>
          <p:nvPr/>
        </p:nvSpPr>
        <p:spPr>
          <a:xfrm>
            <a:off x="2232953" y="4481743"/>
            <a:ext cx="63704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b="1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1 757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bytů pro sociální bydlení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1C85F7AE-8E43-4ED6-A542-BCAC4241F4A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993" y="143184"/>
            <a:ext cx="1060371" cy="1204185"/>
          </a:xfrm>
          <a:prstGeom prst="rect">
            <a:avLst/>
          </a:prstGeom>
        </p:spPr>
      </p:pic>
      <p:pic>
        <p:nvPicPr>
          <p:cNvPr id="17" name="Obrázek 16" descr="Obsah obrázku box&#10;&#10;Popis byl vytvořen automaticky">
            <a:extLst>
              <a:ext uri="{FF2B5EF4-FFF2-40B4-BE49-F238E27FC236}">
                <a16:creationId xmlns:a16="http://schemas.microsoft.com/office/drawing/2014/main" id="{9AFF2D7E-D6EF-4BE5-BD54-B7C312BF58E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268" y="1607231"/>
            <a:ext cx="1834369" cy="1834369"/>
          </a:xfrm>
          <a:prstGeom prst="rect">
            <a:avLst/>
          </a:prstGeom>
        </p:spPr>
      </p:pic>
      <p:pic>
        <p:nvPicPr>
          <p:cNvPr id="18" name="Obrázek 17" descr="Obsah obrázku podepsat, box, zastavit, červená&#10;&#10;Popis byl vytvořen automaticky">
            <a:extLst>
              <a:ext uri="{FF2B5EF4-FFF2-40B4-BE49-F238E27FC236}">
                <a16:creationId xmlns:a16="http://schemas.microsoft.com/office/drawing/2014/main" id="{F01D7C7D-4CD1-4F3A-BA3A-690626CBDFD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04" y="2981140"/>
            <a:ext cx="1996025" cy="2027498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50683C4-4F52-4FC8-B6E7-5B1A9B72DF83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04" y="4475013"/>
            <a:ext cx="2016055" cy="2016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220278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886" y="251939"/>
            <a:ext cx="6209872" cy="616357"/>
          </a:xfrm>
        </p:spPr>
        <p:txBody>
          <a:bodyPr>
            <a:norm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Buzola – aktivně zpět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9886" y="1214077"/>
            <a:ext cx="3523496" cy="365319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 této společnosti byl zaměřen na rozšíření kapacit sociálního podniku, nákup zařízení a strojů pro výrobu vozíků, instalace strojů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zařízení tak, aby byly dostupné zaměstnancům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 vozíku, </a:t>
            </a:r>
            <a:b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vznik pracovních míst pro zdravotně znevýhodněné osoby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3 905 217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Ultina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s.r.o. (Uničov)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1D86A82-EC3D-47CB-8620-54F29D03566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201" y="257692"/>
            <a:ext cx="1089913" cy="1237733"/>
          </a:xfrm>
          <a:prstGeom prst="rect">
            <a:avLst/>
          </a:prstGeom>
        </p:spPr>
      </p:pic>
      <p:pic>
        <p:nvPicPr>
          <p:cNvPr id="8" name="Zástupný obsah 7" descr="Obsah obrázku osoba, interiér, budova, muž&#10;&#10;Popis byl vytvořen automaticky">
            <a:extLst>
              <a:ext uri="{FF2B5EF4-FFF2-40B4-BE49-F238E27FC236}">
                <a16:creationId xmlns:a16="http://schemas.microsoft.com/office/drawing/2014/main" id="{AD20F61A-D95A-498B-9525-2516DC558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68994" y="1785937"/>
            <a:ext cx="4793458" cy="3195638"/>
          </a:xfrm>
          <a:ln w="57150">
            <a:solidFill>
              <a:srgbClr val="CC0066"/>
            </a:solidFill>
          </a:ln>
        </p:spPr>
      </p:pic>
    </p:spTree>
    <p:extLst>
      <p:ext uri="{BB962C8B-B14F-4D97-AF65-F5344CB8AC3E}">
        <p14:creationId xmlns:p14="http://schemas.microsoft.com/office/powerpoint/2010/main" val="303553758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156575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Energetické úspory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212656"/>
            <a:ext cx="8207269" cy="4258275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1 710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3,7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544101" y="2267057"/>
            <a:ext cx="65275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1 777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zateplených bytových domů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597203" y="333159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endParaRPr lang="cs-CZ" b="1" dirty="0">
              <a:solidFill>
                <a:srgbClr val="E7E6E6">
                  <a:lumMod val="2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42 412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domácností ušetří za energie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539134" y="4955866"/>
            <a:ext cx="4599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48 %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průměrná úspora nákladů za energie 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055B5604-2E14-4B1F-A419-D86DF52FC2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7972" y="223567"/>
            <a:ext cx="1148759" cy="130456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827" y="1674520"/>
            <a:ext cx="1714525" cy="1714525"/>
          </a:xfrm>
          <a:prstGeom prst="rect">
            <a:avLst/>
          </a:prstGeom>
        </p:spPr>
      </p:pic>
      <p:pic>
        <p:nvPicPr>
          <p:cNvPr id="12" name="Obrázek 11" descr="Obsah obrázku hračka&#10;&#10;Popis byl vytvořen automaticky">
            <a:extLst>
              <a:ext uri="{FF2B5EF4-FFF2-40B4-BE49-F238E27FC236}">
                <a16:creationId xmlns:a16="http://schemas.microsoft.com/office/drawing/2014/main" id="{A95D27FE-8DB2-4669-AE7B-995734D70BF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076" y="2894762"/>
            <a:ext cx="2296165" cy="2296165"/>
          </a:xfrm>
          <a:prstGeom prst="rect">
            <a:avLst/>
          </a:prstGeom>
        </p:spPr>
      </p:pic>
      <p:pic>
        <p:nvPicPr>
          <p:cNvPr id="14" name="Obrázek 13">
            <a:extLst>
              <a:ext uri="{FF2B5EF4-FFF2-40B4-BE49-F238E27FC236}">
                <a16:creationId xmlns:a16="http://schemas.microsoft.com/office/drawing/2014/main" id="{71A67E7A-2AC8-4E47-9461-BD99DBA6E660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37" y="4356700"/>
            <a:ext cx="2003104" cy="200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73097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050" y="448055"/>
            <a:ext cx="7407736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Oprava zateplení a balkónů BD Riegerova 1311/15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0050" y="1690487"/>
            <a:ext cx="3563332" cy="322293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Díky IROP došlo k zateplení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opravě balkónů bytového domu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Chebu, čímž se sníží energická náročnost objektu a náklady na jeho vytápění.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4 017 773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Společenství vlastníků jednotek domu Riegerova 15 </a:t>
            </a:r>
            <a:b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Chebu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F284294-3EF2-40C7-81BF-5EDB56FE12D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3554" y="259888"/>
            <a:ext cx="1088273" cy="1235871"/>
          </a:xfrm>
          <a:prstGeom prst="rect">
            <a:avLst/>
          </a:prstGeom>
        </p:spPr>
      </p:pic>
      <p:pic>
        <p:nvPicPr>
          <p:cNvPr id="8" name="Zástupný obsah 7" descr="Obsah obrázku exteriér, silnice, ulice, scéna&#10;&#10;Popis byl vytvořen automaticky">
            <a:extLst>
              <a:ext uri="{FF2B5EF4-FFF2-40B4-BE49-F238E27FC236}">
                <a16:creationId xmlns:a16="http://schemas.microsoft.com/office/drawing/2014/main" id="{965F5913-8F49-4523-8840-DAA924F9FF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3918" y="1944574"/>
            <a:ext cx="4370242" cy="2968851"/>
          </a:xfrm>
          <a:ln w="57150">
            <a:solidFill>
              <a:srgbClr val="7EC234"/>
            </a:solidFill>
          </a:ln>
        </p:spPr>
      </p:pic>
    </p:spTree>
    <p:extLst>
      <p:ext uri="{BB962C8B-B14F-4D97-AF65-F5344CB8AC3E}">
        <p14:creationId xmlns:p14="http://schemas.microsoft.com/office/powerpoint/2010/main" val="3905376385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07" y="177261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Památky, muzea, knihovny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200608"/>
            <a:ext cx="8207269" cy="427032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186 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10,4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398904" y="2536189"/>
            <a:ext cx="65275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zrekonstruovaných památek</a:t>
            </a:r>
          </a:p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2398904" y="3608694"/>
            <a:ext cx="53066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58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muzeí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398904" y="4891607"/>
            <a:ext cx="5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r>
              <a:rPr lang="cs-CZ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zmodernizovaných krajských knihoven</a:t>
            </a:r>
          </a:p>
        </p:txBody>
      </p:sp>
      <p:pic>
        <p:nvPicPr>
          <p:cNvPr id="12" name="Obrázek 11" descr="Obsah obrázku hračka&#10;&#10;Popis byl vytvořen automaticky">
            <a:extLst>
              <a:ext uri="{FF2B5EF4-FFF2-40B4-BE49-F238E27FC236}">
                <a16:creationId xmlns:a16="http://schemas.microsoft.com/office/drawing/2014/main" id="{CCC420BB-76EE-4208-960E-C8CC3549D1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1469" y="1849086"/>
            <a:ext cx="1333434" cy="1333434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509ABA28-C23A-460F-88D1-A8FF3C668B6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1601" y="245935"/>
            <a:ext cx="1114640" cy="1265813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20B2DCE7-E5E3-48BB-95CF-2EF7ECDCFDD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" y="2844776"/>
            <a:ext cx="1939425" cy="1939425"/>
          </a:xfrm>
          <a:prstGeom prst="rect">
            <a:avLst/>
          </a:prstGeom>
        </p:spPr>
      </p:pic>
      <p:pic>
        <p:nvPicPr>
          <p:cNvPr id="10" name="Obrázek 9" descr="Obsah obrázku hračka&#10;&#10;Popis byl vytvořen automaticky">
            <a:extLst>
              <a:ext uri="{FF2B5EF4-FFF2-40B4-BE49-F238E27FC236}">
                <a16:creationId xmlns:a16="http://schemas.microsoft.com/office/drawing/2014/main" id="{65B693A3-EFE0-47FC-851D-6E031AA3DCB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95" y="4404200"/>
            <a:ext cx="1715209" cy="1715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566303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0" y="312884"/>
            <a:ext cx="7065504" cy="149536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Karlovarské městské divadlo – stavební úprava střechy, obnova fasády</a:t>
            </a:r>
            <a:endParaRPr lang="cs-CZ" dirty="0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0" y="1936376"/>
            <a:ext cx="3573326" cy="384243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Karlovarské městské divadlo prošlo důkladnou rekonstrukcí – oprava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zateplení střechy, nátěr fasády </a:t>
            </a:r>
            <a:r>
              <a:rPr lang="cs-CZ" sz="1800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restaurátorské práce na kamenných prvcích.</a:t>
            </a:r>
          </a:p>
          <a:p>
            <a:pPr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Výše dotace EU: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25 213 563 Kč</a:t>
            </a:r>
          </a:p>
          <a:p>
            <a:pPr lvl="0">
              <a:lnSpc>
                <a:spcPct val="150000"/>
              </a:lnSpc>
            </a:pPr>
            <a:r>
              <a:rPr lang="cs-CZ" sz="18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Příjemce: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8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Statutární město Karlovy Vary</a:t>
            </a: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3782B919-18B8-4B28-90C6-7C665CFFDA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7478" y="246210"/>
            <a:ext cx="1114640" cy="126581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4324" y="2102309"/>
            <a:ext cx="4437793" cy="3020139"/>
          </a:xfrm>
          <a:prstGeom prst="rect">
            <a:avLst/>
          </a:prstGeom>
          <a:ln w="57150">
            <a:solidFill>
              <a:srgbClr val="800080"/>
            </a:solidFill>
          </a:ln>
        </p:spPr>
      </p:pic>
    </p:spTree>
    <p:extLst>
      <p:ext uri="{BB962C8B-B14F-4D97-AF65-F5344CB8AC3E}">
        <p14:creationId xmlns:p14="http://schemas.microsoft.com/office/powerpoint/2010/main" val="1080206622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9" y="429766"/>
            <a:ext cx="673193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Elektronizace jednání </a:t>
            </a:r>
            <a:r>
              <a:rPr lang="pl-PL" b="1" dirty="0" err="1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občanů</a:t>
            </a: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veřejnou správou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 defTabSz="457200">
              <a:lnSpc>
                <a:spcPct val="110000"/>
              </a:lnSpc>
            </a:pP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331</a:t>
            </a:r>
            <a:r>
              <a:rPr lang="cs-CZ" sz="2400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projektů za </a:t>
            </a:r>
            <a:r>
              <a:rPr lang="cs-CZ" sz="24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8,4 mld. Kč</a:t>
            </a:r>
          </a:p>
          <a:p>
            <a:pPr marL="285750" indent="-285750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2659585" y="2486837"/>
            <a:ext cx="4191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b="1" dirty="0" err="1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eGovernment</a:t>
            </a:r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Portál občana, elektronické zdravotnictví</a:t>
            </a:r>
          </a:p>
        </p:txBody>
      </p:sp>
      <p:sp>
        <p:nvSpPr>
          <p:cNvPr id="11" name="Obdélník 10"/>
          <p:cNvSpPr/>
          <p:nvPr/>
        </p:nvSpPr>
        <p:spPr>
          <a:xfrm>
            <a:off x="2797536" y="3460186"/>
            <a:ext cx="42958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Komunikační systémy a infrastruktura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systémy pro správu majetku, upgrade stávajících systémů</a:t>
            </a:r>
            <a:endParaRPr lang="cs-CZ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2116952" y="4520236"/>
            <a:ext cx="5901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7DD03904-FDE5-4387-88E4-D68081CA553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4392" y="337795"/>
            <a:ext cx="1090146" cy="1237997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987C12B2-4DBF-6A49-9D49-D9309405E53E}"/>
              </a:ext>
            </a:extLst>
          </p:cNvPr>
          <p:cNvSpPr/>
          <p:nvPr/>
        </p:nvSpPr>
        <p:spPr>
          <a:xfrm>
            <a:off x="2639050" y="4879322"/>
            <a:ext cx="42958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cs-CZ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Kybernetická bezpečnost – </a:t>
            </a:r>
            <a:r>
              <a:rPr lang="cs-CZ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ochrana komunikačních systémů veřejné správy</a:t>
            </a:r>
            <a:endParaRPr lang="cs-CZ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C8D395D4-82E0-4B46-A403-AE2814E3AEA1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870" y="4623441"/>
            <a:ext cx="1489808" cy="1489808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A0CD73B9-6EE7-384F-9A38-D1149DB537E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088" y="1733775"/>
            <a:ext cx="2024580" cy="2024580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BCBB9024-8F9A-1344-BAA0-071094F84CB1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94" y="3247916"/>
            <a:ext cx="1495368" cy="149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944308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268" y="429766"/>
            <a:ext cx="7377394" cy="859536"/>
          </a:xfrm>
        </p:spPr>
        <p:txBody>
          <a:bodyPr>
            <a:noAutofit/>
          </a:bodyPr>
          <a:lstStyle/>
          <a:p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Také jsme investovali 7,6 mld. Kč </a:t>
            </a:r>
            <a:r>
              <a:rPr lang="pl-PL" b="1" dirty="0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do: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78280" y="2052496"/>
            <a:ext cx="3741326" cy="72482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sz="1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rojektů 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komunitně vedeného místního rozvoje na venkově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Zástupný text 3">
            <a:extLst>
              <a:ext uri="{FF2B5EF4-FFF2-40B4-BE49-F238E27FC236}">
                <a16:creationId xmlns:a16="http://schemas.microsoft.com/office/drawing/2014/main" id="{6EB3D832-B7B0-6F44-B2FB-CDB5D1B80408}"/>
              </a:ext>
            </a:extLst>
          </p:cNvPr>
          <p:cNvSpPr txBox="1">
            <a:spLocks/>
          </p:cNvSpPr>
          <p:nvPr/>
        </p:nvSpPr>
        <p:spPr>
          <a:xfrm>
            <a:off x="3178280" y="3631295"/>
            <a:ext cx="2752499" cy="47225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sz="1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lánů 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územního rozvoje</a:t>
            </a:r>
          </a:p>
        </p:txBody>
      </p:sp>
      <p:sp>
        <p:nvSpPr>
          <p:cNvPr id="12" name="Zástupný text 3">
            <a:extLst>
              <a:ext uri="{FF2B5EF4-FFF2-40B4-BE49-F238E27FC236}">
                <a16:creationId xmlns:a16="http://schemas.microsoft.com/office/drawing/2014/main" id="{61EA23F1-F4E1-444D-AB5F-CA4470ABCA57}"/>
              </a:ext>
            </a:extLst>
          </p:cNvPr>
          <p:cNvSpPr txBox="1">
            <a:spLocks/>
          </p:cNvSpPr>
          <p:nvPr/>
        </p:nvSpPr>
        <p:spPr>
          <a:xfrm>
            <a:off x="3178280" y="4957529"/>
            <a:ext cx="3008482" cy="4142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cs-CZ" sz="1800" b="1" dirty="0" smtClean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rojektů </a:t>
            </a:r>
            <a:r>
              <a:rPr lang="cs-CZ" sz="1800" b="1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technické pomoci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7CD53416-4D64-5E4F-813E-3356AEE97DE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5" y="1147308"/>
            <a:ext cx="2336294" cy="2336294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CF15FE22-1DEC-9C47-822A-6E5B016ECF1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970" y="2647187"/>
            <a:ext cx="2145083" cy="2145083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99D7BA97-6D89-1540-A110-4AAC1F69B46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80" y="3890419"/>
            <a:ext cx="2520000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38416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5DB329-3AA8-43B2-ADB2-4635E685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778" y="199207"/>
            <a:ext cx="8284109" cy="659211"/>
          </a:xfrm>
        </p:spPr>
        <p:txBody>
          <a:bodyPr>
            <a:noAutofit/>
          </a:bodyPr>
          <a:lstStyle/>
          <a:p>
            <a:pPr algn="ctr"/>
            <a:r>
              <a:rPr lang="pl-PL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Rozdělení prostředků po krajích</a:t>
            </a:r>
            <a:endParaRPr lang="cs-CZ" dirty="0">
              <a:solidFill>
                <a:srgbClr val="FF0000"/>
              </a:solidFill>
            </a:endParaRP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CE008B-E06B-4C4E-A662-7BC618F967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37269" y="1387068"/>
            <a:ext cx="8207269" cy="40838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cs-CZ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254903" y="4999013"/>
            <a:ext cx="45992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361151" y="5683879"/>
            <a:ext cx="84720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* V </a:t>
            </a:r>
            <a:r>
              <a:rPr lang="cs-CZ" sz="11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případě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 projektů uvedených pod </a:t>
            </a:r>
            <a:r>
              <a:rPr lang="cs-CZ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hl</a:t>
            </a:r>
            <a:r>
              <a:rPr lang="cs-CZ" sz="1100" dirty="0">
                <a:latin typeface="Arial" panose="020B0604020202020204" pitchFamily="34" charset="0"/>
                <a:cs typeface="Arial" panose="020B0604020202020204" pitchFamily="34" charset="0"/>
              </a:rPr>
              <a:t>. m. Praha se jedná o sídlo příjemce podpory, přičemž projekt má celorepublikovou působnost. 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2031982"/>
              </p:ext>
            </p:extLst>
          </p:nvPr>
        </p:nvGraphicFramePr>
        <p:xfrm>
          <a:off x="1575227" y="858425"/>
          <a:ext cx="6062702" cy="4758608"/>
        </p:xfrm>
        <a:graphic>
          <a:graphicData uri="http://schemas.openxmlformats.org/drawingml/2006/table">
            <a:tbl>
              <a:tblPr firstRow="1" lastRow="1" bandRow="1">
                <a:tableStyleId>{5C22544A-7EE6-4342-B048-85BDC9FD1C3A}</a:tableStyleId>
              </a:tblPr>
              <a:tblGrid>
                <a:gridCol w="2741116">
                  <a:extLst>
                    <a:ext uri="{9D8B030D-6E8A-4147-A177-3AD203B41FA5}">
                      <a16:colId xmlns:a16="http://schemas.microsoft.com/office/drawing/2014/main" val="2811963720"/>
                    </a:ext>
                  </a:extLst>
                </a:gridCol>
                <a:gridCol w="3321586">
                  <a:extLst>
                    <a:ext uri="{9D8B030D-6E8A-4147-A177-3AD203B41FA5}">
                      <a16:colId xmlns:a16="http://schemas.microsoft.com/office/drawing/2014/main" val="2382587347"/>
                    </a:ext>
                  </a:extLst>
                </a:gridCol>
              </a:tblGrid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Kraj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Částka Kč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060572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Hlavní město Praha*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4 957 814 585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561955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Jihočeský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7 217 519 173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614740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Jihomoravský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10 588 316 892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688167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Karlovarský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2 636 954 386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1019696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Kraj Vysočina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7 078 469 560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106326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7 597 118 800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1864956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4 275 661 733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046228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Moravskoslezský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10 849 262 434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1221330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Olomoucký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6 795 368 534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772677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Pardubický kraj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cs-CZ" sz="1400" b="1" kern="1200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5 804 829 945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976152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Plzeňský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6 673 875 283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9237285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Středočeský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13 242 500 559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37105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Ústecký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6 723 719 528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4119210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Zlínský kraj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2">
                              <a:lumMod val="2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5 732 500 004</a:t>
                      </a:r>
                      <a:endParaRPr lang="cs-CZ" sz="1400" b="1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6199120"/>
                  </a:ext>
                </a:extLst>
              </a:tr>
              <a:tr h="29741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Celkem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cs-CZ" sz="14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100 173 911 416</a:t>
                      </a:r>
                      <a:endParaRPr lang="cs-CZ" sz="14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4D1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074B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87666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7713806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ovéPole 8">
            <a:extLst>
              <a:ext uri="{FF2B5EF4-FFF2-40B4-BE49-F238E27FC236}">
                <a16:creationId xmlns:a16="http://schemas.microsoft.com/office/drawing/2014/main" id="{A43E6383-5D61-495C-A034-7F3FD91FB32D}"/>
              </a:ext>
            </a:extLst>
          </p:cNvPr>
          <p:cNvSpPr txBox="1"/>
          <p:nvPr/>
        </p:nvSpPr>
        <p:spPr>
          <a:xfrm>
            <a:off x="0" y="494343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cs-CZ" sz="50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s-CZ" sz="5000" b="1" dirty="0">
              <a:solidFill>
                <a:srgbClr val="1D70B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768C2A67-07E2-442B-A99C-150E78CD633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3303" y="3360174"/>
            <a:ext cx="1541086" cy="1471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563078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7091</TotalTime>
  <Words>726</Words>
  <Application>Microsoft Office PowerPoint</Application>
  <PresentationFormat>Předvádění na obrazovce (4:3)</PresentationFormat>
  <Paragraphs>182</Paragraphs>
  <Slides>22</Slides>
  <Notes>19</Notes>
  <HiddenSlides>1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Do čeho jsme v ČR z IROP investovali</vt:lpstr>
      <vt:lpstr>Infrastruktura pro školství</vt:lpstr>
      <vt:lpstr>Novostavba Mateřské školy Úsměv v Benešově</vt:lpstr>
      <vt:lpstr>Infrastruktura zdravotních služeb</vt:lpstr>
      <vt:lpstr>Technologická obnova operačních sálů ve FN Brno pro chirurgii</vt:lpstr>
      <vt:lpstr>Silnice a doprava </vt:lpstr>
      <vt:lpstr>II/150 Brzotice, rekonstrukce mostu ev.č. 150-012</vt:lpstr>
      <vt:lpstr>Integrovaný záchranný systém</vt:lpstr>
      <vt:lpstr>UPO Velké Poříčí - modernizace stávajícího vzdělávacího a výcvikového střediska</vt:lpstr>
      <vt:lpstr>Infrastruktura sociálních služeb</vt:lpstr>
      <vt:lpstr>Buzola – aktivně zpět</vt:lpstr>
      <vt:lpstr>Energetické úspory</vt:lpstr>
      <vt:lpstr>Oprava zateplení a balkónů BD Riegerova 1311/15</vt:lpstr>
      <vt:lpstr>Památky, muzea, knihovny</vt:lpstr>
      <vt:lpstr>Karlovarské městské divadlo – stavební úprava střechy, obnova fasády</vt:lpstr>
      <vt:lpstr>Elektronizace jednání občanů  s veřejnou správou</vt:lpstr>
      <vt:lpstr>Také jsme investovali 7,6 mld. Kč do:</vt:lpstr>
      <vt:lpstr>Rozdělení prostředků po krajích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M S</dc:creator>
  <cp:lastModifiedBy>Frček Vilém</cp:lastModifiedBy>
  <cp:revision>205</cp:revision>
  <dcterms:created xsi:type="dcterms:W3CDTF">2018-01-10T11:40:26Z</dcterms:created>
  <dcterms:modified xsi:type="dcterms:W3CDTF">2019-11-12T11:52:44Z</dcterms:modified>
</cp:coreProperties>
</file>