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4" r:id="rId3"/>
    <p:sldId id="335" r:id="rId4"/>
    <p:sldId id="314" r:id="rId5"/>
    <p:sldId id="326" r:id="rId6"/>
    <p:sldId id="336" r:id="rId7"/>
    <p:sldId id="327" r:id="rId8"/>
    <p:sldId id="337" r:id="rId9"/>
    <p:sldId id="328" r:id="rId10"/>
    <p:sldId id="338" r:id="rId11"/>
    <p:sldId id="329" r:id="rId12"/>
    <p:sldId id="339" r:id="rId13"/>
    <p:sldId id="330" r:id="rId14"/>
    <p:sldId id="340" r:id="rId15"/>
    <p:sldId id="331" r:id="rId16"/>
    <p:sldId id="341" r:id="rId17"/>
    <p:sldId id="332" r:id="rId18"/>
    <p:sldId id="342" r:id="rId19"/>
    <p:sldId id="323" r:id="rId20"/>
    <p:sldId id="324" r:id="rId21"/>
    <p:sldId id="322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Doležalová" initials="JD" lastIdx="2" clrIdx="0">
    <p:extLst>
      <p:ext uri="{19B8F6BF-5375-455C-9EA6-DF929625EA0E}">
        <p15:presenceInfo xmlns:p15="http://schemas.microsoft.com/office/powerpoint/2012/main" userId="56243cc47551e9e3" providerId="Windows Live"/>
      </p:ext>
    </p:extLst>
  </p:cmAuthor>
  <p:cmAuthor id="2" name="Sodomková Michaela" initials="SM" lastIdx="4" clrIdx="1">
    <p:extLst>
      <p:ext uri="{19B8F6BF-5375-455C-9EA6-DF929625EA0E}">
        <p15:presenceInfo xmlns:p15="http://schemas.microsoft.com/office/powerpoint/2012/main" userId="S-1-5-21-1453678106-484518242-318601546-15286" providerId="AD"/>
      </p:ext>
    </p:extLst>
  </p:cmAuthor>
  <p:cmAuthor id="3" name="Juřicová Martina" initials="JM" lastIdx="1" clrIdx="2">
    <p:extLst>
      <p:ext uri="{19B8F6BF-5375-455C-9EA6-DF929625EA0E}">
        <p15:presenceInfo xmlns:p15="http://schemas.microsoft.com/office/powerpoint/2012/main" userId="S-1-5-21-1453678106-484518242-318601546-13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F"/>
    <a:srgbClr val="2074BA"/>
    <a:srgbClr val="5F5F5F"/>
    <a:srgbClr val="1D70B8"/>
    <a:srgbClr val="F30DEE"/>
    <a:srgbClr val="EE7681"/>
    <a:srgbClr val="FFAFFF"/>
    <a:srgbClr val="FF66FF"/>
    <a:srgbClr val="800080"/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70"/>
  </p:normalViewPr>
  <p:slideViewPr>
    <p:cSldViewPr snapToGrid="0">
      <p:cViewPr varScale="1">
        <p:scale>
          <a:sx n="121" d="100"/>
          <a:sy n="121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2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2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69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564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113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424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456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33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848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99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6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36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51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5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46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7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6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11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8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127" y="953007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81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5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MILIARD DO REGIONŮ</a:t>
            </a:r>
            <a:r>
              <a:rPr lang="cs-CZ" sz="5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investuje do rozvoje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429766"/>
            <a:ext cx="6566488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II/150 Brzotice, rekonstrukce mostu ev.č. 150-012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Zástupný obsah 5" descr="Obsah obrázku voda, exteriér, jezero, řeka&#10;&#10;Popis byl vytvořen automaticky">
            <a:extLst>
              <a:ext uri="{FF2B5EF4-FFF2-40B4-BE49-F238E27FC236}">
                <a16:creationId xmlns:a16="http://schemas.microsoft.com/office/drawing/2014/main" id="{D509C7E0-AEF1-4683-BF8E-1B5FEC522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743" y="1931928"/>
            <a:ext cx="4568562" cy="3045708"/>
          </a:xfr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70" y="1705854"/>
            <a:ext cx="3635268" cy="42185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Realizací projektu z IROP se vyřešil nevyhovující stav mostní konstrukce, v krajním případě její zhroucení a odříznutí tak jedné části obce od druhé.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80 566 598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Krajská správa a údržba silnic Středočeského kraje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7E497-7466-40E8-A33E-45BA6EFC0F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86" y="359648"/>
            <a:ext cx="1099845" cy="1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9233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277634"/>
            <a:ext cx="6566488" cy="8595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 záchranný systém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066290" y="2420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kusů zásahových vozidel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066290" y="37226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stanic IZS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192598" y="49635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školicích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středisek IZS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DD03904-FDE5-4387-88E4-D68081CA5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392" y="337795"/>
            <a:ext cx="1090146" cy="123799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EBED8A9-77E2-4424-B3D7-9D9E90418D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199" y="1832479"/>
            <a:ext cx="1544699" cy="1544699"/>
          </a:xfrm>
          <a:prstGeom prst="rect">
            <a:avLst/>
          </a:prstGeom>
        </p:spPr>
      </p:pic>
      <p:pic>
        <p:nvPicPr>
          <p:cNvPr id="15" name="Obrázek 14" descr="Obsah obrázku budova, hračka, vysoký, ulice&#10;&#10;Popis byl vytvořen automaticky">
            <a:extLst>
              <a:ext uri="{FF2B5EF4-FFF2-40B4-BE49-F238E27FC236}">
                <a16:creationId xmlns:a16="http://schemas.microsoft.com/office/drawing/2014/main" id="{DE7053D6-C78C-407A-A553-66F32DE47F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684" y="4353359"/>
            <a:ext cx="1856623" cy="18566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A4CA8B-579E-4277-901F-52D5621A8B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37" y="2884076"/>
            <a:ext cx="1877025" cy="18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8145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39" y="352805"/>
            <a:ext cx="6942901" cy="1278639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 Velké Poříčí - modernizace stávajícího vzdělávacího a výcvikového střediska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39" y="1631444"/>
            <a:ext cx="3561160" cy="45217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 vzdělávacího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výcvikového střediska vytvořila nejlepší podmínky pro výcvikové aktivity a školení nejen profesionálních hasičů,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dobrovolných hasičů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ostatních složek IZS. 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48 637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887 Kč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Hasičský záchranný sbor Královéhradeckého kraje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A2084D-4F53-49C8-BB61-D583008749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740" y="349667"/>
            <a:ext cx="1128698" cy="1281777"/>
          </a:xfrm>
          <a:prstGeom prst="rect">
            <a:avLst/>
          </a:prstGeom>
        </p:spPr>
      </p:pic>
      <p:pic>
        <p:nvPicPr>
          <p:cNvPr id="7" name="Zástupný obsah 6" descr="Obsah obrázku červená, exteriér, budova, vsedě&#10;&#10;Popis byl vytvořen automaticky">
            <a:extLst>
              <a:ext uri="{FF2B5EF4-FFF2-40B4-BE49-F238E27FC236}">
                <a16:creationId xmlns:a16="http://schemas.microsoft.com/office/drawing/2014/main" id="{A5108779-0457-476D-BD9B-1CA684F59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999363"/>
            <a:ext cx="4560889" cy="3038692"/>
          </a:xfr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576132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14303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sociálních služeb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63322"/>
            <a:ext cx="8207269" cy="4307609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740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40107" y="2334809"/>
            <a:ext cx="652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nových pracovních míst pro sociálně a zdravotně znevýhodněné osoby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240107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1 119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 poskytujících sociální péči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32953" y="4481743"/>
            <a:ext cx="6370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1 757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bytů pro sociální bydlení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C85F7AE-8E43-4ED6-A542-BCAC4241F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93" y="143184"/>
            <a:ext cx="1060371" cy="1204185"/>
          </a:xfrm>
          <a:prstGeom prst="rect">
            <a:avLst/>
          </a:prstGeom>
        </p:spPr>
      </p:pic>
      <p:pic>
        <p:nvPicPr>
          <p:cNvPr id="17" name="Obrázek 16" descr="Obsah obrázku box&#10;&#10;Popis byl vytvořen automaticky">
            <a:extLst>
              <a:ext uri="{FF2B5EF4-FFF2-40B4-BE49-F238E27FC236}">
                <a16:creationId xmlns:a16="http://schemas.microsoft.com/office/drawing/2014/main" id="{9AFF2D7E-D6EF-4BE5-BD54-B7C312BF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68" y="1607231"/>
            <a:ext cx="1834369" cy="1834369"/>
          </a:xfrm>
          <a:prstGeom prst="rect">
            <a:avLst/>
          </a:prstGeom>
        </p:spPr>
      </p:pic>
      <p:pic>
        <p:nvPicPr>
          <p:cNvPr id="18" name="Obrázek 17" descr="Obsah obrázku podepsat, box, zastavit, červená&#10;&#10;Popis byl vytvořen automaticky">
            <a:extLst>
              <a:ext uri="{FF2B5EF4-FFF2-40B4-BE49-F238E27FC236}">
                <a16:creationId xmlns:a16="http://schemas.microsoft.com/office/drawing/2014/main" id="{F01D7C7D-4CD1-4F3A-BA3A-690626CBD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04" y="2981140"/>
            <a:ext cx="1996025" cy="20274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50683C4-4F52-4FC8-B6E7-5B1A9B72DF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4" y="4475013"/>
            <a:ext cx="2016055" cy="20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0278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6" y="251939"/>
            <a:ext cx="6209872" cy="61635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Buzola – aktivně zpět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886" y="1214077"/>
            <a:ext cx="3523496" cy="36531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této společnosti byl zaměřen na rozšíření kapacit sociálního podniku, nákup zařízení a strojů pro výrobu vozíků, instalace strojů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 tak, aby byly dostupné zaměstnancům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vozíku, </a:t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pracovních míst pro zdravotně znevýhodněné osoby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3 905 217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Ultina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s.r.o. (Uničov)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1D86A82-EC3D-47CB-8620-54F29D0356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201" y="257692"/>
            <a:ext cx="1089913" cy="1237733"/>
          </a:xfrm>
          <a:prstGeom prst="rect">
            <a:avLst/>
          </a:prstGeom>
        </p:spPr>
      </p:pic>
      <p:pic>
        <p:nvPicPr>
          <p:cNvPr id="8" name="Zástupný obsah 7" descr="Obsah obrázku osoba, interiér, budova, muž&#10;&#10;Popis byl vytvořen automaticky">
            <a:extLst>
              <a:ext uri="{FF2B5EF4-FFF2-40B4-BE49-F238E27FC236}">
                <a16:creationId xmlns:a16="http://schemas.microsoft.com/office/drawing/2014/main" id="{AD20F61A-D95A-498B-9525-2516DC558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94" y="1785937"/>
            <a:ext cx="4793458" cy="3195638"/>
          </a:xfrm>
          <a:ln w="5715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303553758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56575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 úspory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212656"/>
            <a:ext cx="8207269" cy="4258275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1 710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44101" y="2267057"/>
            <a:ext cx="652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1 777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zateplených bytových domů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597203" y="33315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42 412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domácností ušetří za energie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39134" y="4955866"/>
            <a:ext cx="459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48 %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průměrná úspora nákladů za energie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5B5604-2E14-4B1F-A419-D86DF52FC2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972" y="223567"/>
            <a:ext cx="1148759" cy="13045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27" y="1674520"/>
            <a:ext cx="1714525" cy="1714525"/>
          </a:xfrm>
          <a:prstGeom prst="rect">
            <a:avLst/>
          </a:prstGeom>
        </p:spPr>
      </p:pic>
      <p:pic>
        <p:nvPicPr>
          <p:cNvPr id="12" name="Obrázek 11" descr="Obsah obrázku hračka&#10;&#10;Popis byl vytvořen automaticky">
            <a:extLst>
              <a:ext uri="{FF2B5EF4-FFF2-40B4-BE49-F238E27FC236}">
                <a16:creationId xmlns:a16="http://schemas.microsoft.com/office/drawing/2014/main" id="{A95D27FE-8DB2-4669-AE7B-995734D70B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76" y="2894762"/>
            <a:ext cx="2296165" cy="229616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1A67E7A-2AC8-4E47-9461-BD99DBA6E6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7" y="4356700"/>
            <a:ext cx="2003104" cy="20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7309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50" y="448055"/>
            <a:ext cx="7407736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Oprava zateplení a balkónů BD Riegerova 1311/15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050" y="1690487"/>
            <a:ext cx="3563332" cy="3222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IROP došlo k zateplení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opravě balkónů bytového domu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Chebu, čímž se sníží energická náročnost objektu a náklady na jeho vytápění.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4 017 773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Společenství vlastníků jednotek domu Riegerova 15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Chebu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284294-3EF2-40C7-81BF-5EDB56FE12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54" y="259888"/>
            <a:ext cx="1088273" cy="1235871"/>
          </a:xfrm>
          <a:prstGeom prst="rect">
            <a:avLst/>
          </a:prstGeom>
        </p:spPr>
      </p:pic>
      <p:pic>
        <p:nvPicPr>
          <p:cNvPr id="8" name="Zástupný obsah 7" descr="Obsah obrázku exteriér, silnice, ulice, scéna&#10;&#10;Popis byl vytvořen automaticky">
            <a:extLst>
              <a:ext uri="{FF2B5EF4-FFF2-40B4-BE49-F238E27FC236}">
                <a16:creationId xmlns:a16="http://schemas.microsoft.com/office/drawing/2014/main" id="{965F5913-8F49-4523-8840-DAA924F9F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18" y="1944574"/>
            <a:ext cx="4370242" cy="2968851"/>
          </a:xfrm>
          <a:ln w="57150">
            <a:solidFill>
              <a:srgbClr val="7EC234"/>
            </a:solidFill>
          </a:ln>
        </p:spPr>
      </p:pic>
    </p:spTree>
    <p:extLst>
      <p:ext uri="{BB962C8B-B14F-4D97-AF65-F5344CB8AC3E}">
        <p14:creationId xmlns:p14="http://schemas.microsoft.com/office/powerpoint/2010/main" val="390537638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07" y="177261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Památky, muzea, knihovny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200608"/>
            <a:ext cx="8207269" cy="427032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10,4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98904" y="2536189"/>
            <a:ext cx="652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zrekonstruovaných památek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398904" y="3608694"/>
            <a:ext cx="5306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muzeí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98904" y="4891607"/>
            <a:ext cx="5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krajských knihoven</a:t>
            </a:r>
          </a:p>
        </p:txBody>
      </p:sp>
      <p:pic>
        <p:nvPicPr>
          <p:cNvPr id="12" name="Obrázek 11" descr="Obsah obrázku hračka&#10;&#10;Popis byl vytvořen automaticky">
            <a:extLst>
              <a:ext uri="{FF2B5EF4-FFF2-40B4-BE49-F238E27FC236}">
                <a16:creationId xmlns:a16="http://schemas.microsoft.com/office/drawing/2014/main" id="{CCC420BB-76EE-4208-960E-C8CC3549D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69" y="1849086"/>
            <a:ext cx="1333434" cy="133343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09ABA28-C23A-460F-88D1-A8FF3C668B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01" y="245935"/>
            <a:ext cx="1114640" cy="12658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B2DCE7-E5E3-48BB-95CF-2EF7ECDCFD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" y="2844776"/>
            <a:ext cx="1939425" cy="1939425"/>
          </a:xfrm>
          <a:prstGeom prst="rect">
            <a:avLst/>
          </a:prstGeom>
        </p:spPr>
      </p:pic>
      <p:pic>
        <p:nvPicPr>
          <p:cNvPr id="10" name="Obrázek 9" descr="Obsah obrázku hračka&#10;&#10;Popis byl vytvořen automaticky">
            <a:extLst>
              <a:ext uri="{FF2B5EF4-FFF2-40B4-BE49-F238E27FC236}">
                <a16:creationId xmlns:a16="http://schemas.microsoft.com/office/drawing/2014/main" id="{65B693A3-EFE0-47FC-851D-6E031AA3DCB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5" y="4404200"/>
            <a:ext cx="1715209" cy="17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6303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12884"/>
            <a:ext cx="7065504" cy="14953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Karlovarské městské divadlo – stavební úprava střechy, obnova fasády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936376"/>
            <a:ext cx="3573326" cy="38424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Karlovarské městské divadlo prošlo důkladnou rekonstrukcí – oprava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zateplení střechy, nátěr fasády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restaurátorské práce na kamenných prvcích.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25 213 563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Statutární město Karlovy Vary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782B919-18B8-4B28-90C6-7C665CFFDA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478" y="246210"/>
            <a:ext cx="1114640" cy="12658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24" y="2102309"/>
            <a:ext cx="4437793" cy="3020139"/>
          </a:xfrm>
          <a:prstGeom prst="rect">
            <a:avLst/>
          </a:prstGeom>
          <a:ln w="57150">
            <a:solidFill>
              <a:srgbClr val="800080"/>
            </a:solidFill>
          </a:ln>
        </p:spPr>
      </p:pic>
    </p:spTree>
    <p:extLst>
      <p:ext uri="{BB962C8B-B14F-4D97-AF65-F5344CB8AC3E}">
        <p14:creationId xmlns:p14="http://schemas.microsoft.com/office/powerpoint/2010/main" val="1080206622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429766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Elektronizace jednání </a:t>
            </a:r>
            <a:r>
              <a:rPr lang="pl-PL" b="1" dirty="0" err="1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občanů</a:t>
            </a: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veřejnou správou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331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8,4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59585" y="2486837"/>
            <a:ext cx="4191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eGovernment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občana, elektronické zdravotnictví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797536" y="3460186"/>
            <a:ext cx="4295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Komunikační systémy a infrastruktura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systémy pro správu majetku, upgrade stávajících systémů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16952" y="4520236"/>
            <a:ext cx="5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D03904-FDE5-4387-88E4-D68081CA5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392" y="337795"/>
            <a:ext cx="1090146" cy="1237997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87C12B2-4DBF-6A49-9D49-D9309405E53E}"/>
              </a:ext>
            </a:extLst>
          </p:cNvPr>
          <p:cNvSpPr/>
          <p:nvPr/>
        </p:nvSpPr>
        <p:spPr>
          <a:xfrm>
            <a:off x="2639050" y="4879322"/>
            <a:ext cx="4295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Kybernetická bezpečnost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komunikačních systémů veřejné správy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D395D4-82E0-4B46-A403-AE2814E3AE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0" y="4623441"/>
            <a:ext cx="1489808" cy="148980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0CD73B9-6EE7-384F-9A38-D1149DB537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8" y="1733775"/>
            <a:ext cx="2024580" cy="202458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CBB9024-8F9A-1344-BAA0-071094F84C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4" y="3247916"/>
            <a:ext cx="1495368" cy="14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430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05332" y="516128"/>
            <a:ext cx="8285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jsme už navýšili peníze</a:t>
            </a:r>
            <a:endParaRPr lang="cs-CZ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769657"/>
              </p:ext>
            </p:extLst>
          </p:nvPr>
        </p:nvGraphicFramePr>
        <p:xfrm>
          <a:off x="1919086" y="1474232"/>
          <a:ext cx="5257800" cy="339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1018572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1682985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0801608"/>
                    </a:ext>
                  </a:extLst>
                </a:gridCol>
              </a:tblGrid>
              <a:tr h="6782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Oblast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Původní částka (Kč)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Navýšeno na (Kč)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58526"/>
                  </a:ext>
                </a:extLst>
              </a:tr>
              <a:tr h="6782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Udržitelná doprava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r>
                        <a:rPr lang="cs-CZ" sz="1400" b="1" i="0" u="none" strike="noStrike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mld. </a:t>
                      </a:r>
                      <a:endParaRPr lang="cs-CZ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3336"/>
                  </a:ext>
                </a:extLst>
              </a:tr>
              <a:tr h="6782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Základní školy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91946"/>
                  </a:ext>
                </a:extLst>
              </a:tr>
              <a:tr h="6782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Mateřské školky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 mld.</a:t>
                      </a:r>
                      <a:r>
                        <a:rPr lang="cs-CZ" sz="1400" b="1" i="0" u="none" strike="noStrike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993553"/>
                  </a:ext>
                </a:extLst>
              </a:tr>
              <a:tr h="6782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Přístroje ve zdravotnictví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 mld.</a:t>
                      </a:r>
                      <a:r>
                        <a:rPr lang="cs-CZ" sz="1400" b="1" i="0" u="none" strike="noStrike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83387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28636" y="4865682"/>
            <a:ext cx="721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jsme už navýšili o 6,2 mld. Kč.</a:t>
            </a:r>
          </a:p>
        </p:txBody>
      </p:sp>
    </p:spTree>
    <p:extLst>
      <p:ext uri="{BB962C8B-B14F-4D97-AF65-F5344CB8AC3E}">
        <p14:creationId xmlns:p14="http://schemas.microsoft.com/office/powerpoint/2010/main" val="593485084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429766"/>
            <a:ext cx="737739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Také jsme investovali 7,6 mld. Kč </a:t>
            </a:r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8280" y="2052496"/>
            <a:ext cx="3741326" cy="7248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rojektů 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komunitně vedeného místního rozvoje na venkově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6EB3D832-B7B0-6F44-B2FB-CDB5D1B80408}"/>
              </a:ext>
            </a:extLst>
          </p:cNvPr>
          <p:cNvSpPr txBox="1">
            <a:spLocks/>
          </p:cNvSpPr>
          <p:nvPr/>
        </p:nvSpPr>
        <p:spPr>
          <a:xfrm>
            <a:off x="3178280" y="3631295"/>
            <a:ext cx="2752499" cy="472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lánů 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územního rozvoje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61EA23F1-F4E1-444D-AB5F-CA4470ABCA57}"/>
              </a:ext>
            </a:extLst>
          </p:cNvPr>
          <p:cNvSpPr txBox="1">
            <a:spLocks/>
          </p:cNvSpPr>
          <p:nvPr/>
        </p:nvSpPr>
        <p:spPr>
          <a:xfrm>
            <a:off x="3178280" y="4957529"/>
            <a:ext cx="3008482" cy="414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rojektů 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technické pomoci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D53416-4D64-5E4F-813E-3356AEE97D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5" y="1147308"/>
            <a:ext cx="2336294" cy="233629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F15FE22-1DEC-9C47-822A-6E5B016ECF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2647187"/>
            <a:ext cx="2145083" cy="21450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9D7BA97-6D89-1540-A110-4AAC1F69B4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0" y="3890419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8416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8" y="199207"/>
            <a:ext cx="8284109" cy="659211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 prostředků po krajích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1151" y="5683879"/>
            <a:ext cx="8472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* V </a:t>
            </a:r>
            <a:r>
              <a:rPr lang="cs-CZ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případě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projektů uvedených pod </a:t>
            </a:r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hl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m. Praha se jedná o sídlo příjemce podpory, přičemž projekt má celorepublikovou působnost. 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31982"/>
              </p:ext>
            </p:extLst>
          </p:nvPr>
        </p:nvGraphicFramePr>
        <p:xfrm>
          <a:off x="1575227" y="858425"/>
          <a:ext cx="6062702" cy="47586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741116">
                  <a:extLst>
                    <a:ext uri="{9D8B030D-6E8A-4147-A177-3AD203B41FA5}">
                      <a16:colId xmlns:a16="http://schemas.microsoft.com/office/drawing/2014/main" val="2811963720"/>
                    </a:ext>
                  </a:extLst>
                </a:gridCol>
                <a:gridCol w="3321586">
                  <a:extLst>
                    <a:ext uri="{9D8B030D-6E8A-4147-A177-3AD203B41FA5}">
                      <a16:colId xmlns:a16="http://schemas.microsoft.com/office/drawing/2014/main" val="2382587347"/>
                    </a:ext>
                  </a:extLst>
                </a:gridCol>
              </a:tblGrid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Kraj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Částka Kč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60572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Hlavní město Praha*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4 957 814 585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61955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7 217 519 173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14740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10 588 316 892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88167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2 636 954 386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19696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7 078 469 560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06326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7 597 118 800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64956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4 275 661 733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46228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10 849 262 434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21330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6 795 368 534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72677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5 804 829 945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76152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6 673 875 283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37285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13 242 500 559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105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6 723 719 528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19210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5 732 500 004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99120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100 173 911 416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1380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49434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8C2A67-07E2-442B-A99C-150E78CD63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303" y="3360174"/>
            <a:ext cx="1541086" cy="14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7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05332" y="516128"/>
            <a:ext cx="8285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ještě navýšíme peníze</a:t>
            </a:r>
            <a:endParaRPr lang="cs-CZ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897251"/>
              </p:ext>
            </p:extLst>
          </p:nvPr>
        </p:nvGraphicFramePr>
        <p:xfrm>
          <a:off x="1919086" y="1474232"/>
          <a:ext cx="5257800" cy="406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1018572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1682985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0801608"/>
                    </a:ext>
                  </a:extLst>
                </a:gridCol>
              </a:tblGrid>
              <a:tr h="6782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Oblast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Původní částka (Kč)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Plánované navýšení na (Kč)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58526"/>
                  </a:ext>
                </a:extLst>
              </a:tr>
              <a:tr h="6782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Mateřské školky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r>
                        <a:rPr lang="cs-CZ" sz="1400" b="1" i="0" u="none" strike="noStrike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mld. </a:t>
                      </a:r>
                      <a:endParaRPr lang="cs-CZ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3336"/>
                  </a:ext>
                </a:extLst>
              </a:tr>
              <a:tr h="6782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Základní školy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91946"/>
                  </a:ext>
                </a:extLst>
              </a:tr>
              <a:tr h="67829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Silnice II. a III. třídy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 mld.</a:t>
                      </a:r>
                      <a:r>
                        <a:rPr lang="cs-CZ" sz="1400" b="1" i="0" u="none" strike="noStrike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83387"/>
                  </a:ext>
                </a:extLst>
              </a:tr>
              <a:tr h="6782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 bydlení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514839"/>
                  </a:ext>
                </a:extLst>
              </a:tr>
              <a:tr h="6782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 infrastruktura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26636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943896" y="5466738"/>
            <a:ext cx="721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plánujeme navýšit o 11,2 mld. Kč.</a:t>
            </a:r>
          </a:p>
        </p:txBody>
      </p:sp>
    </p:spTree>
    <p:extLst>
      <p:ext uri="{BB962C8B-B14F-4D97-AF65-F5344CB8AC3E}">
        <p14:creationId xmlns:p14="http://schemas.microsoft.com/office/powerpoint/2010/main" val="395182721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37" y="2150989"/>
            <a:ext cx="6566488" cy="85953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čeho jsme v ČR z IROP investovali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8387" y="1387069"/>
            <a:ext cx="6300907" cy="21936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3142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76906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pro školství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1 289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16,4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31418" y="2369416"/>
            <a:ext cx="652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488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školek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poskytne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kapacitu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 pro téměř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50 tis. dětí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364591" y="3435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1 463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ZŠ a SŠ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FD1D3D2-7B80-47EC-99F5-D12B6D0B8D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935" y="147023"/>
            <a:ext cx="1120852" cy="1272869"/>
          </a:xfrm>
          <a:prstGeom prst="rect">
            <a:avLst/>
          </a:prstGeom>
        </p:spPr>
      </p:pic>
      <p:pic>
        <p:nvPicPr>
          <p:cNvPr id="14" name="Obrázek 13" descr="Obsah obrázku stůl&#10;&#10;Popis byl vytvořen automaticky">
            <a:extLst>
              <a:ext uri="{FF2B5EF4-FFF2-40B4-BE49-F238E27FC236}">
                <a16:creationId xmlns:a16="http://schemas.microsoft.com/office/drawing/2014/main" id="{A08770F2-5B00-474F-A5E2-6AA8B0716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95" y="1728057"/>
            <a:ext cx="1712077" cy="17120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89" y="3094554"/>
            <a:ext cx="1931205" cy="193120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325129" y="4532791"/>
            <a:ext cx="58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345 048 žáků a 127 389 studentů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může vzdělávat v zrekonstruovaných školách</a:t>
            </a:r>
          </a:p>
        </p:txBody>
      </p:sp>
      <p:pic>
        <p:nvPicPr>
          <p:cNvPr id="7" name="Obrázek 6" descr="Obsah obrázku hračka&#10;&#10;Popis byl vytvořen automaticky">
            <a:extLst>
              <a:ext uri="{FF2B5EF4-FFF2-40B4-BE49-F238E27FC236}">
                <a16:creationId xmlns:a16="http://schemas.microsoft.com/office/drawing/2014/main" id="{19D3F123-7DD8-404E-9C6C-21EDE2FADE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6" y="4532791"/>
            <a:ext cx="1447111" cy="14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201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48056"/>
            <a:ext cx="5898976" cy="107899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Novostavba Mateřské školy Úsměv v Benešově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46" y="1621158"/>
            <a:ext cx="3565353" cy="39537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projektu spočívala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demolici původní stavby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 vybudování nové dvoupodlažní budovy o kapacitě 140 dětí. Mateřská škola má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dispozici 5 tříd, jídelnu a rozlehlou zahradu s herními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prvky.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</a:t>
            </a: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49 430 148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Benešov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C7F59A9-8B23-4BA9-9BBB-DA2841C77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428" y="242846"/>
            <a:ext cx="1130832" cy="1284202"/>
          </a:xfrm>
          <a:prstGeom prst="rect">
            <a:avLst/>
          </a:prstGeom>
        </p:spPr>
      </p:pic>
      <p:pic>
        <p:nvPicPr>
          <p:cNvPr id="7" name="Zástupný obsah 6" descr="Obsah obrázku tráva, exteriér, budova, škola&#10;&#10;Popis byl vytvořen automaticky">
            <a:extLst>
              <a:ext uri="{FF2B5EF4-FFF2-40B4-BE49-F238E27FC236}">
                <a16:creationId xmlns:a16="http://schemas.microsoft.com/office/drawing/2014/main" id="{19CB1B68-87BB-4457-9A41-2928195E5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193" y="1970459"/>
            <a:ext cx="4367093" cy="2917081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6488848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52" y="268998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zdravotních služeb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9,7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406307" y="2459937"/>
            <a:ext cx="652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oddělení ve zdravotnických zařízeních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434232" y="34672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2 061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pořízených přístrojů v nemocnicích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69F843F-CFA5-4BB9-BD40-26A1762600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618" y="143552"/>
            <a:ext cx="1114030" cy="1265120"/>
          </a:xfrm>
          <a:prstGeom prst="rect">
            <a:avLst/>
          </a:prstGeom>
        </p:spPr>
      </p:pic>
      <p:pic>
        <p:nvPicPr>
          <p:cNvPr id="14" name="Obrázek 13" descr="Obsah obrázku hračka&#10;&#10;Popis byl vytvořen automaticky">
            <a:extLst>
              <a:ext uri="{FF2B5EF4-FFF2-40B4-BE49-F238E27FC236}">
                <a16:creationId xmlns:a16="http://schemas.microsoft.com/office/drawing/2014/main" id="{F07FD02C-1B6F-41D6-993B-32F3181870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31" y="4468777"/>
            <a:ext cx="1588988" cy="1588988"/>
          </a:xfrm>
          <a:prstGeom prst="rect">
            <a:avLst/>
          </a:prstGeom>
        </p:spPr>
      </p:pic>
      <p:pic>
        <p:nvPicPr>
          <p:cNvPr id="15" name="Obrázek 14" descr="Obsah obrázku hračka, jídlo&#10;&#10;Popis byl vytvořen automaticky">
            <a:extLst>
              <a:ext uri="{FF2B5EF4-FFF2-40B4-BE49-F238E27FC236}">
                <a16:creationId xmlns:a16="http://schemas.microsoft.com/office/drawing/2014/main" id="{61E41CAD-37E8-4FFB-B47A-AE3854EF70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16" y="2870472"/>
            <a:ext cx="2362617" cy="23621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34232" y="4893939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podpořených nemocnic</a:t>
            </a:r>
          </a:p>
        </p:txBody>
      </p:sp>
      <p:pic>
        <p:nvPicPr>
          <p:cNvPr id="6" name="Obrázek 5" descr="Obsah obrázku hračka, hydrant&#10;&#10;Popis byl vytvořen automaticky">
            <a:extLst>
              <a:ext uri="{FF2B5EF4-FFF2-40B4-BE49-F238E27FC236}">
                <a16:creationId xmlns:a16="http://schemas.microsoft.com/office/drawing/2014/main" id="{5998B4D1-A198-47A1-B512-33F64676B49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1" y="1537199"/>
            <a:ext cx="2084764" cy="20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616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81" y="440659"/>
            <a:ext cx="6723315" cy="859536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Technologická</a:t>
            </a: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obnova operačních sálů ve FN Brno pro chirurgii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482" y="1809623"/>
            <a:ext cx="3671056" cy="36614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zajistil technologickou obnovu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chirurgických operačních sálů, jež budou vybaveny novými operačními stoly, světly, kamerami a dalšími zdravotnickými prostředky. 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82 994 936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Kč 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Fakultní nemocnice Brno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264629-6316-46C0-8432-D748CA60C2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85" y="184948"/>
            <a:ext cx="1120421" cy="1272378"/>
          </a:xfrm>
          <a:prstGeom prst="rect">
            <a:avLst/>
          </a:prstGeom>
        </p:spPr>
      </p:pic>
      <p:pic>
        <p:nvPicPr>
          <p:cNvPr id="11" name="Zástupný obsah 10" descr="Obsah obrázku interiér, místnost, modrá, postel&#10;&#10;Popis byl vytvořen automaticky">
            <a:extLst>
              <a:ext uri="{FF2B5EF4-FFF2-40B4-BE49-F238E27FC236}">
                <a16:creationId xmlns:a16="http://schemas.microsoft.com/office/drawing/2014/main" id="{466B9744-D6F2-4CCA-A18C-B929E8006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080" y="2002600"/>
            <a:ext cx="4632019" cy="3180351"/>
          </a:xfrm>
          <a:ln w="57150"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1837611600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22623"/>
            <a:ext cx="6566488" cy="8595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Silnice a doprava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30157"/>
            <a:ext cx="8207269" cy="43407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738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33,5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7E497-7466-40E8-A33E-45BA6EFC0F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86" y="359648"/>
            <a:ext cx="1099845" cy="12490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65" y="1819250"/>
            <a:ext cx="1481294" cy="148129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34498" y="23319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702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nových 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nízkoemisních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vozidel MHD (tram, bus, trolejbus)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534498" y="36448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886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silnic II. třídy </a:t>
            </a: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III. třídy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34498" y="49548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modernizovaných přestupních terminálů (přestupní místa, zastávky, parkoviště)</a:t>
            </a:r>
          </a:p>
        </p:txBody>
      </p:sp>
      <p:pic>
        <p:nvPicPr>
          <p:cNvPr id="6" name="Obrázek 5" descr="Obsah obrázku hračka, stůl&#10;&#10;Popis byl vytvořen automaticky">
            <a:extLst>
              <a:ext uri="{FF2B5EF4-FFF2-40B4-BE49-F238E27FC236}">
                <a16:creationId xmlns:a16="http://schemas.microsoft.com/office/drawing/2014/main" id="{2846DDAA-CF0C-4FFC-8FC6-B07345C21E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8" y="4335164"/>
            <a:ext cx="1783241" cy="178324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59811A4-6BD1-4F79-8C14-9F73D2DB38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364">
            <a:off x="621358" y="3099255"/>
            <a:ext cx="1657980" cy="16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830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7091</TotalTime>
  <Words>726</Words>
  <Application>Microsoft Office PowerPoint</Application>
  <PresentationFormat>Předvádění na obrazovce (4:3)</PresentationFormat>
  <Paragraphs>182</Paragraphs>
  <Slides>22</Slides>
  <Notes>19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Do čeho jsme v ČR z IROP investovali</vt:lpstr>
      <vt:lpstr>Infrastruktura pro školství</vt:lpstr>
      <vt:lpstr>Novostavba Mateřské školy Úsměv v Benešově</vt:lpstr>
      <vt:lpstr>Infrastruktura zdravotních služeb</vt:lpstr>
      <vt:lpstr>Technologická obnova operačních sálů ve FN Brno pro chirurgii</vt:lpstr>
      <vt:lpstr>Silnice a doprava </vt:lpstr>
      <vt:lpstr>II/150 Brzotice, rekonstrukce mostu ev.č. 150-012</vt:lpstr>
      <vt:lpstr>Integrovaný záchranný systém</vt:lpstr>
      <vt:lpstr>UPO Velké Poříčí - modernizace stávajícího vzdělávacího a výcvikového střediska</vt:lpstr>
      <vt:lpstr>Infrastruktura sociálních služeb</vt:lpstr>
      <vt:lpstr>Buzola – aktivně zpět</vt:lpstr>
      <vt:lpstr>Energetické úspory</vt:lpstr>
      <vt:lpstr>Oprava zateplení a balkónů BD Riegerova 1311/15</vt:lpstr>
      <vt:lpstr>Památky, muzea, knihovny</vt:lpstr>
      <vt:lpstr>Karlovarské městské divadlo – stavební úprava střechy, obnova fasády</vt:lpstr>
      <vt:lpstr>Elektronizace jednání občanů  s veřejnou správou</vt:lpstr>
      <vt:lpstr>Také jsme investovali 7,6 mld. Kč do:</vt:lpstr>
      <vt:lpstr>Rozdělení prostředků po krajích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Frček Vilém</cp:lastModifiedBy>
  <cp:revision>205</cp:revision>
  <dcterms:created xsi:type="dcterms:W3CDTF">2018-01-10T11:40:26Z</dcterms:created>
  <dcterms:modified xsi:type="dcterms:W3CDTF">2019-11-12T11:52:44Z</dcterms:modified>
</cp:coreProperties>
</file>