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363" r:id="rId2"/>
    <p:sldId id="370" r:id="rId3"/>
    <p:sldId id="273" r:id="rId4"/>
    <p:sldId id="366" r:id="rId5"/>
    <p:sldId id="371" r:id="rId6"/>
    <p:sldId id="372" r:id="rId7"/>
    <p:sldId id="373" r:id="rId8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nka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DB7D00"/>
    <a:srgbClr val="00AF3F"/>
    <a:srgbClr val="F9E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48" autoAdjust="0"/>
    <p:restoredTop sz="82340" autoAdjust="0"/>
  </p:normalViewPr>
  <p:slideViewPr>
    <p:cSldViewPr>
      <p:cViewPr varScale="1">
        <p:scale>
          <a:sx n="86" d="100"/>
          <a:sy n="86" d="100"/>
        </p:scale>
        <p:origin x="-3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100" y="-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12831D-9DFE-455D-B5B7-81C060291C27}" type="datetimeFigureOut">
              <a:rPr lang="cs-CZ"/>
              <a:pPr>
                <a:defRPr/>
              </a:pPr>
              <a:t>10.12.2013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AD54ECC-A4E7-46CA-98F7-A2BB246563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0137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E57D3EB-CFF4-445C-A219-3A3377BB1BBB}" type="datetimeFigureOut">
              <a:rPr lang="cs-CZ"/>
              <a:pPr>
                <a:defRPr/>
              </a:pPr>
              <a:t>10.12.2013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BD512D-2AF7-4702-A314-BAC250171D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36552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 bwMode="auto">
          <a:xfrm>
            <a:off x="682842" y="4603014"/>
            <a:ext cx="5438464" cy="4468099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endParaRPr lang="cs-CZ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 bwMode="auto">
          <a:xfrm>
            <a:off x="682842" y="4603014"/>
            <a:ext cx="5438464" cy="4468099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endParaRPr lang="cs-CZ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 bwMode="auto">
          <a:xfrm>
            <a:off x="682625" y="4603750"/>
            <a:ext cx="5438775" cy="44688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 bwMode="auto">
          <a:xfrm>
            <a:off x="682625" y="4603750"/>
            <a:ext cx="5438775" cy="44688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 bwMode="auto">
          <a:xfrm>
            <a:off x="682842" y="4603014"/>
            <a:ext cx="5438464" cy="4468099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endParaRPr lang="cs-CZ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 bwMode="auto">
          <a:xfrm>
            <a:off x="682842" y="4603014"/>
            <a:ext cx="5438464" cy="4468099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endParaRPr lang="cs-CZ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/>
          <p:cNvSpPr txBox="1">
            <a:spLocks/>
          </p:cNvSpPr>
          <p:nvPr userDrawn="1"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mtClean="0"/>
              <a:t>MINISTERSTVO PRO MÍSTNÍ ROZVOJ ČR</a:t>
            </a:r>
          </a:p>
        </p:txBody>
      </p:sp>
      <p:pic>
        <p:nvPicPr>
          <p:cNvPr id="7" name="Obrázek 5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r.cz/psur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mr.cz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2"/>
          <p:cNvSpPr>
            <a:spLocks/>
          </p:cNvSpPr>
          <p:nvPr/>
        </p:nvSpPr>
        <p:spPr bwMode="auto">
          <a:xfrm>
            <a:off x="285720" y="2000240"/>
            <a:ext cx="850112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cs-CZ" sz="4000" b="1" dirty="0" smtClean="0">
                <a:solidFill>
                  <a:srgbClr val="000099"/>
                </a:solidFill>
                <a:latin typeface="Calibri" pitchFamily="34" charset="0"/>
              </a:rPr>
              <a:t>9. Různé</a:t>
            </a:r>
          </a:p>
          <a:p>
            <a:pPr algn="ctr"/>
            <a:endParaRPr lang="cs-CZ" sz="3600" b="1" dirty="0" smtClean="0">
              <a:latin typeface="Calibri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42844" y="5300663"/>
            <a:ext cx="8786874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2000" b="1" dirty="0" smtClean="0">
                <a:latin typeface="Calibri" pitchFamily="34" charset="0"/>
              </a:rPr>
              <a:t>14. </a:t>
            </a:r>
            <a:r>
              <a:rPr lang="cs-CZ" sz="2000" b="1" dirty="0">
                <a:latin typeface="Calibri" pitchFamily="34" charset="0"/>
              </a:rPr>
              <a:t>zasedání Pracovní skupiny pro udržitelný </a:t>
            </a:r>
            <a:r>
              <a:rPr lang="cs-CZ" sz="2000" b="1" dirty="0" smtClean="0">
                <a:latin typeface="Calibri" pitchFamily="34" charset="0"/>
              </a:rPr>
              <a:t>rozvoj regionů</a:t>
            </a:r>
            <a:r>
              <a:rPr lang="cs-CZ" sz="2000" b="1" dirty="0">
                <a:latin typeface="Calibri" pitchFamily="34" charset="0"/>
              </a:rPr>
              <a:t>, obcí a území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7578" y="6453188"/>
            <a:ext cx="38163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11. prosince </a:t>
            </a: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2013,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Jilská 7a, Praha 1</a:t>
            </a:r>
            <a:endParaRPr lang="cs-CZ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0" y="5084763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0" y="5949950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212968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2"/>
          <p:cNvSpPr>
            <a:spLocks/>
          </p:cNvSpPr>
          <p:nvPr/>
        </p:nvSpPr>
        <p:spPr bwMode="auto">
          <a:xfrm>
            <a:off x="285720" y="2000240"/>
            <a:ext cx="864235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cs-CZ" sz="3600" b="1" dirty="0" smtClean="0">
                <a:solidFill>
                  <a:srgbClr val="000099"/>
                </a:solidFill>
                <a:latin typeface="Calibri" pitchFamily="34" charset="0"/>
              </a:rPr>
              <a:t>Nová podoba webové stránky PSUR</a:t>
            </a:r>
          </a:p>
          <a:p>
            <a:pPr algn="ctr"/>
            <a:endParaRPr lang="cs-CZ" sz="3600" b="1" dirty="0" smtClean="0">
              <a:latin typeface="Calibri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42844" y="5300663"/>
            <a:ext cx="8786874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2000" b="1" dirty="0" smtClean="0">
                <a:latin typeface="Calibri" pitchFamily="34" charset="0"/>
              </a:rPr>
              <a:t>14. </a:t>
            </a:r>
            <a:r>
              <a:rPr lang="cs-CZ" sz="2000" b="1" dirty="0">
                <a:latin typeface="Calibri" pitchFamily="34" charset="0"/>
              </a:rPr>
              <a:t>zasedání Pracovní skupiny pro udržitelný </a:t>
            </a:r>
            <a:r>
              <a:rPr lang="cs-CZ" sz="2000" b="1" dirty="0" smtClean="0">
                <a:latin typeface="Calibri" pitchFamily="34" charset="0"/>
              </a:rPr>
              <a:t>rozvoj regionů</a:t>
            </a:r>
            <a:r>
              <a:rPr lang="cs-CZ" sz="2000" b="1" dirty="0">
                <a:latin typeface="Calibri" pitchFamily="34" charset="0"/>
              </a:rPr>
              <a:t>, obcí a území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7950" y="6453188"/>
            <a:ext cx="38163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11. prosince 2013,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Jilská 7a, Praha 1</a:t>
            </a:r>
            <a:endParaRPr lang="cs-CZ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0" y="5084763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0" y="5949950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212968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>
            <a:spLocks noGrp="1"/>
          </p:cNvSpPr>
          <p:nvPr>
            <p:ph type="title"/>
          </p:nvPr>
        </p:nvSpPr>
        <p:spPr bwMode="auto">
          <a:xfrm>
            <a:off x="2555875" y="500042"/>
            <a:ext cx="6302405" cy="64294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Nový web PSUR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1707" y="1285875"/>
            <a:ext cx="6518673" cy="521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288" y="1500174"/>
            <a:ext cx="8320116" cy="4808551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endParaRPr lang="cs-CZ" sz="2200" u="sng" dirty="0" smtClean="0">
              <a:solidFill>
                <a:schemeClr val="accent1"/>
              </a:solidFill>
              <a:latin typeface="Calibri" pitchFamily="34" charset="0"/>
              <a:cs typeface="Arial" charset="0"/>
            </a:endParaRPr>
          </a:p>
          <a:p>
            <a:r>
              <a:rPr lang="cs-CZ" sz="2200" u="sng" dirty="0" smtClean="0">
                <a:solidFill>
                  <a:schemeClr val="accent1"/>
                </a:solidFill>
                <a:latin typeface="Calibri" pitchFamily="34" charset="0"/>
                <a:cs typeface="Arial" charset="0"/>
              </a:rPr>
              <a:t>Nová adresa webové stránky: </a:t>
            </a:r>
            <a:r>
              <a:rPr lang="cs-CZ" sz="2200" b="1" u="sng" dirty="0" smtClean="0">
                <a:solidFill>
                  <a:schemeClr val="accent1"/>
                </a:solidFill>
                <a:latin typeface="Calibri" pitchFamily="34" charset="0"/>
                <a:cs typeface="Arial" charset="0"/>
                <a:hlinkClick r:id="rId3"/>
              </a:rPr>
              <a:t>www.</a:t>
            </a:r>
            <a:r>
              <a:rPr lang="cs-CZ" sz="2200" b="1" u="sng" dirty="0" err="1" smtClean="0">
                <a:solidFill>
                  <a:schemeClr val="accent1"/>
                </a:solidFill>
                <a:latin typeface="Calibri" pitchFamily="34" charset="0"/>
                <a:cs typeface="Arial" charset="0"/>
                <a:hlinkClick r:id="rId3"/>
              </a:rPr>
              <a:t>mmr.cz</a:t>
            </a:r>
            <a:r>
              <a:rPr lang="cs-CZ" sz="2200" b="1" u="sng" dirty="0" smtClean="0">
                <a:solidFill>
                  <a:schemeClr val="accent1"/>
                </a:solidFill>
                <a:latin typeface="Calibri" pitchFamily="34" charset="0"/>
                <a:cs typeface="Arial" charset="0"/>
                <a:hlinkClick r:id="rId3"/>
              </a:rPr>
              <a:t>/</a:t>
            </a:r>
            <a:r>
              <a:rPr lang="cs-CZ" sz="2200" b="1" u="sng" dirty="0" err="1" smtClean="0">
                <a:solidFill>
                  <a:schemeClr val="accent1"/>
                </a:solidFill>
                <a:latin typeface="Calibri" pitchFamily="34" charset="0"/>
                <a:cs typeface="Arial" charset="0"/>
                <a:hlinkClick r:id="rId3"/>
              </a:rPr>
              <a:t>psur</a:t>
            </a:r>
            <a:endParaRPr lang="cs-CZ" sz="2200" u="sng" dirty="0" smtClean="0">
              <a:solidFill>
                <a:schemeClr val="accent1"/>
              </a:solidFill>
              <a:latin typeface="Calibri" pitchFamily="34" charset="0"/>
              <a:cs typeface="Arial" charset="0"/>
            </a:endParaRPr>
          </a:p>
          <a:p>
            <a:r>
              <a:rPr lang="cs-CZ" sz="2200" u="sng" dirty="0" smtClean="0">
                <a:solidFill>
                  <a:schemeClr val="accent1"/>
                </a:solidFill>
                <a:latin typeface="Calibri" pitchFamily="34" charset="0"/>
                <a:cs typeface="Arial" charset="0"/>
              </a:rPr>
              <a:t>Další možnost přístupu:	</a:t>
            </a:r>
            <a:r>
              <a:rPr lang="cs-CZ" sz="2200" dirty="0" smtClean="0">
                <a:solidFill>
                  <a:schemeClr val="accent1"/>
                </a:solidFill>
                <a:latin typeface="Calibri" pitchFamily="34" charset="0"/>
                <a:cs typeface="Arial" charset="0"/>
                <a:hlinkClick r:id="rId4"/>
              </a:rPr>
              <a:t>www.</a:t>
            </a:r>
            <a:r>
              <a:rPr lang="cs-CZ" sz="2200" dirty="0" err="1" smtClean="0">
                <a:solidFill>
                  <a:schemeClr val="accent1"/>
                </a:solidFill>
                <a:latin typeface="Calibri" pitchFamily="34" charset="0"/>
                <a:cs typeface="Arial" charset="0"/>
                <a:hlinkClick r:id="rId4"/>
              </a:rPr>
              <a:t>mmr.cz</a:t>
            </a:r>
            <a:r>
              <a:rPr lang="cs-CZ" sz="2200" dirty="0" smtClean="0">
                <a:solidFill>
                  <a:schemeClr val="accent1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r>
              <a:rPr lang="cs-CZ" sz="2200" dirty="0" smtClean="0">
                <a:solidFill>
                  <a:schemeClr val="accent1"/>
                </a:solidFill>
                <a:latin typeface="Calibri" pitchFamily="34" charset="0"/>
                <a:cs typeface="Arial" charset="0"/>
              </a:rPr>
              <a:t>+ odkaz „Pracovní skupina pro udržitelný rozvoj regionů, obcí a území“ (pravý sloupec dole) </a:t>
            </a:r>
          </a:p>
          <a:p>
            <a:endParaRPr lang="cs-CZ" sz="2200" u="sng" dirty="0" smtClean="0">
              <a:solidFill>
                <a:schemeClr val="accent1"/>
              </a:solidFill>
              <a:latin typeface="Calibri" pitchFamily="34" charset="0"/>
              <a:cs typeface="Arial" charset="0"/>
            </a:endParaRPr>
          </a:p>
          <a:p>
            <a:r>
              <a:rPr lang="cs-CZ" sz="2200" u="sng" dirty="0" smtClean="0">
                <a:solidFill>
                  <a:schemeClr val="accent1"/>
                </a:solidFill>
                <a:latin typeface="Calibri" pitchFamily="34" charset="0"/>
                <a:cs typeface="Arial" charset="0"/>
              </a:rPr>
              <a:t>Přístup do neveřejné části:  </a:t>
            </a:r>
          </a:p>
          <a:p>
            <a:r>
              <a:rPr lang="cs-CZ" sz="2200" dirty="0" smtClean="0">
                <a:solidFill>
                  <a:schemeClr val="accent1"/>
                </a:solidFill>
                <a:latin typeface="Calibri" pitchFamily="34" charset="0"/>
                <a:cs typeface="Arial" charset="0"/>
              </a:rPr>
              <a:t>uživatelské jméno: psur2013</a:t>
            </a:r>
          </a:p>
          <a:p>
            <a:r>
              <a:rPr lang="cs-CZ" sz="2200" dirty="0" smtClean="0">
                <a:solidFill>
                  <a:schemeClr val="accent1"/>
                </a:solidFill>
                <a:latin typeface="Calibri" pitchFamily="34" charset="0"/>
                <a:cs typeface="Arial" charset="0"/>
              </a:rPr>
              <a:t>heslo: psur2013</a:t>
            </a:r>
          </a:p>
          <a:p>
            <a:endParaRPr lang="cs-CZ" sz="2200" dirty="0" smtClean="0">
              <a:solidFill>
                <a:schemeClr val="accent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" name="Nadpis 2"/>
          <p:cNvSpPr>
            <a:spLocks noGrp="1"/>
          </p:cNvSpPr>
          <p:nvPr>
            <p:ph type="title"/>
          </p:nvPr>
        </p:nvSpPr>
        <p:spPr bwMode="auto">
          <a:xfrm>
            <a:off x="2500298" y="571480"/>
            <a:ext cx="6373843" cy="64294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Nový web PSUR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2"/>
          <p:cNvSpPr>
            <a:spLocks/>
          </p:cNvSpPr>
          <p:nvPr/>
        </p:nvSpPr>
        <p:spPr bwMode="auto">
          <a:xfrm>
            <a:off x="285720" y="2000240"/>
            <a:ext cx="850112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cs-CZ" sz="4000" b="1" dirty="0" smtClean="0">
                <a:solidFill>
                  <a:srgbClr val="000099"/>
                </a:solidFill>
                <a:latin typeface="Calibri" pitchFamily="34" charset="0"/>
              </a:rPr>
              <a:t>9. Různé</a:t>
            </a:r>
          </a:p>
          <a:p>
            <a:pPr algn="ctr"/>
            <a:endParaRPr lang="cs-CZ" sz="3600" b="1" dirty="0" smtClean="0">
              <a:latin typeface="Calibri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42844" y="5300663"/>
            <a:ext cx="8786874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2000" b="1" dirty="0" smtClean="0">
                <a:latin typeface="Calibri" pitchFamily="34" charset="0"/>
              </a:rPr>
              <a:t>14. </a:t>
            </a:r>
            <a:r>
              <a:rPr lang="cs-CZ" sz="2000" b="1" dirty="0">
                <a:latin typeface="Calibri" pitchFamily="34" charset="0"/>
              </a:rPr>
              <a:t>zasedání Pracovní skupiny pro udržitelný </a:t>
            </a:r>
            <a:r>
              <a:rPr lang="cs-CZ" sz="2000" b="1" dirty="0" smtClean="0">
                <a:latin typeface="Calibri" pitchFamily="34" charset="0"/>
              </a:rPr>
              <a:t>rozvoj regionů</a:t>
            </a:r>
            <a:r>
              <a:rPr lang="cs-CZ" sz="2000" b="1" dirty="0">
                <a:latin typeface="Calibri" pitchFamily="34" charset="0"/>
              </a:rPr>
              <a:t>, obcí a území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7950" y="6453188"/>
            <a:ext cx="38163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11. prosince 2013,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Jilská 7a, Praha 1</a:t>
            </a:r>
            <a:endParaRPr lang="cs-CZ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0" y="5084763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0" y="5949950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212968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3212976"/>
            <a:ext cx="8291264" cy="3240360"/>
          </a:xfrm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pPr algn="ctr"/>
            <a:r>
              <a:rPr lang="cs-CZ" dirty="0" smtClean="0"/>
              <a:t> </a:t>
            </a:r>
            <a:r>
              <a:rPr lang="cs-CZ" sz="2100" b="1" dirty="0" err="1" smtClean="0"/>
              <a:t>European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Tourism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Indicator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System</a:t>
            </a:r>
            <a:r>
              <a:rPr lang="cs-CZ" sz="2100" b="1" dirty="0" smtClean="0"/>
              <a:t> </a:t>
            </a:r>
          </a:p>
          <a:p>
            <a:pPr algn="ctr"/>
            <a:r>
              <a:rPr lang="cs-CZ" sz="2100" b="1" dirty="0" smtClean="0"/>
              <a:t>TOOLKIT </a:t>
            </a:r>
          </a:p>
          <a:p>
            <a:pPr algn="ctr"/>
            <a:r>
              <a:rPr lang="cs-CZ" sz="2100" b="1" dirty="0" err="1" smtClean="0"/>
              <a:t>For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Sustainable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Destinations</a:t>
            </a:r>
            <a:endParaRPr lang="cs-CZ" sz="2100" b="1" dirty="0" smtClean="0"/>
          </a:p>
          <a:p>
            <a:endParaRPr lang="cs-CZ" sz="1400" dirty="0" smtClean="0"/>
          </a:p>
          <a:p>
            <a:pPr algn="ctr"/>
            <a:r>
              <a:rPr lang="cs-CZ" sz="1400" dirty="0" smtClean="0"/>
              <a:t> </a:t>
            </a:r>
            <a:r>
              <a:rPr lang="cs-CZ" sz="1400" b="1" dirty="0" smtClean="0"/>
              <a:t>DG </a:t>
            </a:r>
            <a:r>
              <a:rPr lang="cs-CZ" sz="1400" b="1" dirty="0" err="1" smtClean="0"/>
              <a:t>Enterprise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and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Industry</a:t>
            </a:r>
            <a:r>
              <a:rPr lang="cs-CZ" sz="1400" b="1" dirty="0" smtClean="0"/>
              <a:t> </a:t>
            </a:r>
          </a:p>
          <a:p>
            <a:pPr algn="r"/>
            <a:r>
              <a:rPr lang="cs-CZ" sz="1400" b="1" i="1" dirty="0" err="1" smtClean="0"/>
              <a:t>February</a:t>
            </a:r>
            <a:r>
              <a:rPr lang="cs-CZ" sz="1400" b="1" i="1" dirty="0" smtClean="0"/>
              <a:t> 2013</a:t>
            </a:r>
            <a:r>
              <a:rPr lang="cs-CZ" b="1" i="1" dirty="0" smtClean="0"/>
              <a:t> </a:t>
            </a:r>
            <a:r>
              <a:rPr lang="cs-CZ" b="1" dirty="0" smtClean="0"/>
              <a:t>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059832" y="692696"/>
            <a:ext cx="5626968" cy="720080"/>
          </a:xfrm>
        </p:spPr>
        <p:txBody>
          <a:bodyPr/>
          <a:lstStyle/>
          <a:p>
            <a:r>
              <a:rPr lang="cs-CZ" sz="1800" dirty="0" smtClean="0"/>
              <a:t>EUROPEAN TOURISM INDICATOR SYSTEM TOOLKIT </a:t>
            </a:r>
            <a:endParaRPr lang="cs-CZ" sz="18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1772817"/>
            <a:ext cx="8280921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2"/>
          <p:cNvSpPr>
            <a:spLocks/>
          </p:cNvSpPr>
          <p:nvPr/>
        </p:nvSpPr>
        <p:spPr bwMode="auto">
          <a:xfrm>
            <a:off x="285720" y="2000240"/>
            <a:ext cx="850112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cs-CZ" sz="4000" b="1" dirty="0" smtClean="0">
                <a:solidFill>
                  <a:srgbClr val="000099"/>
                </a:solidFill>
                <a:latin typeface="Calibri" pitchFamily="34" charset="0"/>
              </a:rPr>
              <a:t>9. Různé</a:t>
            </a:r>
          </a:p>
          <a:p>
            <a:pPr algn="ctr"/>
            <a:endParaRPr lang="cs-CZ" sz="3600" b="1" dirty="0" smtClean="0">
              <a:latin typeface="Calibri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42844" y="5300663"/>
            <a:ext cx="8786874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2000" b="1" dirty="0" smtClean="0">
                <a:latin typeface="Calibri" pitchFamily="34" charset="0"/>
              </a:rPr>
              <a:t>14. </a:t>
            </a:r>
            <a:r>
              <a:rPr lang="cs-CZ" sz="2000" b="1" dirty="0">
                <a:latin typeface="Calibri" pitchFamily="34" charset="0"/>
              </a:rPr>
              <a:t>zasedání Pracovní skupiny pro udržitelný </a:t>
            </a:r>
            <a:r>
              <a:rPr lang="cs-CZ" sz="2000" b="1" dirty="0" smtClean="0">
                <a:latin typeface="Calibri" pitchFamily="34" charset="0"/>
              </a:rPr>
              <a:t>rozvoj regionů</a:t>
            </a:r>
            <a:r>
              <a:rPr lang="cs-CZ" sz="2000" b="1" dirty="0">
                <a:latin typeface="Calibri" pitchFamily="34" charset="0"/>
              </a:rPr>
              <a:t>, obcí a území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7950" y="6453188"/>
            <a:ext cx="38163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11. prosince 2013,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Jilská 7a, Praha 1</a:t>
            </a:r>
            <a:endParaRPr lang="cs-CZ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0" y="5084763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0" y="5949950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212968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sablona_1024x768_v1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992</TotalTime>
  <Words>143</Words>
  <Application>Microsoft Office PowerPoint</Application>
  <PresentationFormat>Předvádění na obrazovce (4:3)</PresentationFormat>
  <Paragraphs>30</Paragraphs>
  <Slides>7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MMR_sablona_1024x768_v1</vt:lpstr>
      <vt:lpstr>Snímek 1</vt:lpstr>
      <vt:lpstr>Snímek 2</vt:lpstr>
      <vt:lpstr>Nový web PSUR</vt:lpstr>
      <vt:lpstr>Nový web PSUR</vt:lpstr>
      <vt:lpstr>Snímek 5</vt:lpstr>
      <vt:lpstr>EUROPEAN TOURISM INDICATOR SYSTEM TOOLKIT 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Tippman</dc:creator>
  <cp:lastModifiedBy>Johana Benešová</cp:lastModifiedBy>
  <cp:revision>416</cp:revision>
  <cp:lastPrinted>2012-10-08T05:49:44Z</cp:lastPrinted>
  <dcterms:created xsi:type="dcterms:W3CDTF">2012-04-02T09:55:48Z</dcterms:created>
  <dcterms:modified xsi:type="dcterms:W3CDTF">2013-12-10T14:52:47Z</dcterms:modified>
</cp:coreProperties>
</file>