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256" r:id="rId2"/>
    <p:sldId id="475" r:id="rId3"/>
    <p:sldId id="458" r:id="rId4"/>
    <p:sldId id="460" r:id="rId5"/>
    <p:sldId id="341" r:id="rId6"/>
    <p:sldId id="476" r:id="rId7"/>
    <p:sldId id="477" r:id="rId8"/>
    <p:sldId id="264" r:id="rId9"/>
    <p:sldId id="408" r:id="rId10"/>
    <p:sldId id="257" r:id="rId11"/>
    <p:sldId id="344" r:id="rId12"/>
    <p:sldId id="471" r:id="rId13"/>
    <p:sldId id="434" r:id="rId14"/>
    <p:sldId id="343" r:id="rId15"/>
    <p:sldId id="473" r:id="rId16"/>
    <p:sldId id="432" r:id="rId17"/>
    <p:sldId id="446" r:id="rId18"/>
    <p:sldId id="447" r:id="rId19"/>
    <p:sldId id="469" r:id="rId20"/>
    <p:sldId id="457" r:id="rId21"/>
    <p:sldId id="463" r:id="rId22"/>
    <p:sldId id="479" r:id="rId23"/>
    <p:sldId id="466" r:id="rId24"/>
    <p:sldId id="478" r:id="rId25"/>
    <p:sldId id="468" r:id="rId26"/>
    <p:sldId id="265" r:id="rId27"/>
    <p:sldId id="266" r:id="rId28"/>
    <p:sldId id="267" r:id="rId29"/>
    <p:sldId id="268" r:id="rId30"/>
    <p:sldId id="269" r:id="rId31"/>
    <p:sldId id="270" r:id="rId32"/>
    <p:sldId id="271" r:id="rId33"/>
    <p:sldId id="444" r:id="rId34"/>
    <p:sldId id="453" r:id="rId35"/>
    <p:sldId id="454" r:id="rId36"/>
    <p:sldId id="442" r:id="rId37"/>
    <p:sldId id="464" r:id="rId38"/>
    <p:sldId id="329" r:id="rId39"/>
    <p:sldId id="336" r:id="rId40"/>
    <p:sldId id="340" r:id="rId4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AC2C4"/>
    <a:srgbClr val="ED1C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14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73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6E9F4-DCF7-4088-AA9A-94746A657E88}" type="datetimeFigureOut">
              <a:rPr lang="cs-CZ" smtClean="0"/>
              <a:t>11.09.2024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BBC0FC-838A-48FF-A650-FE46B337BA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65175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BBC0FC-838A-48FF-A650-FE46B337BA9B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21240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BBC0FC-838A-48FF-A650-FE46B337BA9B}" type="slidenum">
              <a:rPr lang="cs-CZ" smtClean="0"/>
              <a:t>34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51210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BBC0FC-838A-48FF-A650-FE46B337BA9B}" type="slidenum">
              <a:rPr lang="cs-CZ" smtClean="0"/>
              <a:t>35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51949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AD0B6E-DB30-CD46-E7EB-73093AC7D2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A9F2F11-2139-2A6E-978A-B237E7D7E3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22EFCAD-6C95-A75C-5E8C-51C5BC4B0E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D9420-8741-46AD-96FA-1AF4A5CC2530}" type="datetimeFigureOut">
              <a:rPr lang="cs-CZ" smtClean="0"/>
              <a:t>11.09.2024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21B86E9-4D7B-7BD9-36A0-CB4341E60F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CA069D7-66DE-8BDB-C155-9125E0616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2913E-0492-44F7-ACD9-B99657ADF79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35631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05F8747-9985-FAF7-B680-038A9EC6F7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B841D1EF-6A8F-1365-1B94-6DE23B6A48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9948E99-F7CF-9D2B-34F7-31398DFE3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D9420-8741-46AD-96FA-1AF4A5CC2530}" type="datetimeFigureOut">
              <a:rPr lang="cs-CZ" smtClean="0"/>
              <a:t>11.09.2024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91B660D-E932-C0A4-4E6B-CB0230BCB6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4118907-E15A-5A9A-4296-70774B804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2913E-0492-44F7-ACD9-B99657ADF79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806107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FB2BC182-2911-CFC4-93AB-070D73AE4A3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9012AE5-ABFC-B6C8-A0CE-24B907DFA3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619F132-65C5-779D-C798-592EF44E2E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D9420-8741-46AD-96FA-1AF4A5CC2530}" type="datetimeFigureOut">
              <a:rPr lang="cs-CZ" smtClean="0"/>
              <a:t>11.09.2024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0F11FF3-E6B2-1810-606C-E6334937F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1A3FE7D-BD3A-256F-EA12-BF6626F85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2913E-0492-44F7-ACD9-B99657ADF79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7423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rgbClr val="FF0000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17176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C6EDD43-C895-E713-7550-B1FFFA3268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395F721-BCDC-865C-1E00-6EEF52340C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83D2DF4-1FB9-A35A-3704-E908151879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D9420-8741-46AD-96FA-1AF4A5CC2530}" type="datetimeFigureOut">
              <a:rPr lang="cs-CZ" smtClean="0"/>
              <a:t>11.09.2024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C7F9211-E32B-0F3E-969A-387984FAED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90588EB-5C16-D585-A49F-E547AF14C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2913E-0492-44F7-ACD9-B99657ADF79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11386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E6942DB-1AFE-E50B-FFF9-52AF6D874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1F17FF2-1BDF-5A05-9F76-8B47244544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C06CEA5-48C2-0DE9-453E-BF3B73C13B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D9420-8741-46AD-96FA-1AF4A5CC2530}" type="datetimeFigureOut">
              <a:rPr lang="cs-CZ" smtClean="0"/>
              <a:t>11.09.2024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DB3CEBD-896E-CD42-89D3-37AAF98859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E6A50B9-2AF1-F69F-D44C-317B11040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2913E-0492-44F7-ACD9-B99657ADF79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3247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3848BC6-322D-4592-EDE4-771526A736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2F81284-96C0-778A-C2BC-668CD33FA4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2C9FE1B7-53B5-F8F2-D515-212904A66D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91AE2EB-BEF3-A2C1-A800-E646134E8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D9420-8741-46AD-96FA-1AF4A5CC2530}" type="datetimeFigureOut">
              <a:rPr lang="cs-CZ" smtClean="0"/>
              <a:t>11.09.2024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3E54551-596E-1136-3FF0-E92FFBF1AB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AA9FA4A-2A72-9D91-7C5D-1EDC480F2A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2913E-0492-44F7-ACD9-B99657ADF79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99760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AE1981B-48BA-3777-86F1-AA6B05E7F5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1AFC05F-DC11-8A5A-46FB-F0B481FA6A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6080155-940F-D51F-DE9E-4360754F77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5EAD0BD9-C1D3-7640-8361-5C2CDF954B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32CDCED6-F755-1000-2BE1-41552AA2D2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159C382E-EA9A-2650-DB40-75D5E0321A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D9420-8741-46AD-96FA-1AF4A5CC2530}" type="datetimeFigureOut">
              <a:rPr lang="cs-CZ" smtClean="0"/>
              <a:t>11.09.2024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F33E9932-D454-9B6B-3B6A-02525489B9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9D1EEE76-F30D-C30B-5833-6EB5E745D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2913E-0492-44F7-ACD9-B99657ADF79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65038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A7BC67B-177A-BE72-51F9-7AF7A7E66C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34291C87-FED2-B716-9977-4E5A6565E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D9420-8741-46AD-96FA-1AF4A5CC2530}" type="datetimeFigureOut">
              <a:rPr lang="cs-CZ" smtClean="0"/>
              <a:t>11.09.2024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5E582CED-578D-408E-A1ED-E2C4E26068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F20BE60-3333-21DB-A8C7-527AE2A8A1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2913E-0492-44F7-ACD9-B99657ADF79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63094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CE6C8638-CC9B-632C-2997-4D403BB70E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D9420-8741-46AD-96FA-1AF4A5CC2530}" type="datetimeFigureOut">
              <a:rPr lang="cs-CZ" smtClean="0"/>
              <a:t>11.09.2024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288AA8E7-592F-B03E-1652-B5EFC9A8C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BA6318C-2A5F-8C67-44ED-D5F76E3E0B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2913E-0492-44F7-ACD9-B99657ADF79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78215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9793D2A-1D2F-F54F-2E7C-E85A5A3A2C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147570C-7590-FA99-2A30-E3E4F6DAAC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4FDC41F-0315-1324-639E-B5B266FA27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41401CA-70D2-2A69-FE23-3F2F98C2FC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D9420-8741-46AD-96FA-1AF4A5CC2530}" type="datetimeFigureOut">
              <a:rPr lang="cs-CZ" smtClean="0"/>
              <a:t>11.09.2024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BB6909B-C47E-2F18-85FD-18EBA93E6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9EEF538-1263-61CF-248E-1F4BF5634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2913E-0492-44F7-ACD9-B99657ADF79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2699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2205168-CD8F-9BF1-7BB8-B7573BF802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6444DE5D-5C01-63C6-BFD6-18178D7ABC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14FFE12-FF70-A70B-0366-D49131E55F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F13CD36-9167-F791-B7AD-C6108218F3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D9420-8741-46AD-96FA-1AF4A5CC2530}" type="datetimeFigureOut">
              <a:rPr lang="cs-CZ" smtClean="0"/>
              <a:t>11.09.2024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97A6FDC-AFBB-B1A2-F540-FCC17DD3EA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A44360F-4468-4499-02A8-4E3E13AC6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2913E-0492-44F7-ACD9-B99657ADF79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3575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D38AF82A-375B-05B6-C583-06DB64F433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B96B6EA-E8FF-CB20-8FC1-29FABF8048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926C238-DF0B-0493-C79B-788800C9B7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DD9420-8741-46AD-96FA-1AF4A5CC2530}" type="datetimeFigureOut">
              <a:rPr lang="cs-CZ" smtClean="0"/>
              <a:t>11.09.2024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1FA932B-84E8-DEB4-13E3-3B2C6519C3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C6F6B9D-0803-9892-FF66-461BD52EF5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52913E-0492-44F7-ACD9-B99657ADF79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5503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36ED63F-4EC9-C9F7-A6B5-893D9951434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19E9D35-9522-AE05-E5A9-40AB28EE4A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" name="Obrázek 4" descr="Obsah obrázku text&#10;&#10;Popis byl vytvořen automaticky">
            <a:extLst>
              <a:ext uri="{FF2B5EF4-FFF2-40B4-BE49-F238E27FC236}">
                <a16:creationId xmlns:a16="http://schemas.microsoft.com/office/drawing/2014/main" id="{289E5A1E-5817-7D19-40AB-DACB920E09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732" y="0"/>
            <a:ext cx="116105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9801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 descr="Obsah obrázku text&#10;&#10;Popis byl vytvořen automaticky">
            <a:extLst>
              <a:ext uri="{FF2B5EF4-FFF2-40B4-BE49-F238E27FC236}">
                <a16:creationId xmlns:a16="http://schemas.microsoft.com/office/drawing/2014/main" id="{215B3430-15E6-E336-921F-0D9D82EEE94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10" t="23233" r="20702"/>
          <a:stretch/>
        </p:blipFill>
        <p:spPr>
          <a:xfrm>
            <a:off x="374073" y="2996513"/>
            <a:ext cx="3224534" cy="4191687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A4F59A08-190B-5F87-DFFC-273AB8482331}"/>
              </a:ext>
            </a:extLst>
          </p:cNvPr>
          <p:cNvSpPr txBox="1"/>
          <p:nvPr/>
        </p:nvSpPr>
        <p:spPr>
          <a:xfrm>
            <a:off x="301142" y="836921"/>
            <a:ext cx="947212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4000" i="0" dirty="0">
                <a:effectLst/>
                <a:latin typeface="museoSansRounded"/>
              </a:rPr>
              <a:t>Grantov</a:t>
            </a:r>
            <a:r>
              <a:rPr lang="cs-CZ" sz="4000" dirty="0">
                <a:latin typeface="museoSansRounded"/>
              </a:rPr>
              <a:t>á výzva: </a:t>
            </a:r>
          </a:p>
          <a:p>
            <a:r>
              <a:rPr lang="cs-CZ" sz="4000" b="1" i="0" dirty="0">
                <a:solidFill>
                  <a:srgbClr val="EB1C23"/>
                </a:solidFill>
                <a:effectLst/>
                <a:latin typeface="museoSansRounded"/>
              </a:rPr>
              <a:t>Flexibilní rozpočet jako nástroj podpory sociální práce s lidmi v tíživé životní situaci"</a:t>
            </a:r>
            <a:endParaRPr lang="cs-CZ" sz="4000" dirty="0"/>
          </a:p>
        </p:txBody>
      </p:sp>
      <p:sp>
        <p:nvSpPr>
          <p:cNvPr id="8" name="Nadpis 1">
            <a:extLst>
              <a:ext uri="{FF2B5EF4-FFF2-40B4-BE49-F238E27FC236}">
                <a16:creationId xmlns:a16="http://schemas.microsoft.com/office/drawing/2014/main" id="{E6A4428B-B24F-866C-C025-B72E02A90B75}"/>
              </a:ext>
            </a:extLst>
          </p:cNvPr>
          <p:cNvSpPr txBox="1">
            <a:spLocks/>
          </p:cNvSpPr>
          <p:nvPr/>
        </p:nvSpPr>
        <p:spPr>
          <a:xfrm>
            <a:off x="4414683" y="2878391"/>
            <a:ext cx="5732207" cy="40709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4000" b="1" dirty="0">
                <a:latin typeface="museoSansRounded"/>
                <a:ea typeface="+mn-ea"/>
                <a:cs typeface="+mn-cs"/>
              </a:rPr>
              <a:t>Program</a:t>
            </a:r>
            <a:r>
              <a:rPr lang="cs-CZ" sz="3600" b="1" dirty="0"/>
              <a:t> </a:t>
            </a:r>
            <a:r>
              <a:rPr lang="cs-CZ" sz="4000" b="1" dirty="0">
                <a:latin typeface="museoSansRounded"/>
                <a:ea typeface="+mn-ea"/>
                <a:cs typeface="+mn-cs"/>
              </a:rPr>
              <a:t>podpory řešení </a:t>
            </a:r>
          </a:p>
          <a:p>
            <a:pPr algn="ctr"/>
            <a:r>
              <a:rPr lang="cs-CZ" sz="4000" b="1" dirty="0">
                <a:latin typeface="museoSansRounded"/>
                <a:ea typeface="+mn-ea"/>
                <a:cs typeface="+mn-cs"/>
              </a:rPr>
              <a:t>tíživé životní situace</a:t>
            </a:r>
          </a:p>
        </p:txBody>
      </p:sp>
      <p:pic>
        <p:nvPicPr>
          <p:cNvPr id="3" name="Obrázek 2" descr="Obsah obrázku Grafika, grafický design, Písmo, design&#10;&#10;Popis byl vytvořen automaticky">
            <a:extLst>
              <a:ext uri="{FF2B5EF4-FFF2-40B4-BE49-F238E27FC236}">
                <a16:creationId xmlns:a16="http://schemas.microsoft.com/office/drawing/2014/main" id="{E9C1DD49-B86D-2848-D288-8776A9937D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5118" y="136116"/>
            <a:ext cx="1119230" cy="1670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2637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51100E-24F3-94F2-D356-0EF5EDDB00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593" y="301575"/>
            <a:ext cx="10515600" cy="770142"/>
          </a:xfrm>
        </p:spPr>
        <p:txBody>
          <a:bodyPr/>
          <a:lstStyle/>
          <a:p>
            <a:r>
              <a:rPr lang="cs-CZ" b="1" dirty="0"/>
              <a:t>Cíl grantové výzvy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2CFD8B3F-06F7-2652-5ADA-A2F5F69AE5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0" y="3428990"/>
            <a:ext cx="40" cy="19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5D2E489E-9651-C636-7BA0-AC239AFF19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087" y="1376976"/>
            <a:ext cx="11506200" cy="5362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5988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77C81C9-BE8C-CCCD-BFFF-DF7B7D8D0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9867"/>
            <a:ext cx="10515600" cy="1325563"/>
          </a:xfrm>
        </p:spPr>
        <p:txBody>
          <a:bodyPr/>
          <a:lstStyle/>
          <a:p>
            <a:r>
              <a:rPr lang="cs-CZ" b="1" dirty="0"/>
              <a:t>Co to je </a:t>
            </a:r>
            <a:r>
              <a:rPr lang="cs-CZ" b="1" dirty="0">
                <a:solidFill>
                  <a:srgbClr val="ED1C24"/>
                </a:solidFill>
              </a:rPr>
              <a:t>flexibilní rozpočet</a:t>
            </a:r>
            <a:r>
              <a:rPr lang="cs-CZ" b="1" dirty="0"/>
              <a:t>?</a:t>
            </a:r>
            <a:endParaRPr lang="cs-CZ" dirty="0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7E8BF124-8B71-97B5-5B17-76DA7C1D60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4081" y="1257596"/>
            <a:ext cx="7150887" cy="5340537"/>
          </a:xfrm>
        </p:spPr>
      </p:pic>
    </p:spTree>
    <p:extLst>
      <p:ext uri="{BB962C8B-B14F-4D97-AF65-F5344CB8AC3E}">
        <p14:creationId xmlns:p14="http://schemas.microsoft.com/office/powerpoint/2010/main" val="32606831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51100E-24F3-94F2-D356-0EF5EDDB00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6252" y="593126"/>
            <a:ext cx="10515600" cy="770142"/>
          </a:xfrm>
        </p:spPr>
        <p:txBody>
          <a:bodyPr/>
          <a:lstStyle/>
          <a:p>
            <a:r>
              <a:rPr lang="cs-CZ" b="1" dirty="0"/>
              <a:t>  Výhody flexibilního rozpočtu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2CFD8B3F-06F7-2652-5ADA-A2F5F69AE5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0" y="3428990"/>
            <a:ext cx="40" cy="19"/>
          </a:xfrm>
          <a:prstGeom prst="rect">
            <a:avLst/>
          </a:prstGeom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7C8B0E3-AF76-E9E6-95A7-73488C1B2A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6252" y="1363268"/>
            <a:ext cx="10515600" cy="4131444"/>
          </a:xfrm>
        </p:spPr>
        <p:txBody>
          <a:bodyPr/>
          <a:lstStyle/>
          <a:p>
            <a:endParaRPr lang="cs-CZ" dirty="0">
              <a:solidFill>
                <a:srgbClr val="000000"/>
              </a:solidFill>
              <a:latin typeface="museoSansRounded"/>
            </a:endParaRPr>
          </a:p>
          <a:p>
            <a:r>
              <a:rPr lang="cs-CZ" dirty="0"/>
              <a:t>Poskytuje možnost </a:t>
            </a:r>
            <a:r>
              <a:rPr lang="cs-CZ" b="1" dirty="0">
                <a:solidFill>
                  <a:srgbClr val="EB1C23"/>
                </a:solidFill>
                <a:latin typeface="museoSansRounded"/>
              </a:rPr>
              <a:t>pružné a rychlé reakce na aktuální potřeby klienta.</a:t>
            </a:r>
          </a:p>
          <a:p>
            <a:r>
              <a:rPr lang="cs-CZ" dirty="0">
                <a:solidFill>
                  <a:srgbClr val="000000"/>
                </a:solidFill>
                <a:latin typeface="museoSansRounded"/>
              </a:rPr>
              <a:t>N</a:t>
            </a:r>
            <a:r>
              <a:rPr lang="cs-CZ" b="0" i="0" dirty="0">
                <a:solidFill>
                  <a:srgbClr val="000000"/>
                </a:solidFill>
                <a:effectLst/>
                <a:latin typeface="museoSansRounded"/>
              </a:rPr>
              <a:t>abízí </a:t>
            </a:r>
            <a:r>
              <a:rPr lang="cs-CZ" b="1" i="0" dirty="0">
                <a:solidFill>
                  <a:srgbClr val="EB1C23"/>
                </a:solidFill>
                <a:effectLst/>
                <a:latin typeface="museoSansRounded"/>
              </a:rPr>
              <a:t>možnost řešit situaci člověka i tam, kde selhávají stávající systémová řešení.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B3B3E351-3786-EC5A-3BB2-30056917DC8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4158" r="42016" b="41935"/>
          <a:stretch/>
        </p:blipFill>
        <p:spPr>
          <a:xfrm>
            <a:off x="251260" y="4227112"/>
            <a:ext cx="10745583" cy="1449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4241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51100E-24F3-94F2-D356-0EF5EDDB00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>
                <a:solidFill>
                  <a:srgbClr val="ED1C24"/>
                </a:solidFill>
              </a:rPr>
              <a:t>Proč jsme se rozhodli pro grantovou výzvu?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ABD180A-0D14-2F4A-5D8D-3C6CE9C11E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sz="3200" dirty="0"/>
              <a:t>Podpora kvalitní sociální práce, v rámci které chybí finanční prostředky využitelné ve prospěch klientů a tím současně podpora lidí v tíživé životní situaci.</a:t>
            </a:r>
          </a:p>
          <a:p>
            <a:r>
              <a:rPr lang="cs-CZ" sz="3200" dirty="0"/>
              <a:t>Možnost úhrady i nízkých nákladů, které je potřeba uhradit rychle – žádat o individuální nadační příspěvek není efektivní cestou.</a:t>
            </a:r>
          </a:p>
          <a:p>
            <a:r>
              <a:rPr lang="cs-CZ" sz="3200" dirty="0"/>
              <a:t>Inspirace grantovou výzvou Nadačního fondu Abakus, v rámci které byly vybraným organizacím poskytnuty prostředky na vytvoření flexibilního rozpočtu v době koronavirové pandemie.</a:t>
            </a:r>
          </a:p>
          <a:p>
            <a:endParaRPr lang="cs-CZ" sz="3200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445065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81462C2-9C4A-FE91-E806-9EB5269BE4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ED1C24"/>
                </a:solidFill>
              </a:rPr>
              <a:t>Finanční alokace a žadatelé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175063A-745B-4758-4307-6C09242121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/>
              <a:t>Oprávnění žadatelé: </a:t>
            </a:r>
          </a:p>
          <a:p>
            <a:pPr lvl="1"/>
            <a:r>
              <a:rPr lang="cs-CZ" sz="2800" dirty="0"/>
              <a:t>Poskytovatelé registrovaných sociálních služeb</a:t>
            </a:r>
          </a:p>
          <a:p>
            <a:pPr lvl="1"/>
            <a:r>
              <a:rPr lang="cs-CZ" sz="2800" dirty="0"/>
              <a:t>Organizace pověřené k výkonu sociálně právní ochrany dětí</a:t>
            </a:r>
          </a:p>
          <a:p>
            <a:pPr lvl="1"/>
            <a:r>
              <a:rPr lang="cs-CZ" sz="2800" dirty="0"/>
              <a:t>Subjekty vykonávající činnosti sociální práce ve veřejné správě (např. městské části)</a:t>
            </a:r>
          </a:p>
          <a:p>
            <a:pPr marL="285750" indent="-285750"/>
            <a:r>
              <a:rPr lang="cs-CZ" sz="2800" dirty="0"/>
              <a:t>Finanční alokace: </a:t>
            </a:r>
            <a:r>
              <a:rPr lang="cs-CZ" sz="2800" b="1" dirty="0"/>
              <a:t>950 000 Kč</a:t>
            </a:r>
          </a:p>
          <a:p>
            <a:pPr marL="285750" indent="-285750"/>
            <a:r>
              <a:rPr lang="cs-CZ" sz="2800" dirty="0"/>
              <a:t>Podaných žádostí: 27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dirty="0"/>
              <a:t>Podpořeno </a:t>
            </a:r>
            <a:r>
              <a:rPr lang="cs-CZ" sz="2800" b="1" dirty="0"/>
              <a:t>16 neziskových organizací a 3 městské části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Granty poskytnuty v rozmezí </a:t>
            </a:r>
            <a:r>
              <a:rPr lang="cs-CZ" b="1" dirty="0"/>
              <a:t>36 000 Kč – 70 000 Kč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dirty="0"/>
              <a:t>Čerpání od září 2023 do 31.8.2024</a:t>
            </a:r>
            <a:r>
              <a:rPr lang="cs-CZ" dirty="0"/>
              <a:t>, max. do 31.12.2024 na základě žádosti o prodloužení</a:t>
            </a:r>
            <a:endParaRPr lang="cs-CZ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8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361822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29541D-1885-DF00-F2C5-F3233C081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970" y="132736"/>
            <a:ext cx="11043624" cy="1449684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Grantová výzva je určena oprávněným žadatelům, kteří podporují své klienty v těchto </a:t>
            </a:r>
            <a:r>
              <a:rPr lang="cs-CZ" b="1" dirty="0">
                <a:solidFill>
                  <a:srgbClr val="ED1C24"/>
                </a:solidFill>
              </a:rPr>
              <a:t>situacích</a:t>
            </a:r>
            <a:r>
              <a:rPr lang="cs-CZ" b="1" dirty="0"/>
              <a:t>: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AB6A2C51-C736-2DBC-EA12-1B08C7FA18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1" y="0"/>
            <a:ext cx="18" cy="6858000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5DDFFC9F-DC2A-EEE8-8138-CE381D8827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1" y="0"/>
            <a:ext cx="18" cy="6858000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76B4F0F6-1901-1248-D9C1-C90BDF454A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86" y="1658067"/>
            <a:ext cx="9968969" cy="5067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0111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29541D-1885-DF00-F2C5-F3233C081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125" y="0"/>
            <a:ext cx="11043624" cy="1449684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ED1C24"/>
                </a:solidFill>
              </a:rPr>
              <a:t>Oblasti využití </a:t>
            </a:r>
            <a:r>
              <a:rPr lang="cs-CZ" b="1" dirty="0"/>
              <a:t>flexibilního rozpočtu: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AB6A2C51-C736-2DBC-EA12-1B08C7FA18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1" y="0"/>
            <a:ext cx="18" cy="6858000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3AF5386A-7B2F-77B7-2187-CA4F9B326AA0}"/>
              </a:ext>
            </a:extLst>
          </p:cNvPr>
          <p:cNvSpPr txBox="1"/>
          <p:nvPr/>
        </p:nvSpPr>
        <p:spPr>
          <a:xfrm>
            <a:off x="369058" y="1262646"/>
            <a:ext cx="10701858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200" b="1" dirty="0"/>
              <a:t>1. Bydlení: </a:t>
            </a:r>
            <a:r>
              <a:rPr lang="cs-CZ" sz="2200" dirty="0"/>
              <a:t>např. správní poplatek za vyřízení dokladů, nájemné, poplatek za ubytování na určitou dobu (azylový dům, ubytovna), uhrazení nedoplatku, nábytek a vybavení domácnosti </a:t>
            </a:r>
          </a:p>
          <a:p>
            <a:endParaRPr lang="cs-CZ" sz="2200" dirty="0"/>
          </a:p>
          <a:p>
            <a:r>
              <a:rPr lang="cs-CZ" sz="2200" b="1" dirty="0"/>
              <a:t>2. Zdraví: </a:t>
            </a:r>
            <a:r>
              <a:rPr lang="cs-CZ" sz="2200" dirty="0"/>
              <a:t>např. doplatky na léky, zdravotní pomůcky, terapie, léčby, doléčovací pobyty za úhradu </a:t>
            </a:r>
          </a:p>
          <a:p>
            <a:endParaRPr lang="cs-CZ" sz="2200" dirty="0"/>
          </a:p>
          <a:p>
            <a:r>
              <a:rPr lang="cs-CZ" sz="2200" b="1" dirty="0"/>
              <a:t>3. Zaměstnání: </a:t>
            </a:r>
            <a:r>
              <a:rPr lang="cs-CZ" sz="2200" dirty="0"/>
              <a:t>např. vzdělávací kurzy, cestovné, poplatek za lékařskou prohlídku, správní poplatek za výpis z rejstříku trestů </a:t>
            </a:r>
          </a:p>
          <a:p>
            <a:endParaRPr lang="cs-CZ" sz="2200" dirty="0"/>
          </a:p>
          <a:p>
            <a:r>
              <a:rPr lang="cs-CZ" sz="2200" b="1" dirty="0"/>
              <a:t>4. Sny, přání a naděje</a:t>
            </a:r>
            <a:r>
              <a:rPr lang="cs-CZ" sz="2200" dirty="0"/>
              <a:t>: např. volný čas, úhrada cesty za rodinou, kulturní a sportovní akce </a:t>
            </a:r>
          </a:p>
          <a:p>
            <a:endParaRPr lang="cs-CZ" sz="2200" dirty="0"/>
          </a:p>
          <a:p>
            <a:r>
              <a:rPr lang="cs-CZ" sz="2200" b="1" dirty="0"/>
              <a:t>5. Základní materiální potřeby:  </a:t>
            </a:r>
            <a:r>
              <a:rPr lang="cs-CZ" sz="2200" dirty="0"/>
              <a:t>např. oblečení, potraviny, drogerie, mobilní telefon, školní potřeby </a:t>
            </a:r>
          </a:p>
          <a:p>
            <a:endParaRPr lang="cs-CZ" sz="2200" dirty="0"/>
          </a:p>
          <a:p>
            <a:r>
              <a:rPr lang="cs-CZ" sz="2200" b="1" dirty="0"/>
              <a:t>6. Právní a tlumočnické služby </a:t>
            </a:r>
            <a:r>
              <a:rPr lang="cs-CZ" sz="2200" dirty="0"/>
              <a:t>: např. soudní obhajoba, konzultace, příprava právní dokumentace, tlumočnické služby, překlady</a:t>
            </a:r>
          </a:p>
        </p:txBody>
      </p:sp>
    </p:spTree>
    <p:extLst>
      <p:ext uri="{BB962C8B-B14F-4D97-AF65-F5344CB8AC3E}">
        <p14:creationId xmlns:p14="http://schemas.microsoft.com/office/powerpoint/2010/main" val="16500682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29541D-1885-DF00-F2C5-F3233C081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688" y="270164"/>
            <a:ext cx="11505722" cy="1449684"/>
          </a:xfrm>
        </p:spPr>
        <p:txBody>
          <a:bodyPr>
            <a:normAutofit/>
          </a:bodyPr>
          <a:lstStyle/>
          <a:p>
            <a:r>
              <a:rPr lang="cs-CZ" b="1" dirty="0"/>
              <a:t>Náklady, které </a:t>
            </a:r>
            <a:r>
              <a:rPr lang="cs-CZ" b="1" dirty="0">
                <a:solidFill>
                  <a:srgbClr val="ED1C24"/>
                </a:solidFill>
              </a:rPr>
              <a:t>nelze hradit </a:t>
            </a:r>
            <a:r>
              <a:rPr lang="cs-CZ" b="1" dirty="0"/>
              <a:t>z flexibilního rozpočtu: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AB6A2C51-C736-2DBC-EA12-1B08C7FA18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1" y="0"/>
            <a:ext cx="18" cy="6858000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E551506C-57CA-9107-4F8B-F26E948F05D5}"/>
              </a:ext>
            </a:extLst>
          </p:cNvPr>
          <p:cNvSpPr txBox="1"/>
          <p:nvPr/>
        </p:nvSpPr>
        <p:spPr>
          <a:xfrm>
            <a:off x="530528" y="1824045"/>
            <a:ext cx="10306295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400" dirty="0"/>
              <a:t>● Alkohol, nelegální drogy</a:t>
            </a:r>
          </a:p>
          <a:p>
            <a:r>
              <a:rPr lang="cs-CZ" sz="2400" dirty="0"/>
              <a:t> </a:t>
            </a:r>
          </a:p>
          <a:p>
            <a:r>
              <a:rPr lang="cs-CZ" sz="2400" dirty="0"/>
              <a:t>● Finanční hotovost či dar klientovi (finance lze využít jen na nákup věci nebo    služby ve prospěch klienta) </a:t>
            </a:r>
          </a:p>
          <a:p>
            <a:endParaRPr lang="cs-CZ" sz="2400" dirty="0"/>
          </a:p>
          <a:p>
            <a:r>
              <a:rPr lang="cs-CZ" sz="2400" dirty="0"/>
              <a:t>● Personální a provozní náklady žadatele</a:t>
            </a:r>
          </a:p>
          <a:p>
            <a:r>
              <a:rPr lang="cs-CZ" sz="2400" dirty="0"/>
              <a:t> </a:t>
            </a:r>
          </a:p>
          <a:p>
            <a:r>
              <a:rPr lang="cs-CZ" sz="2400" dirty="0"/>
              <a:t>● Hromadné nákupy vybavení využitelné klienty (např. nákup spacáků apod.)</a:t>
            </a:r>
          </a:p>
        </p:txBody>
      </p:sp>
    </p:spTree>
    <p:extLst>
      <p:ext uri="{BB962C8B-B14F-4D97-AF65-F5344CB8AC3E}">
        <p14:creationId xmlns:p14="http://schemas.microsoft.com/office/powerpoint/2010/main" val="11429342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86B8DAD-D91F-1D73-2FD7-A015763347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9654"/>
            <a:ext cx="10515600" cy="1325563"/>
          </a:xfrm>
        </p:spPr>
        <p:txBody>
          <a:bodyPr/>
          <a:lstStyle/>
          <a:p>
            <a:r>
              <a:rPr lang="cs-CZ" sz="4400" b="1" dirty="0">
                <a:solidFill>
                  <a:srgbClr val="ED1C24"/>
                </a:solidFill>
              </a:rPr>
              <a:t>Tipy k nastavení procesu využívání FR</a:t>
            </a:r>
            <a:endParaRPr lang="cs-CZ" b="1" dirty="0">
              <a:solidFill>
                <a:srgbClr val="ED1C24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6406AF3-AFD7-EC59-0723-B0B561E99C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5217"/>
            <a:ext cx="10515600" cy="522138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cs-CZ" sz="2800" b="1" dirty="0"/>
              <a:t> Stanovení rozhodovacích kompetencí </a:t>
            </a:r>
          </a:p>
          <a:p>
            <a:pPr lvl="1"/>
            <a:r>
              <a:rPr lang="cs-CZ" dirty="0"/>
              <a:t>Do jaké částky schvaluje pouze sociální pracovník (např. v rámci doprovodu, terénní práce).</a:t>
            </a:r>
          </a:p>
          <a:p>
            <a:pPr lvl="1"/>
            <a:r>
              <a:rPr lang="cs-CZ" dirty="0"/>
              <a:t>Od jaké do jaké částky schvaluje vedoucí služby/oddělení (dle návrhu sociálního pracovníka).</a:t>
            </a:r>
          </a:p>
          <a:p>
            <a:pPr lvl="1">
              <a:spcAft>
                <a:spcPts val="600"/>
              </a:spcAft>
            </a:pPr>
            <a:r>
              <a:rPr lang="cs-CZ" dirty="0"/>
              <a:t>Od jaké částky schvaluje ředitel/vedoucí odboru.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800" b="1" dirty="0"/>
              <a:t> Stanovení způsobu úhrady a evidence</a:t>
            </a:r>
            <a:endParaRPr lang="cs-CZ" sz="2800" dirty="0"/>
          </a:p>
          <a:p>
            <a:pPr lvl="1"/>
            <a:r>
              <a:rPr lang="cs-CZ" dirty="0"/>
              <a:t>Může pracovník zaplatit z vlastních prostředků a pak se mu proplatí oproti účtence?</a:t>
            </a:r>
          </a:p>
          <a:p>
            <a:pPr lvl="1"/>
            <a:r>
              <a:rPr lang="cs-CZ" dirty="0"/>
              <a:t>Kdo eviduje účtenky?</a:t>
            </a:r>
          </a:p>
          <a:p>
            <a:pPr lvl="1"/>
            <a:r>
              <a:rPr lang="cs-CZ" dirty="0"/>
              <a:t>Kdo kontroluje čerpání?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838821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EFF9821D-7563-14A2-3878-70F132A24C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96181" y="1763430"/>
            <a:ext cx="9144000" cy="2192592"/>
          </a:xfrm>
        </p:spPr>
        <p:txBody>
          <a:bodyPr>
            <a:normAutofit/>
          </a:bodyPr>
          <a:lstStyle/>
          <a:p>
            <a:r>
              <a:rPr lang="pl-PL" sz="3200" b="1" dirty="0">
                <a:solidFill>
                  <a:srgbClr val="ED1C24"/>
                </a:solidFill>
                <a:latin typeface="+mn-lt"/>
              </a:rPr>
              <a:t>Flexibilní rozpočty jako jeden z možných nástrojů podpory bydlení</a:t>
            </a:r>
            <a:br>
              <a:rPr lang="pl-PL" sz="3200" b="1" dirty="0">
                <a:solidFill>
                  <a:srgbClr val="ED1C24"/>
                </a:solidFill>
                <a:latin typeface="+mn-lt"/>
              </a:rPr>
            </a:br>
            <a:br>
              <a:rPr lang="pl-PL" sz="3200" b="1" dirty="0">
                <a:solidFill>
                  <a:srgbClr val="ED1C24"/>
                </a:solidFill>
                <a:latin typeface="+mn-lt"/>
              </a:rPr>
            </a:br>
            <a:r>
              <a:rPr lang="cs-CZ" sz="2800" b="1" dirty="0">
                <a:solidFill>
                  <a:srgbClr val="000000"/>
                </a:solidFill>
                <a:latin typeface="+mn-lt"/>
              </a:rPr>
              <a:t>Dagmar Klárová, Barbora Komberec Novosadová</a:t>
            </a:r>
            <a:endParaRPr lang="cs-CZ" sz="3200" b="1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5" name="Podnadpis 4">
            <a:extLst>
              <a:ext uri="{FF2B5EF4-FFF2-40B4-BE49-F238E27FC236}">
                <a16:creationId xmlns:a16="http://schemas.microsoft.com/office/drawing/2014/main" id="{E600E72F-D7AE-7D01-A561-6FF017B6F1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591650"/>
            <a:ext cx="9144000" cy="1655762"/>
          </a:xfrm>
        </p:spPr>
        <p:txBody>
          <a:bodyPr/>
          <a:lstStyle/>
          <a:p>
            <a:r>
              <a:rPr lang="cs-CZ" dirty="0"/>
              <a:t>Seminář </a:t>
            </a:r>
            <a:br>
              <a:rPr lang="cs-CZ" dirty="0"/>
            </a:br>
            <a:r>
              <a:rPr lang="cs-CZ" dirty="0"/>
              <a:t>Garantované bydlení</a:t>
            </a:r>
            <a:br>
              <a:rPr lang="cs-CZ" dirty="0"/>
            </a:br>
            <a:br>
              <a:rPr lang="cs-CZ" sz="3200" dirty="0"/>
            </a:br>
            <a:r>
              <a:rPr lang="cs-CZ" sz="3200" b="1" dirty="0">
                <a:solidFill>
                  <a:srgbClr val="FAC2C4"/>
                </a:solidFill>
              </a:rPr>
              <a:t>12.9. 2024, Praha</a:t>
            </a:r>
            <a:endParaRPr lang="cs-CZ" b="1" dirty="0">
              <a:solidFill>
                <a:srgbClr val="FAC2C4"/>
              </a:solidFill>
            </a:endParaRPr>
          </a:p>
          <a:p>
            <a:endParaRPr lang="cs-CZ" dirty="0"/>
          </a:p>
        </p:txBody>
      </p:sp>
      <p:pic>
        <p:nvPicPr>
          <p:cNvPr id="7" name="Obrázek 6" descr="Obsah obrázku Grafika, grafický design, Písmo, design&#10;&#10;Popis byl vytvořen automaticky">
            <a:extLst>
              <a:ext uri="{FF2B5EF4-FFF2-40B4-BE49-F238E27FC236}">
                <a16:creationId xmlns:a16="http://schemas.microsoft.com/office/drawing/2014/main" id="{C115FEB5-8944-5CA3-32DC-3A50734269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458" y="80345"/>
            <a:ext cx="1005318" cy="1500303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CDBC15DC-A0B5-FA22-5F2B-03A436417C2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2694" t="63778" r="7960" b="6433"/>
          <a:stretch/>
        </p:blipFill>
        <p:spPr>
          <a:xfrm>
            <a:off x="0" y="0"/>
            <a:ext cx="1396181" cy="1396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3364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3FE8ECF8-922F-59DC-017F-C5C8025F26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288" y="600707"/>
            <a:ext cx="11829424" cy="5488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3761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4CE8CC2-6E2F-CE56-897D-4FDF22F140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ED1C24"/>
                </a:solidFill>
              </a:rPr>
              <a:t>Co nás zajímá při evaluaci?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DE9E536-03E6-3C42-44F8-60DFE07B0F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Typy řešených situací a hrazené náklady</a:t>
            </a:r>
          </a:p>
          <a:p>
            <a:r>
              <a:rPr lang="cs-CZ" dirty="0"/>
              <a:t>Vnímání pozitivních i negativních dopadů využívání flexibilního rozpočtu na sociální práci s klienty ze strany sociálních pracovníků</a:t>
            </a:r>
          </a:p>
          <a:p>
            <a:r>
              <a:rPr lang="cs-CZ" dirty="0"/>
              <a:t>Dilemata řešená při využívání flexibilního rozpočtu</a:t>
            </a:r>
          </a:p>
          <a:p>
            <a:r>
              <a:rPr lang="cs-CZ" dirty="0"/>
              <a:t>Proces rozhodování o úhradě nákladu ve prospěch klienta (flexibilita flexibilního rozpočtu </a:t>
            </a:r>
            <a:r>
              <a:rPr lang="cs-CZ" dirty="0">
                <a:sym typeface="Wingdings" panose="05000000000000000000" pitchFamily="2" charset="2"/>
              </a:rPr>
              <a:t>)</a:t>
            </a:r>
          </a:p>
          <a:p>
            <a:endParaRPr lang="cs-CZ" dirty="0"/>
          </a:p>
        </p:txBody>
      </p:sp>
      <p:pic>
        <p:nvPicPr>
          <p:cNvPr id="4" name="Obrázek 3" descr="Obsah obrázku Grafika, grafický design, Písmo, design&#10;&#10;Popis byl vytvořen automaticky">
            <a:extLst>
              <a:ext uri="{FF2B5EF4-FFF2-40B4-BE49-F238E27FC236}">
                <a16:creationId xmlns:a16="http://schemas.microsoft.com/office/drawing/2014/main" id="{44F71CD0-A32E-0DD7-9711-519DBB72D3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458" y="80345"/>
            <a:ext cx="1005318" cy="1500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5405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14B1B5-F38E-298A-2E99-50CECEEE02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>
                <a:solidFill>
                  <a:srgbClr val="FF0000"/>
                </a:solidFill>
              </a:rPr>
              <a:t>Přehled celkového čerpání</a:t>
            </a:r>
            <a:endParaRPr lang="cs-CZ" dirty="0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A981B4A5-5261-01B3-4FF9-B437E7B8F6B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9162" y="1825625"/>
            <a:ext cx="6273675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63116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97B9470-D473-41BB-0430-ACCF514D7F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/>
          <a:lstStyle/>
          <a:p>
            <a:pPr algn="ctr"/>
            <a:r>
              <a:rPr lang="cs-CZ" b="1" dirty="0">
                <a:solidFill>
                  <a:srgbClr val="FF0000"/>
                </a:solidFill>
              </a:rPr>
              <a:t>Přehled čerpání podle situace</a:t>
            </a:r>
            <a:endParaRPr lang="cs-CZ" sz="2400" b="1" dirty="0">
              <a:solidFill>
                <a:srgbClr val="FF0000"/>
              </a:solidFill>
            </a:endParaRP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C0C519E2-7DB9-3716-271A-B453EDE1D8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033764"/>
            <a:ext cx="5371247" cy="3879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141F967B-D6C5-BFEA-2CCA-061A879C9F4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8233" y="2033764"/>
            <a:ext cx="5371247" cy="3763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71940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1DFC7A6-AA2B-FA29-5F2B-6AD11D2B4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>
                <a:solidFill>
                  <a:srgbClr val="FF0000"/>
                </a:solidFill>
              </a:rPr>
              <a:t>Přehled čerpání podle oblastí</a:t>
            </a:r>
            <a:endParaRPr lang="cs-CZ" sz="2400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0611F27-DC83-A8D0-7329-F03A573AB7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621" y="2083323"/>
            <a:ext cx="5341379" cy="3844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1A452273-8D5C-2098-306E-00F7692E4B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0902" y="2083323"/>
            <a:ext cx="5341379" cy="3780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07735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1">
            <a:extLst>
              <a:ext uri="{FF2B5EF4-FFF2-40B4-BE49-F238E27FC236}">
                <a16:creationId xmlns:a16="http://schemas.microsoft.com/office/drawing/2014/main" id="{0B0AD608-0127-5D8C-CF35-E9483750B6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4438"/>
            <a:ext cx="10515600" cy="1325563"/>
          </a:xfrm>
        </p:spPr>
        <p:txBody>
          <a:bodyPr/>
          <a:lstStyle/>
          <a:p>
            <a:pPr algn="ctr"/>
            <a:r>
              <a:rPr lang="cs-CZ" b="1" dirty="0">
                <a:solidFill>
                  <a:srgbClr val="FF0000"/>
                </a:solidFill>
              </a:rPr>
              <a:t>Přehled čerpání podle cíle intervence</a:t>
            </a:r>
            <a:endParaRPr lang="cs-CZ" sz="2400" b="1" dirty="0">
              <a:solidFill>
                <a:srgbClr val="FF0000"/>
              </a:solidFill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4AEAC026-764D-1E96-932D-2714196E50C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523" y="2187019"/>
            <a:ext cx="5382758" cy="3848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F10ECF69-3490-CD68-9E34-FB47132E57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4978" y="2231799"/>
            <a:ext cx="5382758" cy="3758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39294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38" y="612833"/>
            <a:ext cx="10906253" cy="690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b="1" dirty="0">
                <a:solidFill>
                  <a:srgbClr val="FF0000"/>
                </a:solidFill>
              </a:rPr>
              <a:t>Konkrétní náklady hrazené z </a:t>
            </a:r>
            <a:r>
              <a:rPr lang="cs-CZ" b="1" dirty="0">
                <a:solidFill>
                  <a:srgbClr val="FF0000"/>
                </a:solidFill>
              </a:rPr>
              <a:t>flexibilního rozpočtu</a:t>
            </a:r>
            <a:endParaRPr b="1" dirty="0">
              <a:solidFill>
                <a:srgbClr val="FF0000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16938" y="1519707"/>
            <a:ext cx="7797294" cy="4383892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305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2200" spc="-5" dirty="0">
                <a:latin typeface="Calibri"/>
                <a:cs typeface="Calibri"/>
              </a:rPr>
              <a:t>Léky a </a:t>
            </a:r>
            <a:r>
              <a:rPr sz="2200" spc="-25" dirty="0">
                <a:latin typeface="Calibri"/>
                <a:cs typeface="Calibri"/>
              </a:rPr>
              <a:t>zdravotní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pomůcky</a:t>
            </a:r>
            <a:endParaRPr sz="2200" dirty="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00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2200" spc="-35" dirty="0">
                <a:latin typeface="Calibri"/>
                <a:cs typeface="Calibri"/>
              </a:rPr>
              <a:t>Potraviny,</a:t>
            </a:r>
            <a:r>
              <a:rPr sz="2200" spc="-20" dirty="0">
                <a:latin typeface="Calibri"/>
                <a:cs typeface="Calibri"/>
              </a:rPr>
              <a:t> stravné</a:t>
            </a:r>
            <a:endParaRPr sz="2200" dirty="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04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2200" spc="-15" dirty="0">
                <a:latin typeface="Calibri"/>
                <a:cs typeface="Calibri"/>
              </a:rPr>
              <a:t>Jízdné (lítačka,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jízdenky)</a:t>
            </a:r>
            <a:endParaRPr sz="2200" dirty="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15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2200" spc="-20" dirty="0">
                <a:latin typeface="Calibri"/>
                <a:cs typeface="Calibri"/>
              </a:rPr>
              <a:t>Správní </a:t>
            </a:r>
            <a:r>
              <a:rPr sz="2200" spc="-10" dirty="0">
                <a:latin typeface="Calibri"/>
                <a:cs typeface="Calibri"/>
              </a:rPr>
              <a:t>poplatky </a:t>
            </a:r>
            <a:r>
              <a:rPr sz="2200" spc="-25" dirty="0">
                <a:latin typeface="Calibri"/>
                <a:cs typeface="Calibri"/>
              </a:rPr>
              <a:t>(doklady, </a:t>
            </a:r>
            <a:r>
              <a:rPr sz="2200" dirty="0">
                <a:latin typeface="Calibri"/>
                <a:cs typeface="Calibri"/>
              </a:rPr>
              <a:t>výpis </a:t>
            </a:r>
            <a:r>
              <a:rPr sz="2200" spc="-5" dirty="0">
                <a:latin typeface="Calibri"/>
                <a:cs typeface="Calibri"/>
              </a:rPr>
              <a:t>z</a:t>
            </a:r>
            <a:r>
              <a:rPr sz="2200" spc="3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TR)</a:t>
            </a:r>
            <a:endParaRPr sz="2200" dirty="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04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2200" spc="-45" dirty="0">
                <a:latin typeface="Calibri"/>
                <a:cs typeface="Calibri"/>
              </a:rPr>
              <a:t>Telefon </a:t>
            </a:r>
            <a:r>
              <a:rPr sz="2200" spc="-10" dirty="0">
                <a:latin typeface="Calibri"/>
                <a:cs typeface="Calibri"/>
              </a:rPr>
              <a:t>(kredit,</a:t>
            </a:r>
            <a:r>
              <a:rPr sz="2200" spc="6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příslušenství)</a:t>
            </a:r>
            <a:endParaRPr sz="2200" dirty="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04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2200" spc="-5" dirty="0">
                <a:latin typeface="Calibri"/>
                <a:cs typeface="Calibri"/>
              </a:rPr>
              <a:t>Náklady na </a:t>
            </a:r>
            <a:r>
              <a:rPr sz="2200" spc="-10" dirty="0">
                <a:latin typeface="Calibri"/>
                <a:cs typeface="Calibri"/>
              </a:rPr>
              <a:t>bydlení </a:t>
            </a:r>
            <a:r>
              <a:rPr sz="2200" spc="-15" dirty="0">
                <a:latin typeface="Calibri"/>
                <a:cs typeface="Calibri"/>
              </a:rPr>
              <a:t>(úhrada </a:t>
            </a:r>
            <a:r>
              <a:rPr sz="2200" spc="-5" dirty="0">
                <a:latin typeface="Calibri"/>
                <a:cs typeface="Calibri"/>
              </a:rPr>
              <a:t>nájmu,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ubytování)</a:t>
            </a:r>
            <a:endParaRPr sz="2200" dirty="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15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2200" spc="-15" dirty="0">
                <a:latin typeface="Calibri"/>
                <a:cs typeface="Calibri"/>
              </a:rPr>
              <a:t>Vybavení </a:t>
            </a:r>
            <a:r>
              <a:rPr sz="2200" spc="-5" dirty="0">
                <a:latin typeface="Calibri"/>
                <a:cs typeface="Calibri"/>
              </a:rPr>
              <a:t>bytu,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stěhování</a:t>
            </a:r>
            <a:endParaRPr sz="2200" dirty="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04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2200" spc="-15" dirty="0">
                <a:latin typeface="Calibri"/>
                <a:cs typeface="Calibri"/>
              </a:rPr>
              <a:t>Úhrada </a:t>
            </a:r>
            <a:r>
              <a:rPr sz="2200" spc="-10" dirty="0">
                <a:latin typeface="Calibri"/>
                <a:cs typeface="Calibri"/>
              </a:rPr>
              <a:t>dluhu, pokuty</a:t>
            </a:r>
            <a:endParaRPr sz="2200" dirty="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04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2200" spc="-10" dirty="0">
                <a:latin typeface="Calibri"/>
                <a:cs typeface="Calibri"/>
              </a:rPr>
              <a:t>Obuv</a:t>
            </a:r>
            <a:endParaRPr sz="2200" dirty="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15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2200" spc="-15" dirty="0">
                <a:latin typeface="Calibri"/>
                <a:cs typeface="Calibri"/>
              </a:rPr>
              <a:t>Potřeby </a:t>
            </a:r>
            <a:r>
              <a:rPr sz="2200" spc="-20" dirty="0">
                <a:latin typeface="Calibri"/>
                <a:cs typeface="Calibri"/>
              </a:rPr>
              <a:t>pro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děti</a:t>
            </a:r>
            <a:endParaRPr sz="2200" dirty="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04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2200" spc="-5" dirty="0">
                <a:latin typeface="Calibri"/>
                <a:cs typeface="Calibri"/>
              </a:rPr>
              <a:t>Domácí </a:t>
            </a:r>
            <a:r>
              <a:rPr sz="2200" spc="-25" dirty="0">
                <a:latin typeface="Calibri"/>
                <a:cs typeface="Calibri"/>
              </a:rPr>
              <a:t>zvířata </a:t>
            </a:r>
            <a:r>
              <a:rPr sz="2200" spc="-45" dirty="0">
                <a:latin typeface="Calibri"/>
                <a:cs typeface="Calibri"/>
              </a:rPr>
              <a:t>(např.</a:t>
            </a:r>
            <a:r>
              <a:rPr sz="2200" spc="-10" dirty="0">
                <a:latin typeface="Calibri"/>
                <a:cs typeface="Calibri"/>
              </a:rPr>
              <a:t> veterinář)</a:t>
            </a:r>
            <a:endParaRPr sz="2200" dirty="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04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lang="cs-CZ" sz="2200" spc="-10" dirty="0">
                <a:latin typeface="Calibri"/>
                <a:cs typeface="Calibri"/>
              </a:rPr>
              <a:t>Splnění přání, radost, odlehčení v náročné životní situaci, motivace</a:t>
            </a:r>
            <a:endParaRPr sz="2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42565" y="426763"/>
            <a:ext cx="1061529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cs-CZ" b="1" dirty="0">
                <a:latin typeface="+mj-lt"/>
                <a:cs typeface="+mj-cs"/>
              </a:rPr>
              <a:t>P</a:t>
            </a:r>
            <a:r>
              <a:rPr b="1" dirty="0" err="1">
                <a:latin typeface="+mj-lt"/>
                <a:cs typeface="+mj-cs"/>
              </a:rPr>
              <a:t>ozitivní</a:t>
            </a:r>
            <a:r>
              <a:rPr b="1" dirty="0">
                <a:latin typeface="+mj-lt"/>
                <a:cs typeface="+mj-cs"/>
              </a:rPr>
              <a:t> dopady flexibilního rozpočtu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08081" y="2546099"/>
            <a:ext cx="82867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dirty="0">
                <a:latin typeface="Calibri"/>
                <a:cs typeface="Calibri"/>
              </a:rPr>
              <a:t>s</a:t>
            </a:r>
            <a:r>
              <a:rPr sz="2200" spc="-5" dirty="0">
                <a:latin typeface="Calibri"/>
                <a:cs typeface="Calibri"/>
              </a:rPr>
              <a:t>i</a:t>
            </a:r>
            <a:r>
              <a:rPr sz="2200" spc="-10" dirty="0">
                <a:latin typeface="Calibri"/>
                <a:cs typeface="Calibri"/>
              </a:rPr>
              <a:t>tu</a:t>
            </a:r>
            <a:r>
              <a:rPr sz="2200" spc="-5" dirty="0">
                <a:latin typeface="Calibri"/>
                <a:cs typeface="Calibri"/>
              </a:rPr>
              <a:t>a</a:t>
            </a:r>
            <a:r>
              <a:rPr sz="2200" spc="-10" dirty="0">
                <a:latin typeface="Calibri"/>
                <a:cs typeface="Calibri"/>
              </a:rPr>
              <a:t>ce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79480" y="1526011"/>
            <a:ext cx="5164370" cy="1863972"/>
          </a:xfrm>
          <a:prstGeom prst="rect">
            <a:avLst/>
          </a:prstGeom>
        </p:spPr>
        <p:txBody>
          <a:bodyPr vert="horz" wrap="square" lIns="0" tIns="2235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60"/>
              </a:spcBef>
            </a:pPr>
            <a:r>
              <a:rPr sz="2600" b="1" spc="-10" dirty="0">
                <a:latin typeface="Calibri"/>
                <a:cs typeface="Calibri"/>
              </a:rPr>
              <a:t>Klienti </a:t>
            </a:r>
            <a:r>
              <a:rPr sz="2600" b="1" dirty="0">
                <a:latin typeface="Calibri"/>
                <a:cs typeface="Calibri"/>
              </a:rPr>
              <a:t>a </a:t>
            </a:r>
            <a:r>
              <a:rPr sz="2600" b="1" spc="-5" dirty="0">
                <a:latin typeface="Calibri"/>
                <a:cs typeface="Calibri"/>
              </a:rPr>
              <a:t>jejich</a:t>
            </a:r>
            <a:r>
              <a:rPr sz="2600" b="1" spc="20" dirty="0">
                <a:latin typeface="Calibri"/>
                <a:cs typeface="Calibri"/>
              </a:rPr>
              <a:t> </a:t>
            </a:r>
            <a:r>
              <a:rPr sz="2600" b="1" spc="-5" dirty="0">
                <a:latin typeface="Calibri"/>
                <a:cs typeface="Calibri"/>
              </a:rPr>
              <a:t>situace</a:t>
            </a:r>
            <a:endParaRPr sz="2600" dirty="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1400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lang="cs-CZ" sz="2200" spc="-10" dirty="0">
                <a:latin typeface="Calibri"/>
                <a:cs typeface="Calibri"/>
              </a:rPr>
              <a:t>M</a:t>
            </a:r>
            <a:r>
              <a:rPr sz="2200" spc="-10" dirty="0" err="1">
                <a:latin typeface="Calibri"/>
                <a:cs typeface="Calibri"/>
              </a:rPr>
              <a:t>ožnost</a:t>
            </a:r>
            <a:r>
              <a:rPr lang="cs-CZ" sz="2200" spc="-10" dirty="0">
                <a:latin typeface="Calibri"/>
                <a:cs typeface="Calibri"/>
              </a:rPr>
              <a:t> </a:t>
            </a:r>
            <a:r>
              <a:rPr sz="2200" spc="-5" dirty="0" err="1">
                <a:latin typeface="Calibri"/>
                <a:cs typeface="Calibri"/>
              </a:rPr>
              <a:t>rychlejšího</a:t>
            </a:r>
            <a:r>
              <a:rPr sz="2200" spc="-5" dirty="0">
                <a:latin typeface="Calibri"/>
                <a:cs typeface="Calibri"/>
              </a:rPr>
              <a:t> posunu v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řešení</a:t>
            </a:r>
            <a:endParaRPr sz="2200" dirty="0">
              <a:latin typeface="Calibri"/>
              <a:cs typeface="Calibri"/>
            </a:endParaRPr>
          </a:p>
          <a:p>
            <a:pPr marL="241300" marR="5080" indent="-228600">
              <a:lnSpc>
                <a:spcPct val="70000"/>
              </a:lnSpc>
              <a:spcBef>
                <a:spcPts val="1845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lang="cs-CZ" sz="2200" spc="-15" dirty="0">
                <a:latin typeface="Calibri"/>
                <a:cs typeface="Calibri"/>
              </a:rPr>
              <a:t>O</a:t>
            </a:r>
            <a:r>
              <a:rPr sz="2200" spc="-15" dirty="0" err="1">
                <a:latin typeface="Calibri"/>
                <a:cs typeface="Calibri"/>
              </a:rPr>
              <a:t>drazový</a:t>
            </a:r>
            <a:r>
              <a:rPr sz="2200" spc="-15" dirty="0">
                <a:latin typeface="Calibri"/>
                <a:cs typeface="Calibri"/>
              </a:rPr>
              <a:t> můstek </a:t>
            </a:r>
            <a:r>
              <a:rPr sz="2200" spc="-20" dirty="0">
                <a:latin typeface="Calibri"/>
                <a:cs typeface="Calibri"/>
              </a:rPr>
              <a:t>pro </a:t>
            </a:r>
            <a:r>
              <a:rPr sz="2200" spc="-5" dirty="0">
                <a:latin typeface="Calibri"/>
                <a:cs typeface="Calibri"/>
              </a:rPr>
              <a:t>další </a:t>
            </a:r>
            <a:r>
              <a:rPr sz="2200" spc="-10" dirty="0">
                <a:latin typeface="Calibri"/>
                <a:cs typeface="Calibri"/>
              </a:rPr>
              <a:t>řešení </a:t>
            </a:r>
            <a:r>
              <a:rPr sz="2200" spc="-5" dirty="0">
                <a:latin typeface="Calibri"/>
                <a:cs typeface="Calibri"/>
              </a:rPr>
              <a:t>situace,  </a:t>
            </a:r>
            <a:r>
              <a:rPr sz="2200" spc="-10" dirty="0">
                <a:latin typeface="Calibri"/>
                <a:cs typeface="Calibri"/>
              </a:rPr>
              <a:t>získání času </a:t>
            </a:r>
            <a:r>
              <a:rPr sz="2200" spc="-5" dirty="0" err="1">
                <a:latin typeface="Calibri"/>
                <a:cs typeface="Calibri"/>
              </a:rPr>
              <a:t>na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0" dirty="0" err="1">
                <a:latin typeface="Calibri"/>
                <a:cs typeface="Calibri"/>
              </a:rPr>
              <a:t>naplňování</a:t>
            </a:r>
            <a:r>
              <a:rPr lang="cs-CZ" sz="2200" spc="-10" dirty="0">
                <a:latin typeface="Calibri"/>
                <a:cs typeface="Calibri"/>
              </a:rPr>
              <a:t> dlouhodobějších</a:t>
            </a:r>
            <a:endParaRPr sz="22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79481" y="3311758"/>
            <a:ext cx="5024120" cy="27927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300">
              <a:lnSpc>
                <a:spcPts val="2245"/>
              </a:lnSpc>
              <a:spcBef>
                <a:spcPts val="95"/>
              </a:spcBef>
            </a:pPr>
            <a:r>
              <a:rPr sz="2200" spc="-5" dirty="0" err="1">
                <a:latin typeface="Calibri"/>
                <a:cs typeface="Calibri"/>
              </a:rPr>
              <a:t>cílů</a:t>
            </a:r>
            <a:endParaRPr sz="2200" dirty="0">
              <a:latin typeface="Calibri"/>
              <a:cs typeface="Calibri"/>
            </a:endParaRPr>
          </a:p>
          <a:p>
            <a:pPr marL="241300" indent="-228600">
              <a:lnSpc>
                <a:spcPts val="1845"/>
              </a:lnSpc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2200" spc="-10" dirty="0">
                <a:latin typeface="Calibri"/>
                <a:cs typeface="Calibri"/>
              </a:rPr>
              <a:t>Prevence propadu </a:t>
            </a:r>
            <a:r>
              <a:rPr sz="2200" spc="-5" dirty="0">
                <a:latin typeface="Calibri"/>
                <a:cs typeface="Calibri"/>
              </a:rPr>
              <a:t>situace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klienta</a:t>
            </a:r>
            <a:endParaRPr sz="2200" dirty="0">
              <a:latin typeface="Calibri"/>
              <a:cs typeface="Calibri"/>
            </a:endParaRPr>
          </a:p>
          <a:p>
            <a:pPr marL="241300" indent="-228600">
              <a:lnSpc>
                <a:spcPts val="1850"/>
              </a:lnSpc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2200" spc="-10" dirty="0" err="1">
                <a:latin typeface="Calibri"/>
                <a:cs typeface="Calibri"/>
              </a:rPr>
              <a:t>Motivace</a:t>
            </a:r>
            <a:r>
              <a:rPr lang="cs-CZ" sz="2200" spc="-10" dirty="0">
                <a:latin typeface="Calibri"/>
                <a:cs typeface="Calibri"/>
              </a:rPr>
              <a:t> pro klienta</a:t>
            </a:r>
            <a:r>
              <a:rPr sz="2200" spc="-10" dirty="0">
                <a:latin typeface="Calibri"/>
                <a:cs typeface="Calibri"/>
              </a:rPr>
              <a:t>, </a:t>
            </a:r>
            <a:r>
              <a:rPr sz="2200" spc="-30" dirty="0">
                <a:latin typeface="Calibri"/>
                <a:cs typeface="Calibri"/>
              </a:rPr>
              <a:t>že </a:t>
            </a:r>
            <a:r>
              <a:rPr sz="2200" spc="-5" dirty="0">
                <a:latin typeface="Calibri"/>
                <a:cs typeface="Calibri"/>
              </a:rPr>
              <a:t>jde situaci</a:t>
            </a:r>
            <a:r>
              <a:rPr sz="2200" spc="4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řešit</a:t>
            </a:r>
            <a:endParaRPr sz="2200" dirty="0">
              <a:latin typeface="Calibri"/>
              <a:cs typeface="Calibri"/>
            </a:endParaRPr>
          </a:p>
          <a:p>
            <a:pPr marL="241300" marR="5080" indent="-228600">
              <a:lnSpc>
                <a:spcPct val="70000"/>
              </a:lnSpc>
              <a:spcBef>
                <a:spcPts val="395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2200" spc="-10" dirty="0">
                <a:latin typeface="Calibri"/>
                <a:cs typeface="Calibri"/>
              </a:rPr>
              <a:t>Možnost </a:t>
            </a:r>
            <a:r>
              <a:rPr sz="2200" spc="-5" dirty="0">
                <a:latin typeface="Calibri"/>
                <a:cs typeface="Calibri"/>
              </a:rPr>
              <a:t>využití nejen na nejnutnější </a:t>
            </a:r>
            <a:r>
              <a:rPr sz="2200" spc="-10" dirty="0">
                <a:latin typeface="Calibri"/>
                <a:cs typeface="Calibri"/>
              </a:rPr>
              <a:t>věci,  </a:t>
            </a:r>
            <a:r>
              <a:rPr sz="2200" spc="-5" dirty="0">
                <a:latin typeface="Calibri"/>
                <a:cs typeface="Calibri"/>
              </a:rPr>
              <a:t>ale i na splnění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snu</a:t>
            </a:r>
            <a:endParaRPr sz="2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Font typeface="Arial"/>
              <a:buChar char="•"/>
            </a:pPr>
            <a:endParaRPr sz="225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600" b="1" spc="-5" dirty="0">
                <a:latin typeface="Calibri"/>
                <a:cs typeface="Calibri"/>
              </a:rPr>
              <a:t>Služba </a:t>
            </a:r>
            <a:r>
              <a:rPr sz="2600" b="1" dirty="0">
                <a:latin typeface="Calibri"/>
                <a:cs typeface="Calibri"/>
              </a:rPr>
              <a:t>a </a:t>
            </a:r>
            <a:r>
              <a:rPr sz="2600" b="1" spc="-5" dirty="0">
                <a:latin typeface="Calibri"/>
                <a:cs typeface="Calibri"/>
              </a:rPr>
              <a:t>její</a:t>
            </a:r>
            <a:r>
              <a:rPr sz="2600" b="1" spc="10" dirty="0">
                <a:latin typeface="Calibri"/>
                <a:cs typeface="Calibri"/>
              </a:rPr>
              <a:t> </a:t>
            </a:r>
            <a:r>
              <a:rPr sz="2600" b="1" spc="-15" dirty="0">
                <a:latin typeface="Calibri"/>
                <a:cs typeface="Calibri"/>
              </a:rPr>
              <a:t>kvalita</a:t>
            </a:r>
            <a:endParaRPr sz="2600" dirty="0">
              <a:latin typeface="Calibri"/>
              <a:cs typeface="Calibri"/>
            </a:endParaRPr>
          </a:p>
          <a:p>
            <a:pPr marL="241300" marR="362585" indent="-228600">
              <a:lnSpc>
                <a:spcPct val="70000"/>
              </a:lnSpc>
              <a:spcBef>
                <a:spcPts val="2185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2200" spc="-10" dirty="0">
                <a:latin typeface="Calibri"/>
                <a:cs typeface="Calibri"/>
              </a:rPr>
              <a:t>Zlidštění služby (nejen poradenství, </a:t>
            </a:r>
            <a:r>
              <a:rPr sz="2200" spc="-5" dirty="0">
                <a:latin typeface="Calibri"/>
                <a:cs typeface="Calibri"/>
              </a:rPr>
              <a:t>ale  </a:t>
            </a:r>
            <a:r>
              <a:rPr sz="2200" spc="-10" dirty="0">
                <a:latin typeface="Calibri"/>
                <a:cs typeface="Calibri"/>
              </a:rPr>
              <a:t>možnost </a:t>
            </a:r>
            <a:r>
              <a:rPr sz="2200" spc="-20" dirty="0">
                <a:latin typeface="Calibri"/>
                <a:cs typeface="Calibri"/>
              </a:rPr>
              <a:t>konkrétní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pomoci)</a:t>
            </a:r>
            <a:endParaRPr sz="22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588400" y="1736725"/>
            <a:ext cx="3724910" cy="1404620"/>
          </a:xfrm>
          <a:prstGeom prst="rect">
            <a:avLst/>
          </a:prstGeom>
        </p:spPr>
        <p:txBody>
          <a:bodyPr vert="horz" wrap="square" lIns="0" tIns="132080" rIns="0" bIns="0" rtlCol="0">
            <a:spAutoFit/>
          </a:bodyPr>
          <a:lstStyle/>
          <a:p>
            <a:pPr marL="12700" marR="71755">
              <a:lnSpc>
                <a:spcPct val="70000"/>
              </a:lnSpc>
              <a:spcBef>
                <a:spcPts val="1040"/>
              </a:spcBef>
            </a:pPr>
            <a:r>
              <a:rPr sz="2600" b="1" spc="-15" dirty="0">
                <a:latin typeface="Calibri"/>
                <a:cs typeface="Calibri"/>
              </a:rPr>
              <a:t>Role </a:t>
            </a:r>
            <a:r>
              <a:rPr sz="2600" b="1" dirty="0">
                <a:latin typeface="Calibri"/>
                <a:cs typeface="Calibri"/>
              </a:rPr>
              <a:t>a </a:t>
            </a:r>
            <a:r>
              <a:rPr sz="2600" b="1" spc="-5" dirty="0">
                <a:latin typeface="Calibri"/>
                <a:cs typeface="Calibri"/>
              </a:rPr>
              <a:t>možnosti</a:t>
            </a:r>
            <a:r>
              <a:rPr sz="2600" b="1" spc="-70" dirty="0">
                <a:latin typeface="Calibri"/>
                <a:cs typeface="Calibri"/>
              </a:rPr>
              <a:t> </a:t>
            </a:r>
            <a:r>
              <a:rPr sz="2600" b="1" spc="-5" dirty="0">
                <a:latin typeface="Calibri"/>
                <a:cs typeface="Calibri"/>
              </a:rPr>
              <a:t>sociálního  </a:t>
            </a:r>
            <a:r>
              <a:rPr sz="2600" b="1" spc="-15" dirty="0">
                <a:latin typeface="Calibri"/>
                <a:cs typeface="Calibri"/>
              </a:rPr>
              <a:t>pracovníka</a:t>
            </a:r>
            <a:endParaRPr sz="2600" dirty="0">
              <a:latin typeface="Calibri"/>
              <a:cs typeface="Calibri"/>
            </a:endParaRPr>
          </a:p>
          <a:p>
            <a:pPr marL="241300" indent="-228600">
              <a:lnSpc>
                <a:spcPts val="2245"/>
              </a:lnSpc>
              <a:spcBef>
                <a:spcPts val="1060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2200" spc="-15" dirty="0">
                <a:latin typeface="Calibri"/>
                <a:cs typeface="Calibri"/>
              </a:rPr>
              <a:t>Širší </a:t>
            </a:r>
            <a:r>
              <a:rPr sz="2200" spc="-10" dirty="0">
                <a:latin typeface="Calibri"/>
                <a:cs typeface="Calibri"/>
              </a:rPr>
              <a:t>možnosti </a:t>
            </a:r>
            <a:r>
              <a:rPr sz="2200" spc="-15" dirty="0">
                <a:latin typeface="Calibri"/>
                <a:cs typeface="Calibri"/>
              </a:rPr>
              <a:t>práce </a:t>
            </a:r>
            <a:r>
              <a:rPr sz="2200" spc="-5" dirty="0">
                <a:latin typeface="Calibri"/>
                <a:cs typeface="Calibri"/>
              </a:rPr>
              <a:t>s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klientem</a:t>
            </a:r>
            <a:endParaRPr sz="2200" dirty="0">
              <a:latin typeface="Calibri"/>
              <a:cs typeface="Calibri"/>
            </a:endParaRPr>
          </a:p>
          <a:p>
            <a:pPr marL="241300" indent="-228600">
              <a:lnSpc>
                <a:spcPts val="2245"/>
              </a:lnSpc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2200" spc="-10" dirty="0">
                <a:latin typeface="Calibri"/>
                <a:cs typeface="Calibri"/>
              </a:rPr>
              <a:t>Nástroj, který </a:t>
            </a:r>
            <a:r>
              <a:rPr sz="2200" spc="-20" dirty="0">
                <a:latin typeface="Calibri"/>
                <a:cs typeface="Calibri"/>
              </a:rPr>
              <a:t>dokáže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částečně</a:t>
            </a:r>
            <a:endParaRPr sz="2200" dirty="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817000" y="3015492"/>
            <a:ext cx="454787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25" dirty="0">
                <a:latin typeface="Calibri"/>
                <a:cs typeface="Calibri"/>
              </a:rPr>
              <a:t>kompenzovat </a:t>
            </a:r>
            <a:r>
              <a:rPr sz="2200" spc="-15" dirty="0">
                <a:latin typeface="Calibri"/>
                <a:cs typeface="Calibri"/>
              </a:rPr>
              <a:t>nefunkční </a:t>
            </a:r>
            <a:r>
              <a:rPr sz="2200" spc="-20" dirty="0">
                <a:latin typeface="Calibri"/>
                <a:cs typeface="Calibri"/>
              </a:rPr>
              <a:t>dávkový</a:t>
            </a:r>
            <a:r>
              <a:rPr sz="2200" spc="40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systém</a:t>
            </a:r>
            <a:endParaRPr sz="2200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817000" y="3484884"/>
            <a:ext cx="69342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10" dirty="0">
                <a:latin typeface="Calibri"/>
                <a:cs typeface="Calibri"/>
              </a:rPr>
              <a:t>v</a:t>
            </a:r>
            <a:r>
              <a:rPr sz="2200" spc="-5" dirty="0">
                <a:latin typeface="Calibri"/>
                <a:cs typeface="Calibri"/>
              </a:rPr>
              <a:t>y</a:t>
            </a:r>
            <a:r>
              <a:rPr sz="2200" spc="-10" dirty="0">
                <a:latin typeface="Calibri"/>
                <a:cs typeface="Calibri"/>
              </a:rPr>
              <a:t>už</a:t>
            </a:r>
            <a:r>
              <a:rPr sz="2200" spc="-5" dirty="0">
                <a:latin typeface="Calibri"/>
                <a:cs typeface="Calibri"/>
              </a:rPr>
              <a:t>ít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588400" y="3115335"/>
            <a:ext cx="4569460" cy="964565"/>
          </a:xfrm>
          <a:prstGeom prst="rect">
            <a:avLst/>
          </a:prstGeom>
        </p:spPr>
        <p:txBody>
          <a:bodyPr vert="horz" wrap="square" lIns="0" tIns="146685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155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2200" spc="-15" dirty="0">
                <a:latin typeface="Calibri"/>
                <a:cs typeface="Calibri"/>
              </a:rPr>
              <a:t>Jistota, </a:t>
            </a:r>
            <a:r>
              <a:rPr sz="2200" spc="-30" dirty="0">
                <a:latin typeface="Calibri"/>
                <a:cs typeface="Calibri"/>
              </a:rPr>
              <a:t>že </a:t>
            </a:r>
            <a:r>
              <a:rPr sz="2200" spc="-15" dirty="0">
                <a:latin typeface="Calibri"/>
                <a:cs typeface="Calibri"/>
              </a:rPr>
              <a:t>existuje </a:t>
            </a:r>
            <a:r>
              <a:rPr sz="2200" spc="-10" dirty="0">
                <a:latin typeface="Calibri"/>
                <a:cs typeface="Calibri"/>
              </a:rPr>
              <a:t>možnost, </a:t>
            </a:r>
            <a:r>
              <a:rPr sz="2200" spc="-20" dirty="0">
                <a:latin typeface="Calibri"/>
                <a:cs typeface="Calibri"/>
              </a:rPr>
              <a:t>kterou</a:t>
            </a:r>
            <a:r>
              <a:rPr sz="2200" spc="135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lze</a:t>
            </a:r>
            <a:endParaRPr sz="2200" dirty="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1055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2200" spc="-15" dirty="0">
                <a:latin typeface="Calibri"/>
                <a:cs typeface="Calibri"/>
              </a:rPr>
              <a:t>Pomoc </a:t>
            </a:r>
            <a:r>
              <a:rPr sz="2200" spc="-5" dirty="0">
                <a:latin typeface="Calibri"/>
                <a:cs typeface="Calibri"/>
              </a:rPr>
              <a:t>s </a:t>
            </a:r>
            <a:r>
              <a:rPr sz="2200" spc="-25" dirty="0">
                <a:latin typeface="Calibri"/>
                <a:cs typeface="Calibri"/>
              </a:rPr>
              <a:t>návratem </a:t>
            </a:r>
            <a:r>
              <a:rPr sz="2200" spc="-15" dirty="0">
                <a:latin typeface="Calibri"/>
                <a:cs typeface="Calibri"/>
              </a:rPr>
              <a:t>klienta </a:t>
            </a:r>
            <a:r>
              <a:rPr sz="2200" spc="-5" dirty="0">
                <a:latin typeface="Calibri"/>
                <a:cs typeface="Calibri"/>
              </a:rPr>
              <a:t>do</a:t>
            </a:r>
            <a:r>
              <a:rPr sz="2200" spc="60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systému</a:t>
            </a:r>
            <a:endParaRPr sz="2200" dirty="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588400" y="3954145"/>
            <a:ext cx="4813300" cy="1896745"/>
          </a:xfrm>
          <a:prstGeom prst="rect">
            <a:avLst/>
          </a:prstGeom>
        </p:spPr>
        <p:txBody>
          <a:bodyPr vert="horz" wrap="square" lIns="0" tIns="112395" rIns="0" bIns="0" rtlCol="0">
            <a:spAutoFit/>
          </a:bodyPr>
          <a:lstStyle/>
          <a:p>
            <a:pPr marL="241300" marR="5080" indent="-228600">
              <a:lnSpc>
                <a:spcPct val="70000"/>
              </a:lnSpc>
              <a:spcBef>
                <a:spcPts val="885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2200" spc="-10" dirty="0">
                <a:latin typeface="Calibri"/>
                <a:cs typeface="Calibri"/>
              </a:rPr>
              <a:t>Možnost získání důvěry </a:t>
            </a:r>
            <a:r>
              <a:rPr sz="2200" spc="-15" dirty="0">
                <a:latin typeface="Calibri"/>
                <a:cs typeface="Calibri"/>
              </a:rPr>
              <a:t>klienta </a:t>
            </a:r>
            <a:r>
              <a:rPr sz="2200" spc="-5" dirty="0">
                <a:latin typeface="Calibri"/>
                <a:cs typeface="Calibri"/>
              </a:rPr>
              <a:t>při  </a:t>
            </a:r>
            <a:r>
              <a:rPr sz="2200" spc="-15" dirty="0">
                <a:latin typeface="Calibri"/>
                <a:cs typeface="Calibri"/>
              </a:rPr>
              <a:t>jednorázové </a:t>
            </a:r>
            <a:r>
              <a:rPr sz="2200" spc="-5" dirty="0">
                <a:latin typeface="Calibri"/>
                <a:cs typeface="Calibri"/>
              </a:rPr>
              <a:t>pomoci </a:t>
            </a:r>
            <a:r>
              <a:rPr sz="2200" spc="-20" dirty="0">
                <a:latin typeface="Calibri"/>
                <a:cs typeface="Calibri"/>
              </a:rPr>
              <a:t>pro </a:t>
            </a:r>
            <a:r>
              <a:rPr sz="2200" spc="-5" dirty="0">
                <a:latin typeface="Calibri"/>
                <a:cs typeface="Calibri"/>
              </a:rPr>
              <a:t>lepší </a:t>
            </a:r>
            <a:r>
              <a:rPr sz="2200" spc="-10" dirty="0">
                <a:latin typeface="Calibri"/>
                <a:cs typeface="Calibri"/>
              </a:rPr>
              <a:t>spolupráci</a:t>
            </a:r>
            <a:endParaRPr sz="2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Arial"/>
              <a:buChar char="•"/>
            </a:pPr>
            <a:endParaRPr sz="26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800" b="1" spc="-15" dirty="0">
                <a:latin typeface="Calibri"/>
                <a:cs typeface="Calibri"/>
              </a:rPr>
              <a:t>Forma</a:t>
            </a:r>
            <a:r>
              <a:rPr sz="2800" b="1" spc="1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nástroje</a:t>
            </a:r>
            <a:endParaRPr sz="2800" dirty="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1070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2200" spc="-25" dirty="0">
                <a:latin typeface="Calibri"/>
                <a:cs typeface="Calibri"/>
              </a:rPr>
              <a:t>Efektivita </a:t>
            </a:r>
            <a:r>
              <a:rPr sz="2200" spc="-5" dirty="0">
                <a:latin typeface="Calibri"/>
                <a:cs typeface="Calibri"/>
              </a:rPr>
              <a:t>a jednoduchá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administrace</a:t>
            </a:r>
            <a:endParaRPr sz="2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39" y="609822"/>
            <a:ext cx="845121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b="1" dirty="0">
                <a:solidFill>
                  <a:srgbClr val="FF0000"/>
                </a:solidFill>
              </a:rPr>
              <a:t>Negativní dopady flexibilního rozpočtu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1815972"/>
            <a:ext cx="9803765" cy="12877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indent="-228600">
              <a:lnSpc>
                <a:spcPts val="2050"/>
              </a:lnSpc>
              <a:spcBef>
                <a:spcPts val="100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1800" spc="-15" dirty="0">
                <a:latin typeface="Calibri"/>
                <a:cs typeface="Calibri"/>
              </a:rPr>
              <a:t>Může </a:t>
            </a:r>
            <a:r>
              <a:rPr sz="1800" spc="-10" dirty="0">
                <a:latin typeface="Calibri"/>
                <a:cs typeface="Calibri"/>
              </a:rPr>
              <a:t>přispívat </a:t>
            </a:r>
            <a:r>
              <a:rPr sz="1800" dirty="0">
                <a:latin typeface="Calibri"/>
                <a:cs typeface="Calibri"/>
              </a:rPr>
              <a:t>k </a:t>
            </a:r>
            <a:r>
              <a:rPr sz="1800" spc="-10" dirty="0">
                <a:latin typeface="Calibri"/>
                <a:cs typeface="Calibri"/>
              </a:rPr>
              <a:t>závislosti </a:t>
            </a:r>
            <a:r>
              <a:rPr sz="1800" dirty="0">
                <a:latin typeface="Calibri"/>
                <a:cs typeface="Calibri"/>
              </a:rPr>
              <a:t>na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službě</a:t>
            </a:r>
            <a:endParaRPr sz="1800">
              <a:latin typeface="Calibri"/>
              <a:cs typeface="Calibri"/>
            </a:endParaRPr>
          </a:p>
          <a:p>
            <a:pPr marL="241300" indent="-228600">
              <a:lnSpc>
                <a:spcPts val="1945"/>
              </a:lnSpc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1800" spc="-15" dirty="0">
                <a:latin typeface="Calibri"/>
                <a:cs typeface="Calibri"/>
              </a:rPr>
              <a:t>Rychlý zdroj </a:t>
            </a:r>
            <a:r>
              <a:rPr sz="1800" spc="-5" dirty="0">
                <a:latin typeface="Calibri"/>
                <a:cs typeface="Calibri"/>
              </a:rPr>
              <a:t>financí </a:t>
            </a:r>
            <a:r>
              <a:rPr sz="1800" dirty="0">
                <a:latin typeface="Calibri"/>
                <a:cs typeface="Calibri"/>
              </a:rPr>
              <a:t>- </a:t>
            </a:r>
            <a:r>
              <a:rPr sz="1800" spc="-20" dirty="0">
                <a:latin typeface="Calibri"/>
                <a:cs typeface="Calibri"/>
              </a:rPr>
              <a:t>riziko </a:t>
            </a:r>
            <a:r>
              <a:rPr sz="1800" spc="-10" dirty="0">
                <a:latin typeface="Calibri"/>
                <a:cs typeface="Calibri"/>
              </a:rPr>
              <a:t>upřednostňování před jinými možnostmi</a:t>
            </a:r>
            <a:r>
              <a:rPr sz="1800" spc="16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řešení</a:t>
            </a:r>
            <a:endParaRPr sz="1800">
              <a:latin typeface="Calibri"/>
              <a:cs typeface="Calibri"/>
            </a:endParaRPr>
          </a:p>
          <a:p>
            <a:pPr marL="241300" marR="5080" indent="-229235">
              <a:lnSpc>
                <a:spcPts val="1939"/>
              </a:lnSpc>
              <a:spcBef>
                <a:spcPts val="140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1800" dirty="0">
                <a:latin typeface="Calibri"/>
                <a:cs typeface="Calibri"/>
              </a:rPr>
              <a:t>V </a:t>
            </a:r>
            <a:r>
              <a:rPr sz="1800" spc="-10" dirty="0">
                <a:latin typeface="Calibri"/>
                <a:cs typeface="Calibri"/>
              </a:rPr>
              <a:t>některých </a:t>
            </a:r>
            <a:r>
              <a:rPr sz="1800" spc="-5" dirty="0">
                <a:latin typeface="Calibri"/>
                <a:cs typeface="Calibri"/>
              </a:rPr>
              <a:t>případech </a:t>
            </a:r>
            <a:r>
              <a:rPr sz="1800" spc="-15" dirty="0">
                <a:latin typeface="Calibri"/>
                <a:cs typeface="Calibri"/>
              </a:rPr>
              <a:t>možný </a:t>
            </a:r>
            <a:r>
              <a:rPr sz="1800" spc="-10" dirty="0">
                <a:latin typeface="Calibri"/>
                <a:cs typeface="Calibri"/>
              </a:rPr>
              <a:t>negativní </a:t>
            </a:r>
            <a:r>
              <a:rPr sz="1800" spc="-5" dirty="0">
                <a:latin typeface="Calibri"/>
                <a:cs typeface="Calibri"/>
              </a:rPr>
              <a:t>dopad </a:t>
            </a:r>
            <a:r>
              <a:rPr sz="1800" dirty="0">
                <a:latin typeface="Calibri"/>
                <a:cs typeface="Calibri"/>
              </a:rPr>
              <a:t>na </a:t>
            </a:r>
            <a:r>
              <a:rPr sz="1800" spc="-10" dirty="0">
                <a:latin typeface="Calibri"/>
                <a:cs typeface="Calibri"/>
              </a:rPr>
              <a:t>motivaci </a:t>
            </a:r>
            <a:r>
              <a:rPr sz="1800" dirty="0">
                <a:latin typeface="Calibri"/>
                <a:cs typeface="Calibri"/>
              </a:rPr>
              <a:t>a </a:t>
            </a:r>
            <a:r>
              <a:rPr sz="1800" spc="-5" dirty="0">
                <a:latin typeface="Calibri"/>
                <a:cs typeface="Calibri"/>
              </a:rPr>
              <a:t>zapojení </a:t>
            </a:r>
            <a:r>
              <a:rPr sz="1800" spc="-10" dirty="0">
                <a:latin typeface="Calibri"/>
                <a:cs typeface="Calibri"/>
              </a:rPr>
              <a:t>klienta </a:t>
            </a:r>
            <a:r>
              <a:rPr sz="1800" dirty="0">
                <a:latin typeface="Calibri"/>
                <a:cs typeface="Calibri"/>
              </a:rPr>
              <a:t>- </a:t>
            </a:r>
            <a:r>
              <a:rPr sz="1800" spc="-10" dirty="0">
                <a:latin typeface="Calibri"/>
                <a:cs typeface="Calibri"/>
              </a:rPr>
              <a:t>“někdo to </a:t>
            </a:r>
            <a:r>
              <a:rPr sz="1800" spc="-15" dirty="0">
                <a:latin typeface="Calibri"/>
                <a:cs typeface="Calibri"/>
              </a:rPr>
              <a:t>za </a:t>
            </a:r>
            <a:r>
              <a:rPr sz="1800" dirty="0">
                <a:latin typeface="Calibri"/>
                <a:cs typeface="Calibri"/>
              </a:rPr>
              <a:t>mě </a:t>
            </a:r>
            <a:r>
              <a:rPr sz="1800" spc="-15" dirty="0">
                <a:latin typeface="Calibri"/>
                <a:cs typeface="Calibri"/>
              </a:rPr>
              <a:t>vždycky  </a:t>
            </a:r>
            <a:r>
              <a:rPr sz="1800" spc="5" dirty="0">
                <a:latin typeface="Calibri"/>
                <a:cs typeface="Calibri"/>
              </a:rPr>
              <a:t>vyřeší”</a:t>
            </a:r>
            <a:endParaRPr sz="1800">
              <a:latin typeface="Calibri"/>
              <a:cs typeface="Calibri"/>
            </a:endParaRPr>
          </a:p>
          <a:p>
            <a:pPr marL="241300" indent="-228600">
              <a:lnSpc>
                <a:spcPts val="1920"/>
              </a:lnSpc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1800" spc="-15" dirty="0">
                <a:latin typeface="Calibri"/>
                <a:cs typeface="Calibri"/>
              </a:rPr>
              <a:t>Názorové rozdělení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týmu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39" y="380271"/>
            <a:ext cx="10038080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cs-CZ" b="1" dirty="0">
                <a:solidFill>
                  <a:srgbClr val="FF0000"/>
                </a:solidFill>
              </a:rPr>
              <a:t>Dilemata řešená sociálními pracovníky</a:t>
            </a:r>
            <a:endParaRPr b="1" dirty="0">
              <a:solidFill>
                <a:srgbClr val="FF0000"/>
              </a:solidFill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831850" y="1203326"/>
          <a:ext cx="10515600" cy="53187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5758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Podpořit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více klientů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menší</a:t>
                      </a:r>
                      <a:r>
                        <a:rPr sz="1800" spc="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částkou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Podpořit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méně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klientů většími</a:t>
                      </a:r>
                      <a:r>
                        <a:rPr sz="18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částkami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9C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1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Dát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klientům důvěru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(dát peníze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do</a:t>
                      </a:r>
                      <a:r>
                        <a:rPr sz="1800" spc="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ruky)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Mít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vždy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pod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kontrolou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(hradit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za</a:t>
                      </a:r>
                      <a:r>
                        <a:rPr sz="1800" spc="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klienty)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9C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15" dirty="0">
                          <a:latin typeface="Calibri"/>
                          <a:cs typeface="Calibri"/>
                        </a:rPr>
                        <a:t>Jednorázová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pomoc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15" dirty="0">
                          <a:latin typeface="Calibri"/>
                          <a:cs typeface="Calibri"/>
                        </a:rPr>
                        <a:t>Opakovaná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pomoc jednomu</a:t>
                      </a:r>
                      <a:r>
                        <a:rPr sz="18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klientovi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9C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0079">
                <a:tc>
                  <a:txBody>
                    <a:bodyPr/>
                    <a:lstStyle/>
                    <a:p>
                      <a:pPr marL="90805" marR="78041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15" dirty="0">
                          <a:latin typeface="Calibri"/>
                          <a:cs typeface="Calibri"/>
                        </a:rPr>
                        <a:t>Informovat 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klienty,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že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má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organizace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k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dispozici 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flexibilní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rozpočet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Raději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nezmiňovat,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aby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nedocházelo 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ke</a:t>
                      </a:r>
                      <a:r>
                        <a:rPr sz="1800" spc="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zneužívání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9C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0079">
                <a:tc>
                  <a:txBody>
                    <a:bodyPr/>
                    <a:lstStyle/>
                    <a:p>
                      <a:pPr marL="90805" marR="78486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20" dirty="0">
                          <a:latin typeface="Calibri"/>
                          <a:cs typeface="Calibri"/>
                        </a:rPr>
                        <a:t>Počítat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flexibilním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rozpočtem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coby paralelním 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systémem státní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 podpory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410209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Snažit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se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narovnávat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existující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systém,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aby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paralelní 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nebyl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tolik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potřeba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9C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marL="90805" marR="54800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15" dirty="0">
                          <a:latin typeface="Calibri"/>
                          <a:cs typeface="Calibri"/>
                        </a:rPr>
                        <a:t>Opakovaně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hradit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náklady,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které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je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potřeba hradit  neustále 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(např.</a:t>
                      </a:r>
                      <a:r>
                        <a:rPr sz="18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léky)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48895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Hradit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jen v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případě nutnosti, hledat jiné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zdroje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na 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pravidelnou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úhradu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9C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0079">
                <a:tc>
                  <a:txBody>
                    <a:bodyPr/>
                    <a:lstStyle/>
                    <a:p>
                      <a:pPr marL="90805" marR="24384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15" dirty="0">
                          <a:latin typeface="Calibri"/>
                          <a:cs typeface="Calibri"/>
                        </a:rPr>
                        <a:t>Opakovaná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úhrada stejného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nákladu 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(např.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doklady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v 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případě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opakované</a:t>
                      </a:r>
                      <a:r>
                        <a:rPr sz="18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ztráty)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9080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Nastavení intervalu,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po jak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dlouhé době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je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možné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opět 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uhradit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9C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Využívání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jen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pro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dlouhodobé</a:t>
                      </a:r>
                      <a:r>
                        <a:rPr sz="1800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klienty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58483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Možnost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využít i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pro nové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klienty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nebo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zájemce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o 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službu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9C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40079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15" dirty="0">
                          <a:latin typeface="Calibri"/>
                          <a:cs typeface="Calibri"/>
                        </a:rPr>
                        <a:t>Potřeba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klienta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56070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Hodnotové nastavení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pracovníka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nebo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organizace  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(např.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v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případě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antikoncepce,</a:t>
                      </a:r>
                      <a:r>
                        <a:rPr sz="1800" spc="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potratů)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9C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Nastavit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si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limit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příspěvku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interval</a:t>
                      </a:r>
                      <a:r>
                        <a:rPr sz="180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čerpání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Řešit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vždy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individuálně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využívat dle</a:t>
                      </a:r>
                      <a:r>
                        <a:rPr sz="1800" spc="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potřeby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9C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5D14166-F6A8-2FF2-AA71-5CAE69F626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ED1C24"/>
                </a:solidFill>
              </a:rPr>
              <a:t>Co bychom s vámi dnes chtěly sdílet?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F5C12FF-0F04-FCFA-4B03-96A162307B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63097"/>
            <a:ext cx="10515600" cy="4013866"/>
          </a:xfrm>
        </p:spPr>
        <p:txBody>
          <a:bodyPr/>
          <a:lstStyle/>
          <a:p>
            <a:r>
              <a:rPr lang="cs-CZ" dirty="0"/>
              <a:t>Kdo jsme a co děláme</a:t>
            </a:r>
          </a:p>
          <a:p>
            <a:r>
              <a:rPr lang="cs-CZ" dirty="0"/>
              <a:t>Co je flexibilní rozpočet a pro koho je určen</a:t>
            </a:r>
          </a:p>
          <a:p>
            <a:r>
              <a:rPr lang="cs-CZ" dirty="0"/>
              <a:t>Jak vypadá naše pilotní grantová výzva na tvorbu flexibilních rozpočtů</a:t>
            </a:r>
          </a:p>
          <a:p>
            <a:r>
              <a:rPr lang="cs-CZ" dirty="0"/>
              <a:t>První výstupy z evaluace grantové výzvy</a:t>
            </a:r>
          </a:p>
          <a:p>
            <a:r>
              <a:rPr lang="cs-CZ" dirty="0"/>
              <a:t>Co nás bude ještě zajímat při evaluaci</a:t>
            </a:r>
          </a:p>
        </p:txBody>
      </p:sp>
      <p:pic>
        <p:nvPicPr>
          <p:cNvPr id="5" name="Obrázek 4" descr="Obsah obrázku Grafika, grafický design, Písmo, design&#10;&#10;Popis byl vytvořen automaticky">
            <a:extLst>
              <a:ext uri="{FF2B5EF4-FFF2-40B4-BE49-F238E27FC236}">
                <a16:creationId xmlns:a16="http://schemas.microsoft.com/office/drawing/2014/main" id="{02AD52F9-E5E0-9ED5-EBBA-89E0E86593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458" y="80345"/>
            <a:ext cx="1005318" cy="1500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6877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39" y="308070"/>
            <a:ext cx="777113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dirty="0">
                <a:solidFill>
                  <a:srgbClr val="FF0000"/>
                </a:solidFill>
              </a:rPr>
              <a:t>Procesní fungování v organizacích I.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1277448"/>
            <a:ext cx="10304780" cy="5034199"/>
          </a:xfrm>
          <a:prstGeom prst="rect">
            <a:avLst/>
          </a:prstGeom>
        </p:spPr>
        <p:txBody>
          <a:bodyPr vert="horz" wrap="square" lIns="0" tIns="1676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20"/>
              </a:spcBef>
            </a:pPr>
            <a:r>
              <a:rPr sz="2400" b="1" spc="-5" dirty="0">
                <a:solidFill>
                  <a:srgbClr val="FF0000"/>
                </a:solidFill>
                <a:latin typeface="Calibri"/>
                <a:cs typeface="Calibri"/>
              </a:rPr>
              <a:t>3a) Uváděné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modely </a:t>
            </a:r>
            <a:r>
              <a:rPr sz="2400" b="1" spc="-10" dirty="0">
                <a:solidFill>
                  <a:srgbClr val="FF0000"/>
                </a:solidFill>
                <a:latin typeface="Calibri"/>
                <a:cs typeface="Calibri"/>
              </a:rPr>
              <a:t>rozhodování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o </a:t>
            </a:r>
            <a:r>
              <a:rPr sz="2400" b="1" spc="-10" dirty="0">
                <a:solidFill>
                  <a:srgbClr val="FF0000"/>
                </a:solidFill>
                <a:latin typeface="Calibri"/>
                <a:cs typeface="Calibri"/>
              </a:rPr>
              <a:t>flexibilních</a:t>
            </a:r>
            <a:r>
              <a:rPr sz="2400" b="1" spc="-7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Calibri"/>
                <a:cs typeface="Calibri"/>
              </a:rPr>
              <a:t>rozpočtech</a:t>
            </a:r>
            <a:endParaRPr sz="2400" dirty="0">
              <a:latin typeface="Calibri"/>
              <a:cs typeface="Calibri"/>
            </a:endParaRPr>
          </a:p>
          <a:p>
            <a:pPr marL="355600" marR="929005" indent="-342900">
              <a:lnSpc>
                <a:spcPts val="2110"/>
              </a:lnSpc>
              <a:spcBef>
                <a:spcPts val="1620"/>
              </a:spcBef>
              <a:buAutoNum type="arabicPeriod"/>
              <a:tabLst>
                <a:tab pos="354965" algn="l"/>
                <a:tab pos="355600" algn="l"/>
              </a:tabLst>
            </a:pPr>
            <a:r>
              <a:rPr lang="cs-CZ" sz="2200" spc="-10" dirty="0">
                <a:latin typeface="Calibri"/>
                <a:cs typeface="Calibri"/>
              </a:rPr>
              <a:t>  </a:t>
            </a:r>
            <a:r>
              <a:rPr sz="2200" spc="-10" dirty="0" err="1">
                <a:latin typeface="Calibri"/>
                <a:cs typeface="Calibri"/>
              </a:rPr>
              <a:t>Navrhuje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sociální </a:t>
            </a:r>
            <a:r>
              <a:rPr sz="2200" spc="-15" dirty="0">
                <a:latin typeface="Calibri"/>
                <a:cs typeface="Calibri"/>
              </a:rPr>
              <a:t>pracovník, </a:t>
            </a:r>
            <a:r>
              <a:rPr sz="2200" spc="-10" dirty="0">
                <a:latin typeface="Calibri"/>
                <a:cs typeface="Calibri"/>
              </a:rPr>
              <a:t>který spolupracuje </a:t>
            </a:r>
            <a:r>
              <a:rPr sz="2200" spc="-5" dirty="0">
                <a:latin typeface="Calibri"/>
                <a:cs typeface="Calibri"/>
              </a:rPr>
              <a:t>s </a:t>
            </a:r>
            <a:r>
              <a:rPr sz="2200" spc="-15" dirty="0">
                <a:latin typeface="Calibri"/>
                <a:cs typeface="Calibri"/>
              </a:rPr>
              <a:t>klientem </a:t>
            </a:r>
            <a:r>
              <a:rPr sz="2200" spc="-5" dirty="0">
                <a:latin typeface="Calibri"/>
                <a:cs typeface="Calibri"/>
              </a:rPr>
              <a:t>→ </a:t>
            </a:r>
            <a:r>
              <a:rPr sz="2200" spc="-15" dirty="0" err="1">
                <a:latin typeface="Calibri"/>
                <a:cs typeface="Calibri"/>
              </a:rPr>
              <a:t>schvaluje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20" dirty="0" err="1">
                <a:latin typeface="Calibri"/>
                <a:cs typeface="Calibri"/>
              </a:rPr>
              <a:t>komise</a:t>
            </a:r>
            <a:r>
              <a:rPr lang="cs-CZ" sz="2200" spc="-20" dirty="0">
                <a:latin typeface="Calibri"/>
                <a:cs typeface="Calibri"/>
              </a:rPr>
              <a:t>        v</a:t>
            </a:r>
            <a:r>
              <a:rPr sz="2200" spc="-10" dirty="0" err="1">
                <a:latin typeface="Calibri"/>
                <a:cs typeface="Calibri"/>
              </a:rPr>
              <a:t>edoucích</a:t>
            </a:r>
            <a:r>
              <a:rPr sz="2200" spc="-15" dirty="0">
                <a:latin typeface="Calibri"/>
                <a:cs typeface="Calibri"/>
              </a:rPr>
              <a:t> pracovníků</a:t>
            </a:r>
            <a:endParaRPr sz="2200" dirty="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spcBef>
                <a:spcPts val="1605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2200" spc="-10" dirty="0">
                <a:latin typeface="Calibri"/>
                <a:cs typeface="Calibri"/>
              </a:rPr>
              <a:t>Navrhuje </a:t>
            </a:r>
            <a:r>
              <a:rPr sz="2200" spc="-5" dirty="0">
                <a:latin typeface="Calibri"/>
                <a:cs typeface="Calibri"/>
              </a:rPr>
              <a:t>sociální </a:t>
            </a:r>
            <a:r>
              <a:rPr sz="2200" spc="-15" dirty="0">
                <a:latin typeface="Calibri"/>
                <a:cs typeface="Calibri"/>
              </a:rPr>
              <a:t>pracovník, </a:t>
            </a:r>
            <a:r>
              <a:rPr sz="2200" spc="-10" dirty="0">
                <a:latin typeface="Calibri"/>
                <a:cs typeface="Calibri"/>
              </a:rPr>
              <a:t>který spolupracuje </a:t>
            </a:r>
            <a:r>
              <a:rPr sz="2200" spc="-5" dirty="0">
                <a:latin typeface="Calibri"/>
                <a:cs typeface="Calibri"/>
              </a:rPr>
              <a:t>s </a:t>
            </a:r>
            <a:r>
              <a:rPr sz="2200" spc="-15" dirty="0">
                <a:latin typeface="Calibri"/>
                <a:cs typeface="Calibri"/>
              </a:rPr>
              <a:t>klientem </a:t>
            </a:r>
            <a:r>
              <a:rPr sz="2200" spc="-5" dirty="0">
                <a:latin typeface="Calibri"/>
                <a:cs typeface="Calibri"/>
              </a:rPr>
              <a:t>→ </a:t>
            </a:r>
            <a:r>
              <a:rPr sz="2200" spc="-15" dirty="0">
                <a:latin typeface="Calibri"/>
                <a:cs typeface="Calibri"/>
              </a:rPr>
              <a:t>schvaluje</a:t>
            </a:r>
            <a:r>
              <a:rPr sz="2200" spc="9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vedoucí</a:t>
            </a:r>
            <a:endParaRPr sz="2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Calibri"/>
              <a:buAutoNum type="arabicPeriod"/>
            </a:pPr>
            <a:endParaRPr sz="1700" dirty="0">
              <a:latin typeface="Calibri"/>
              <a:cs typeface="Calibri"/>
            </a:endParaRPr>
          </a:p>
          <a:p>
            <a:pPr marL="469900" marR="5080" indent="-457200">
              <a:lnSpc>
                <a:spcPts val="2110"/>
              </a:lnSpc>
              <a:buAutoNum type="arabicPeriod"/>
              <a:tabLst>
                <a:tab pos="469265" algn="l"/>
                <a:tab pos="469900" algn="l"/>
              </a:tabLst>
            </a:pPr>
            <a:r>
              <a:rPr sz="2200" spc="-10" dirty="0">
                <a:latin typeface="Calibri"/>
                <a:cs typeface="Calibri"/>
              </a:rPr>
              <a:t>Navrhuje </a:t>
            </a:r>
            <a:r>
              <a:rPr sz="2200" spc="-5" dirty="0">
                <a:latin typeface="Calibri"/>
                <a:cs typeface="Calibri"/>
              </a:rPr>
              <a:t>sociální </a:t>
            </a:r>
            <a:r>
              <a:rPr sz="2200" spc="-15" dirty="0">
                <a:latin typeface="Calibri"/>
                <a:cs typeface="Calibri"/>
              </a:rPr>
              <a:t>pracovník, </a:t>
            </a:r>
            <a:r>
              <a:rPr sz="2200" spc="-10" dirty="0">
                <a:latin typeface="Calibri"/>
                <a:cs typeface="Calibri"/>
              </a:rPr>
              <a:t>který spolupracuje </a:t>
            </a:r>
            <a:r>
              <a:rPr sz="2200" spc="-5" dirty="0">
                <a:latin typeface="Calibri"/>
                <a:cs typeface="Calibri"/>
              </a:rPr>
              <a:t>s </a:t>
            </a:r>
            <a:r>
              <a:rPr sz="2200" spc="-15" dirty="0">
                <a:latin typeface="Calibri"/>
                <a:cs typeface="Calibri"/>
              </a:rPr>
              <a:t>klientem </a:t>
            </a:r>
            <a:r>
              <a:rPr sz="2200" spc="-5" dirty="0">
                <a:latin typeface="Calibri"/>
                <a:cs typeface="Calibri"/>
              </a:rPr>
              <a:t>→ </a:t>
            </a:r>
            <a:r>
              <a:rPr sz="2200" spc="-15" dirty="0">
                <a:latin typeface="Calibri"/>
                <a:cs typeface="Calibri"/>
              </a:rPr>
              <a:t>schvaluje </a:t>
            </a:r>
            <a:r>
              <a:rPr sz="2200" spc="-25" dirty="0">
                <a:latin typeface="Calibri"/>
                <a:cs typeface="Calibri"/>
              </a:rPr>
              <a:t>garant </a:t>
            </a:r>
            <a:r>
              <a:rPr sz="2200" spc="-15" dirty="0">
                <a:latin typeface="Calibri"/>
                <a:cs typeface="Calibri"/>
              </a:rPr>
              <a:t>rozpočtu  </a:t>
            </a:r>
            <a:r>
              <a:rPr sz="2200" spc="-10" dirty="0">
                <a:latin typeface="Calibri"/>
                <a:cs typeface="Calibri"/>
              </a:rPr>
              <a:t>(1 </a:t>
            </a:r>
            <a:r>
              <a:rPr sz="2200" spc="-20" dirty="0">
                <a:latin typeface="Calibri"/>
                <a:cs typeface="Calibri"/>
              </a:rPr>
              <a:t>pro </a:t>
            </a:r>
            <a:r>
              <a:rPr sz="2200" spc="-15" dirty="0">
                <a:latin typeface="Calibri"/>
                <a:cs typeface="Calibri"/>
              </a:rPr>
              <a:t>všechny </a:t>
            </a:r>
            <a:r>
              <a:rPr sz="2200" spc="-30" dirty="0">
                <a:latin typeface="Calibri"/>
                <a:cs typeface="Calibri"/>
              </a:rPr>
              <a:t>služby, </a:t>
            </a:r>
            <a:r>
              <a:rPr sz="2200" spc="-10" dirty="0">
                <a:latin typeface="Calibri"/>
                <a:cs typeface="Calibri"/>
              </a:rPr>
              <a:t>má </a:t>
            </a:r>
            <a:r>
              <a:rPr sz="2200" spc="-5" dirty="0">
                <a:latin typeface="Calibri"/>
                <a:cs typeface="Calibri"/>
              </a:rPr>
              <a:t>na </a:t>
            </a:r>
            <a:r>
              <a:rPr sz="2200" spc="-15" dirty="0">
                <a:latin typeface="Calibri"/>
                <a:cs typeface="Calibri"/>
              </a:rPr>
              <a:t>starosti</a:t>
            </a:r>
            <a:r>
              <a:rPr sz="2200" spc="9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administrativu)</a:t>
            </a:r>
            <a:endParaRPr sz="2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Calibri"/>
              <a:buAutoNum type="arabicPeriod"/>
            </a:pPr>
            <a:endParaRPr sz="1700" dirty="0">
              <a:latin typeface="Calibri"/>
              <a:cs typeface="Calibri"/>
            </a:endParaRPr>
          </a:p>
          <a:p>
            <a:pPr marL="469900" marR="92710" indent="-457200">
              <a:lnSpc>
                <a:spcPts val="2110"/>
              </a:lnSpc>
              <a:spcBef>
                <a:spcPts val="5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2200" spc="-5" dirty="0">
                <a:latin typeface="Calibri"/>
                <a:cs typeface="Calibri"/>
              </a:rPr>
              <a:t>Sociální </a:t>
            </a:r>
            <a:r>
              <a:rPr sz="2200" spc="-15" dirty="0">
                <a:latin typeface="Calibri"/>
                <a:cs typeface="Calibri"/>
              </a:rPr>
              <a:t>pracovník </a:t>
            </a:r>
            <a:r>
              <a:rPr sz="2200" spc="-5" dirty="0">
                <a:latin typeface="Calibri"/>
                <a:cs typeface="Calibri"/>
              </a:rPr>
              <a:t>přináší do týmu, </a:t>
            </a:r>
            <a:r>
              <a:rPr sz="2200" spc="-15" dirty="0">
                <a:latin typeface="Calibri"/>
                <a:cs typeface="Calibri"/>
              </a:rPr>
              <a:t>rozhodování </a:t>
            </a:r>
            <a:r>
              <a:rPr sz="2200" spc="-10" dirty="0">
                <a:latin typeface="Calibri"/>
                <a:cs typeface="Calibri"/>
              </a:rPr>
              <a:t>probíhá týmově </a:t>
            </a:r>
            <a:r>
              <a:rPr sz="2200" spc="-45" dirty="0">
                <a:latin typeface="Calibri"/>
                <a:cs typeface="Calibri"/>
              </a:rPr>
              <a:t>(např. </a:t>
            </a:r>
            <a:r>
              <a:rPr sz="2200" spc="-5" dirty="0">
                <a:latin typeface="Calibri"/>
                <a:cs typeface="Calibri"/>
              </a:rPr>
              <a:t>Během </a:t>
            </a:r>
            <a:r>
              <a:rPr sz="2200" spc="-10" dirty="0">
                <a:latin typeface="Calibri"/>
                <a:cs typeface="Calibri"/>
              </a:rPr>
              <a:t>týmové  </a:t>
            </a:r>
            <a:r>
              <a:rPr sz="2200" spc="-35" dirty="0">
                <a:latin typeface="Calibri"/>
                <a:cs typeface="Calibri"/>
              </a:rPr>
              <a:t>porady, </a:t>
            </a:r>
            <a:r>
              <a:rPr sz="2200" spc="-15" dirty="0">
                <a:latin typeface="Calibri"/>
                <a:cs typeface="Calibri"/>
              </a:rPr>
              <a:t>intervize, klientského</a:t>
            </a:r>
            <a:r>
              <a:rPr sz="2200" spc="7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setkání)</a:t>
            </a:r>
            <a:endParaRPr sz="2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Calibri"/>
              <a:buAutoNum type="arabicPeriod"/>
            </a:pPr>
            <a:endParaRPr sz="1700" dirty="0">
              <a:latin typeface="Calibri"/>
              <a:cs typeface="Calibri"/>
            </a:endParaRPr>
          </a:p>
          <a:p>
            <a:pPr marL="469900" marR="1115695" indent="-457200">
              <a:lnSpc>
                <a:spcPts val="2110"/>
              </a:lnSpc>
              <a:buAutoNum type="arabicPeriod"/>
              <a:tabLst>
                <a:tab pos="469265" algn="l"/>
                <a:tab pos="469900" algn="l"/>
              </a:tabLst>
            </a:pPr>
            <a:r>
              <a:rPr sz="2200" spc="-5" dirty="0">
                <a:latin typeface="Calibri"/>
                <a:cs typeface="Calibri"/>
              </a:rPr>
              <a:t>Sociální </a:t>
            </a:r>
            <a:r>
              <a:rPr sz="2200" spc="-15" dirty="0">
                <a:latin typeface="Calibri"/>
                <a:cs typeface="Calibri"/>
              </a:rPr>
              <a:t>pracovníci </a:t>
            </a:r>
            <a:r>
              <a:rPr sz="2200" spc="-10" dirty="0">
                <a:latin typeface="Calibri"/>
                <a:cs typeface="Calibri"/>
              </a:rPr>
              <a:t>rozhodují </a:t>
            </a:r>
            <a:r>
              <a:rPr sz="2200" spc="-5" dirty="0">
                <a:latin typeface="Calibri"/>
                <a:cs typeface="Calibri"/>
              </a:rPr>
              <a:t>sami do </a:t>
            </a:r>
            <a:r>
              <a:rPr sz="2200" spc="-15" dirty="0">
                <a:latin typeface="Calibri"/>
                <a:cs typeface="Calibri"/>
              </a:rPr>
              <a:t>určitého </a:t>
            </a:r>
            <a:r>
              <a:rPr sz="2200" spc="-10" dirty="0">
                <a:latin typeface="Calibri"/>
                <a:cs typeface="Calibri"/>
              </a:rPr>
              <a:t>limitu, </a:t>
            </a:r>
            <a:r>
              <a:rPr sz="2200" spc="-5" dirty="0">
                <a:latin typeface="Calibri"/>
                <a:cs typeface="Calibri"/>
              </a:rPr>
              <a:t>nad limit je další </a:t>
            </a:r>
            <a:r>
              <a:rPr sz="2200" spc="-20" dirty="0">
                <a:latin typeface="Calibri"/>
                <a:cs typeface="Calibri"/>
              </a:rPr>
              <a:t>úroveň  </a:t>
            </a:r>
            <a:r>
              <a:rPr sz="2200" spc="-15" dirty="0">
                <a:latin typeface="Calibri"/>
                <a:cs typeface="Calibri"/>
              </a:rPr>
              <a:t>rozhodování</a:t>
            </a:r>
            <a:endParaRPr sz="2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Calibri"/>
              <a:buAutoNum type="arabicPeriod"/>
            </a:pPr>
            <a:endParaRPr sz="1700" dirty="0">
              <a:latin typeface="Calibri"/>
              <a:cs typeface="Calibri"/>
            </a:endParaRPr>
          </a:p>
          <a:p>
            <a:pPr marL="469900" marR="695325" indent="-457200">
              <a:lnSpc>
                <a:spcPts val="2110"/>
              </a:lnSpc>
              <a:buAutoNum type="arabicPeriod"/>
              <a:tabLst>
                <a:tab pos="469265" algn="l"/>
                <a:tab pos="469900" algn="l"/>
              </a:tabLst>
            </a:pPr>
            <a:r>
              <a:rPr sz="2200" spc="-10" dirty="0">
                <a:latin typeface="Calibri"/>
                <a:cs typeface="Calibri"/>
              </a:rPr>
              <a:t>Existuje role </a:t>
            </a:r>
            <a:r>
              <a:rPr sz="2200" spc="-15" dirty="0">
                <a:latin typeface="Calibri"/>
                <a:cs typeface="Calibri"/>
              </a:rPr>
              <a:t>administrátora, </a:t>
            </a:r>
            <a:r>
              <a:rPr sz="2200" spc="-10" dirty="0">
                <a:latin typeface="Calibri"/>
                <a:cs typeface="Calibri"/>
              </a:rPr>
              <a:t>který má </a:t>
            </a:r>
            <a:r>
              <a:rPr sz="2200" spc="-20" dirty="0">
                <a:latin typeface="Calibri"/>
                <a:cs typeface="Calibri"/>
              </a:rPr>
              <a:t>správu </a:t>
            </a:r>
            <a:r>
              <a:rPr sz="2200" spc="-10" dirty="0">
                <a:latin typeface="Calibri"/>
                <a:cs typeface="Calibri"/>
              </a:rPr>
              <a:t>flexibilního </a:t>
            </a:r>
            <a:r>
              <a:rPr sz="2200" spc="-15" dirty="0">
                <a:latin typeface="Calibri"/>
                <a:cs typeface="Calibri"/>
              </a:rPr>
              <a:t>rozpočtu </a:t>
            </a:r>
            <a:r>
              <a:rPr sz="2200" spc="-5" dirty="0">
                <a:latin typeface="Calibri"/>
                <a:cs typeface="Calibri"/>
              </a:rPr>
              <a:t>na </a:t>
            </a:r>
            <a:r>
              <a:rPr sz="2200" spc="-15" dirty="0">
                <a:latin typeface="Calibri"/>
                <a:cs typeface="Calibri"/>
              </a:rPr>
              <a:t>starosti, </a:t>
            </a:r>
            <a:r>
              <a:rPr sz="2200" spc="-5" dirty="0">
                <a:latin typeface="Calibri"/>
                <a:cs typeface="Calibri"/>
              </a:rPr>
              <a:t>ale  </a:t>
            </a:r>
            <a:r>
              <a:rPr sz="2200" spc="-10" dirty="0">
                <a:latin typeface="Calibri"/>
                <a:cs typeface="Calibri"/>
              </a:rPr>
              <a:t>nerozhoduje </a:t>
            </a:r>
            <a:r>
              <a:rPr sz="2200" spc="-5" dirty="0">
                <a:latin typeface="Calibri"/>
                <a:cs typeface="Calibri"/>
              </a:rPr>
              <a:t>o jeho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využití</a:t>
            </a:r>
            <a:endParaRPr sz="2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34643" y="545814"/>
            <a:ext cx="790702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b="1" dirty="0">
                <a:solidFill>
                  <a:srgbClr val="FF0000"/>
                </a:solidFill>
              </a:rPr>
              <a:t>Procesní fungování v organizacích II.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848" y="1780919"/>
            <a:ext cx="10137140" cy="42494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5" dirty="0">
                <a:solidFill>
                  <a:srgbClr val="FF0000"/>
                </a:solidFill>
                <a:latin typeface="Calibri"/>
                <a:cs typeface="Calibri"/>
              </a:rPr>
              <a:t>3b) </a:t>
            </a:r>
            <a:r>
              <a:rPr sz="2200" b="1" spc="-20" dirty="0">
                <a:solidFill>
                  <a:srgbClr val="FF0000"/>
                </a:solidFill>
                <a:latin typeface="Calibri"/>
                <a:cs typeface="Calibri"/>
              </a:rPr>
              <a:t>Nastavení </a:t>
            </a:r>
            <a:r>
              <a:rPr sz="2200" b="1" spc="-5" dirty="0">
                <a:solidFill>
                  <a:srgbClr val="FF0000"/>
                </a:solidFill>
                <a:latin typeface="Calibri"/>
                <a:cs typeface="Calibri"/>
              </a:rPr>
              <a:t>limitů a </a:t>
            </a:r>
            <a:r>
              <a:rPr sz="2200" b="1" spc="-10" dirty="0">
                <a:solidFill>
                  <a:srgbClr val="FF0000"/>
                </a:solidFill>
                <a:latin typeface="Calibri"/>
                <a:cs typeface="Calibri"/>
              </a:rPr>
              <a:t>kritérií </a:t>
            </a:r>
            <a:r>
              <a:rPr sz="2200" b="1" spc="-15" dirty="0">
                <a:solidFill>
                  <a:srgbClr val="FF0000"/>
                </a:solidFill>
                <a:latin typeface="Calibri"/>
                <a:cs typeface="Calibri"/>
              </a:rPr>
              <a:t>pro </a:t>
            </a:r>
            <a:r>
              <a:rPr sz="2200" b="1" spc="-10" dirty="0">
                <a:solidFill>
                  <a:srgbClr val="FF0000"/>
                </a:solidFill>
                <a:latin typeface="Calibri"/>
                <a:cs typeface="Calibri"/>
              </a:rPr>
              <a:t>využívání </a:t>
            </a:r>
            <a:r>
              <a:rPr sz="2200" b="1" spc="-10" dirty="0" err="1">
                <a:solidFill>
                  <a:srgbClr val="FF0000"/>
                </a:solidFill>
                <a:latin typeface="Calibri"/>
                <a:cs typeface="Calibri"/>
              </a:rPr>
              <a:t>flexibilního</a:t>
            </a:r>
            <a:r>
              <a:rPr sz="2200" b="1" spc="1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200" b="1" spc="-15" dirty="0" err="1">
                <a:solidFill>
                  <a:srgbClr val="FF0000"/>
                </a:solidFill>
                <a:latin typeface="Calibri"/>
                <a:cs typeface="Calibri"/>
              </a:rPr>
              <a:t>rozpočtu</a:t>
            </a:r>
            <a:endParaRPr sz="2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lang="cs-CZ" sz="1700" dirty="0">
              <a:latin typeface="Calibri"/>
              <a:cs typeface="Calibri"/>
            </a:endParaRPr>
          </a:p>
          <a:p>
            <a:pPr marL="241300" marR="863600" indent="-228600">
              <a:lnSpc>
                <a:spcPts val="2110"/>
              </a:lnSpc>
              <a:buFont typeface="Arial"/>
              <a:buChar char="•"/>
              <a:tabLst>
                <a:tab pos="241300" algn="l"/>
                <a:tab pos="241935" algn="l"/>
              </a:tabLst>
            </a:pPr>
            <a:r>
              <a:rPr sz="2200" spc="-5" dirty="0">
                <a:latin typeface="Calibri"/>
                <a:cs typeface="Calibri"/>
              </a:rPr>
              <a:t>V </a:t>
            </a:r>
            <a:r>
              <a:rPr sz="2200" spc="-20" dirty="0">
                <a:latin typeface="Calibri"/>
                <a:cs typeface="Calibri"/>
              </a:rPr>
              <a:t>řadě </a:t>
            </a:r>
            <a:r>
              <a:rPr sz="2200" spc="-15" dirty="0">
                <a:latin typeface="Calibri"/>
                <a:cs typeface="Calibri"/>
              </a:rPr>
              <a:t>organizací </a:t>
            </a:r>
            <a:r>
              <a:rPr sz="2200" spc="-5" dirty="0">
                <a:latin typeface="Calibri"/>
                <a:cs typeface="Calibri"/>
              </a:rPr>
              <a:t>došlo k </a:t>
            </a:r>
            <a:r>
              <a:rPr sz="2200" spc="-15" dirty="0">
                <a:latin typeface="Calibri"/>
                <a:cs typeface="Calibri"/>
              </a:rPr>
              <a:t>nastavení </a:t>
            </a:r>
            <a:r>
              <a:rPr sz="2200" spc="-5" dirty="0">
                <a:latin typeface="Calibri"/>
                <a:cs typeface="Calibri"/>
              </a:rPr>
              <a:t>limitu, do </a:t>
            </a:r>
            <a:r>
              <a:rPr sz="2200" spc="-15" dirty="0">
                <a:latin typeface="Calibri"/>
                <a:cs typeface="Calibri"/>
              </a:rPr>
              <a:t>kterého </a:t>
            </a:r>
            <a:r>
              <a:rPr sz="2200" spc="-5" dirty="0">
                <a:latin typeface="Calibri"/>
                <a:cs typeface="Calibri"/>
              </a:rPr>
              <a:t>mohou sociální </a:t>
            </a:r>
            <a:r>
              <a:rPr sz="2200" spc="-15" dirty="0">
                <a:latin typeface="Calibri"/>
                <a:cs typeface="Calibri"/>
              </a:rPr>
              <a:t>pracovníci  rozhodovat </a:t>
            </a:r>
            <a:r>
              <a:rPr sz="2200" spc="-5" dirty="0">
                <a:latin typeface="Calibri"/>
                <a:cs typeface="Calibri"/>
              </a:rPr>
              <a:t>sami a </a:t>
            </a:r>
            <a:r>
              <a:rPr sz="2200" dirty="0">
                <a:latin typeface="Calibri"/>
                <a:cs typeface="Calibri"/>
              </a:rPr>
              <a:t>od </a:t>
            </a:r>
            <a:r>
              <a:rPr sz="2200" spc="-15" dirty="0">
                <a:latin typeface="Calibri"/>
                <a:cs typeface="Calibri"/>
              </a:rPr>
              <a:t>kterého </a:t>
            </a:r>
            <a:r>
              <a:rPr sz="2200" spc="-5" dirty="0">
                <a:latin typeface="Calibri"/>
                <a:cs typeface="Calibri"/>
              </a:rPr>
              <a:t>je </a:t>
            </a:r>
            <a:r>
              <a:rPr sz="2200" spc="-10" dirty="0">
                <a:latin typeface="Calibri"/>
                <a:cs typeface="Calibri"/>
              </a:rPr>
              <a:t>potřeba </a:t>
            </a:r>
            <a:r>
              <a:rPr sz="2200" spc="-5" dirty="0">
                <a:latin typeface="Calibri"/>
                <a:cs typeface="Calibri"/>
              </a:rPr>
              <a:t>další</a:t>
            </a:r>
            <a:r>
              <a:rPr sz="2200" spc="3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schválení</a:t>
            </a:r>
            <a:endParaRPr sz="2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Arial"/>
              <a:buChar char="•"/>
            </a:pPr>
            <a:endParaRPr sz="2150" dirty="0">
              <a:latin typeface="Calibri"/>
              <a:cs typeface="Calibri"/>
            </a:endParaRPr>
          </a:p>
          <a:p>
            <a:pPr marL="12700">
              <a:lnSpc>
                <a:spcPts val="2375"/>
              </a:lnSpc>
            </a:pPr>
            <a:r>
              <a:rPr sz="2200" spc="-5" dirty="0">
                <a:latin typeface="Calibri"/>
                <a:cs typeface="Calibri"/>
              </a:rPr>
              <a:t>Příklady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limitů:</a:t>
            </a:r>
            <a:endParaRPr sz="2200" dirty="0">
              <a:latin typeface="Calibri"/>
              <a:cs typeface="Calibri"/>
            </a:endParaRPr>
          </a:p>
          <a:p>
            <a:pPr marL="241300" indent="-229235">
              <a:lnSpc>
                <a:spcPts val="2375"/>
              </a:lnSpc>
              <a:buFont typeface="Arial"/>
              <a:buChar char="•"/>
              <a:tabLst>
                <a:tab pos="241300" algn="l"/>
                <a:tab pos="241935" algn="l"/>
              </a:tabLst>
            </a:pPr>
            <a:r>
              <a:rPr sz="2200" spc="-5" dirty="0">
                <a:latin typeface="Calibri"/>
                <a:cs typeface="Calibri"/>
              </a:rPr>
              <a:t>200 </a:t>
            </a:r>
            <a:r>
              <a:rPr sz="2200" spc="-20" dirty="0">
                <a:latin typeface="Calibri"/>
                <a:cs typeface="Calibri"/>
              </a:rPr>
              <a:t>korun </a:t>
            </a:r>
            <a:r>
              <a:rPr sz="2200" spc="-5" dirty="0">
                <a:latin typeface="Calibri"/>
                <a:cs typeface="Calibri"/>
              </a:rPr>
              <a:t>/ do 1 000 </a:t>
            </a:r>
            <a:r>
              <a:rPr sz="2200" spc="-20" dirty="0">
                <a:latin typeface="Calibri"/>
                <a:cs typeface="Calibri"/>
              </a:rPr>
              <a:t>korun </a:t>
            </a:r>
            <a:r>
              <a:rPr sz="2200" spc="-5" dirty="0">
                <a:latin typeface="Calibri"/>
                <a:cs typeface="Calibri"/>
              </a:rPr>
              <a:t>/ 500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korun</a:t>
            </a:r>
            <a:endParaRPr sz="2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Arial"/>
              <a:buChar char="•"/>
            </a:pPr>
            <a:endParaRPr sz="215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200" b="1" dirty="0">
                <a:solidFill>
                  <a:srgbClr val="FF0000"/>
                </a:solidFill>
                <a:latin typeface="Calibri"/>
                <a:cs typeface="Calibri"/>
              </a:rPr>
              <a:t>3c) </a:t>
            </a:r>
            <a:r>
              <a:rPr sz="2200" b="1" spc="-5" dirty="0" err="1">
                <a:solidFill>
                  <a:srgbClr val="FF0000"/>
                </a:solidFill>
                <a:latin typeface="Calibri"/>
                <a:cs typeface="Calibri"/>
              </a:rPr>
              <a:t>Příklad</a:t>
            </a:r>
            <a:r>
              <a:rPr sz="2200" b="1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200" b="1" spc="-10" dirty="0" err="1">
                <a:solidFill>
                  <a:srgbClr val="FF0000"/>
                </a:solidFill>
                <a:latin typeface="Calibri"/>
                <a:cs typeface="Calibri"/>
              </a:rPr>
              <a:t>kritérií</a:t>
            </a:r>
            <a:endParaRPr sz="2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lang="cs-CZ" sz="2150" dirty="0">
              <a:latin typeface="Calibri"/>
              <a:cs typeface="Calibri"/>
            </a:endParaRPr>
          </a:p>
          <a:p>
            <a:pPr marL="241300" indent="-229235">
              <a:lnSpc>
                <a:spcPts val="2375"/>
              </a:lnSpc>
              <a:buFont typeface="Arial"/>
              <a:buChar char="•"/>
              <a:tabLst>
                <a:tab pos="241300" algn="l"/>
                <a:tab pos="241935" algn="l"/>
              </a:tabLst>
            </a:pPr>
            <a:r>
              <a:rPr sz="2200" spc="-10" dirty="0" err="1">
                <a:latin typeface="Calibri"/>
                <a:cs typeface="Calibri"/>
              </a:rPr>
              <a:t>Nevyužíváme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na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dluhy</a:t>
            </a:r>
            <a:endParaRPr sz="2200" dirty="0">
              <a:latin typeface="Calibri"/>
              <a:cs typeface="Calibri"/>
            </a:endParaRPr>
          </a:p>
          <a:p>
            <a:pPr marL="241300" indent="-229235">
              <a:lnSpc>
                <a:spcPts val="2110"/>
              </a:lnSpc>
              <a:buFont typeface="Arial"/>
              <a:buChar char="•"/>
              <a:tabLst>
                <a:tab pos="241300" algn="l"/>
                <a:tab pos="241935" algn="l"/>
              </a:tabLst>
            </a:pPr>
            <a:r>
              <a:rPr sz="2200" spc="-10" dirty="0">
                <a:latin typeface="Calibri"/>
                <a:cs typeface="Calibri"/>
              </a:rPr>
              <a:t>Nehradíme </a:t>
            </a:r>
            <a:r>
              <a:rPr sz="2200" spc="-15" dirty="0">
                <a:latin typeface="Calibri"/>
                <a:cs typeface="Calibri"/>
              </a:rPr>
              <a:t>vysoké</a:t>
            </a:r>
            <a:r>
              <a:rPr sz="2200" spc="3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částky</a:t>
            </a:r>
            <a:endParaRPr sz="2200" dirty="0">
              <a:latin typeface="Calibri"/>
              <a:cs typeface="Calibri"/>
            </a:endParaRPr>
          </a:p>
          <a:p>
            <a:pPr marL="241300" marR="5080" indent="-229235">
              <a:lnSpc>
                <a:spcPts val="2110"/>
              </a:lnSpc>
              <a:spcBef>
                <a:spcPts val="250"/>
              </a:spcBef>
              <a:buFont typeface="Arial"/>
              <a:buChar char="•"/>
              <a:tabLst>
                <a:tab pos="241300" algn="l"/>
                <a:tab pos="241935" algn="l"/>
                <a:tab pos="1702435" algn="l"/>
              </a:tabLst>
            </a:pPr>
            <a:r>
              <a:rPr sz="2200" spc="-10" dirty="0">
                <a:latin typeface="Calibri"/>
                <a:cs typeface="Calibri"/>
              </a:rPr>
              <a:t>Nehradíme,	pokud </a:t>
            </a:r>
            <a:r>
              <a:rPr sz="2200" spc="-15" dirty="0">
                <a:latin typeface="Calibri"/>
                <a:cs typeface="Calibri"/>
              </a:rPr>
              <a:t>úhrada </a:t>
            </a:r>
            <a:r>
              <a:rPr sz="2200" spc="-5" dirty="0">
                <a:latin typeface="Calibri"/>
                <a:cs typeface="Calibri"/>
              </a:rPr>
              <a:t>není na dlouhodobé </a:t>
            </a:r>
            <a:r>
              <a:rPr sz="2200" spc="-10" dirty="0">
                <a:latin typeface="Calibri"/>
                <a:cs typeface="Calibri"/>
              </a:rPr>
              <a:t>řešení, </a:t>
            </a:r>
            <a:r>
              <a:rPr sz="2200" spc="-5" dirty="0">
                <a:latin typeface="Calibri"/>
                <a:cs typeface="Calibri"/>
              </a:rPr>
              <a:t>ale situace je dlouhodobá </a:t>
            </a:r>
            <a:r>
              <a:rPr sz="2200" spc="-45" dirty="0">
                <a:latin typeface="Calibri"/>
                <a:cs typeface="Calibri"/>
              </a:rPr>
              <a:t>(např.  </a:t>
            </a:r>
            <a:r>
              <a:rPr lang="cs-CZ" sz="2200" spc="-10" dirty="0">
                <a:latin typeface="Calibri"/>
                <a:cs typeface="Calibri"/>
              </a:rPr>
              <a:t>k</a:t>
            </a:r>
            <a:r>
              <a:rPr sz="2200" spc="-10" dirty="0" err="1">
                <a:latin typeface="Calibri"/>
                <a:cs typeface="Calibri"/>
              </a:rPr>
              <a:t>lient</a:t>
            </a:r>
            <a:r>
              <a:rPr sz="2200" spc="-10" dirty="0">
                <a:latin typeface="Calibri"/>
                <a:cs typeface="Calibri"/>
              </a:rPr>
              <a:t> potřebuje </a:t>
            </a:r>
            <a:r>
              <a:rPr sz="2200" spc="-5" dirty="0">
                <a:latin typeface="Calibri"/>
                <a:cs typeface="Calibri"/>
              </a:rPr>
              <a:t>léky </a:t>
            </a:r>
            <a:r>
              <a:rPr sz="2200" spc="-25" dirty="0">
                <a:latin typeface="Calibri"/>
                <a:cs typeface="Calibri"/>
              </a:rPr>
              <a:t>každý </a:t>
            </a:r>
            <a:r>
              <a:rPr sz="2200" spc="-10" dirty="0">
                <a:latin typeface="Calibri"/>
                <a:cs typeface="Calibri"/>
              </a:rPr>
              <a:t>měsíc, </a:t>
            </a:r>
            <a:r>
              <a:rPr sz="2200" spc="-5" dirty="0">
                <a:latin typeface="Calibri"/>
                <a:cs typeface="Calibri"/>
              </a:rPr>
              <a:t>ale </a:t>
            </a:r>
            <a:r>
              <a:rPr sz="2200" spc="-25" dirty="0">
                <a:latin typeface="Calibri"/>
                <a:cs typeface="Calibri"/>
              </a:rPr>
              <a:t>my </a:t>
            </a:r>
            <a:r>
              <a:rPr sz="2200" spc="-15" dirty="0">
                <a:latin typeface="Calibri"/>
                <a:cs typeface="Calibri"/>
              </a:rPr>
              <a:t>můžeme zajistit </a:t>
            </a:r>
            <a:r>
              <a:rPr sz="2200" spc="-5" dirty="0">
                <a:latin typeface="Calibri"/>
                <a:cs typeface="Calibri"/>
              </a:rPr>
              <a:t>jen na</a:t>
            </a:r>
            <a:r>
              <a:rPr sz="2200" spc="229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dočasně)</a:t>
            </a:r>
            <a:endParaRPr sz="2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39" y="609822"/>
            <a:ext cx="804100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b="1" dirty="0">
                <a:solidFill>
                  <a:srgbClr val="FF0000"/>
                </a:solidFill>
              </a:rPr>
              <a:t>Procesní fungování v organizacích III.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711" y="1745869"/>
            <a:ext cx="10187940" cy="449148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FF0000"/>
                </a:solidFill>
                <a:latin typeface="Calibri"/>
                <a:cs typeface="Calibri"/>
              </a:rPr>
              <a:t>3d)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Modely </a:t>
            </a:r>
            <a:r>
              <a:rPr sz="2400" b="1" spc="-15" dirty="0">
                <a:solidFill>
                  <a:srgbClr val="FF0000"/>
                </a:solidFill>
                <a:latin typeface="Calibri"/>
                <a:cs typeface="Calibri"/>
              </a:rPr>
              <a:t>rozdělení </a:t>
            </a:r>
            <a:r>
              <a:rPr sz="2400" b="1" dirty="0" err="1">
                <a:solidFill>
                  <a:srgbClr val="FF0000"/>
                </a:solidFill>
                <a:latin typeface="Calibri"/>
                <a:cs typeface="Calibri"/>
              </a:rPr>
              <a:t>objemu</a:t>
            </a:r>
            <a:r>
              <a:rPr sz="24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5" dirty="0" err="1">
                <a:solidFill>
                  <a:srgbClr val="FF0000"/>
                </a:solidFill>
                <a:latin typeface="Calibri"/>
                <a:cs typeface="Calibri"/>
              </a:rPr>
              <a:t>financí</a:t>
            </a:r>
            <a:endParaRPr lang="cs-CZ" sz="2400" b="1" dirty="0">
              <a:solidFill>
                <a:srgbClr val="FF0000"/>
              </a:solidFill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sz="2000" spc="-15" dirty="0" err="1">
                <a:latin typeface="Calibri"/>
                <a:cs typeface="Calibri"/>
              </a:rPr>
              <a:t>Rozdělování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po </a:t>
            </a:r>
            <a:r>
              <a:rPr sz="2000" spc="-5" dirty="0">
                <a:latin typeface="Calibri"/>
                <a:cs typeface="Calibri"/>
              </a:rPr>
              <a:t>službách </a:t>
            </a:r>
            <a:r>
              <a:rPr sz="2000" dirty="0" err="1">
                <a:latin typeface="Calibri"/>
                <a:cs typeface="Calibri"/>
              </a:rPr>
              <a:t>dle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 err="1">
                <a:latin typeface="Calibri"/>
                <a:cs typeface="Calibri"/>
              </a:rPr>
              <a:t>potřeby</a:t>
            </a:r>
            <a:endParaRPr lang="cs-CZ" sz="20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sz="2000" spc="-15" dirty="0" err="1">
                <a:latin typeface="Calibri"/>
                <a:cs typeface="Calibri"/>
              </a:rPr>
              <a:t>Rozdělení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rozpočtu </a:t>
            </a:r>
            <a:r>
              <a:rPr sz="2000" dirty="0">
                <a:latin typeface="Calibri"/>
                <a:cs typeface="Calibri"/>
              </a:rPr>
              <a:t>na </a:t>
            </a:r>
            <a:r>
              <a:rPr sz="2000" spc="-5" dirty="0">
                <a:latin typeface="Calibri"/>
                <a:cs typeface="Calibri"/>
              </a:rPr>
              <a:t>jednotlivé balíčky </a:t>
            </a:r>
            <a:r>
              <a:rPr sz="2000" spc="-15" dirty="0">
                <a:latin typeface="Calibri"/>
                <a:cs typeface="Calibri"/>
              </a:rPr>
              <a:t>pro každou </a:t>
            </a:r>
            <a:r>
              <a:rPr sz="2000" spc="-25" dirty="0">
                <a:latin typeface="Calibri"/>
                <a:cs typeface="Calibri"/>
              </a:rPr>
              <a:t>ze</a:t>
            </a:r>
            <a:r>
              <a:rPr sz="2000" spc="-10" dirty="0">
                <a:latin typeface="Calibri"/>
                <a:cs typeface="Calibri"/>
              </a:rPr>
              <a:t> služeb</a:t>
            </a:r>
            <a:endParaRPr sz="20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lang="cs-CZ" sz="255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cs-CZ" sz="2400" b="1" spc="-15" dirty="0">
                <a:solidFill>
                  <a:srgbClr val="FF0000"/>
                </a:solidFill>
                <a:latin typeface="Calibri"/>
                <a:cs typeface="Calibri"/>
              </a:rPr>
              <a:t>Délka rozhodovacího procesu</a:t>
            </a:r>
          </a:p>
          <a:p>
            <a:pPr marL="241300" indent="-229235">
              <a:lnSpc>
                <a:spcPct val="100000"/>
              </a:lnSpc>
              <a:spcBef>
                <a:spcPts val="860"/>
              </a:spcBef>
              <a:buFont typeface="Arial"/>
              <a:buChar char="•"/>
              <a:tabLst>
                <a:tab pos="241300" algn="l"/>
                <a:tab pos="241935" algn="l"/>
              </a:tabLst>
            </a:pPr>
            <a:r>
              <a:rPr lang="cs-CZ" sz="2000" spc="-15" dirty="0">
                <a:latin typeface="Calibri"/>
                <a:cs typeface="Calibri"/>
              </a:rPr>
              <a:t>Ve většině případů maximálně jeden den (často v řádu hodin)</a:t>
            </a: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55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b="1" spc="-15" dirty="0" err="1">
                <a:solidFill>
                  <a:srgbClr val="FF0000"/>
                </a:solidFill>
                <a:latin typeface="Calibri"/>
                <a:cs typeface="Calibri"/>
              </a:rPr>
              <a:t>Praktické</a:t>
            </a:r>
            <a:endParaRPr sz="2000" dirty="0">
              <a:solidFill>
                <a:srgbClr val="FF000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714"/>
              </a:spcBef>
            </a:pPr>
            <a:r>
              <a:rPr sz="1800" spc="-10" dirty="0">
                <a:solidFill>
                  <a:srgbClr val="FF0000"/>
                </a:solidFill>
                <a:latin typeface="Calibri"/>
                <a:cs typeface="Calibri"/>
              </a:rPr>
              <a:t>Kasičky pro </a:t>
            </a:r>
            <a:r>
              <a:rPr sz="1800" spc="-5" dirty="0">
                <a:solidFill>
                  <a:srgbClr val="FF0000"/>
                </a:solidFill>
                <a:latin typeface="Calibri"/>
                <a:cs typeface="Calibri"/>
              </a:rPr>
              <a:t>sociální </a:t>
            </a:r>
            <a:r>
              <a:rPr sz="1800" spc="-10" dirty="0">
                <a:solidFill>
                  <a:srgbClr val="FF0000"/>
                </a:solidFill>
                <a:latin typeface="Calibri"/>
                <a:cs typeface="Calibri"/>
              </a:rPr>
              <a:t>pracovníky </a:t>
            </a:r>
            <a:r>
              <a:rPr sz="1800" dirty="0">
                <a:latin typeface="Calibri"/>
                <a:cs typeface="Calibri"/>
              </a:rPr>
              <a:t>- </a:t>
            </a:r>
            <a:r>
              <a:rPr sz="1800" spc="-5" dirty="0">
                <a:latin typeface="Calibri"/>
                <a:cs typeface="Calibri"/>
              </a:rPr>
              <a:t>příjmový </a:t>
            </a:r>
            <a:r>
              <a:rPr sz="1800" dirty="0">
                <a:latin typeface="Calibri"/>
                <a:cs typeface="Calibri"/>
              </a:rPr>
              <a:t>a </a:t>
            </a:r>
            <a:r>
              <a:rPr sz="1800" spc="-5" dirty="0" err="1">
                <a:latin typeface="Calibri"/>
                <a:cs typeface="Calibri"/>
              </a:rPr>
              <a:t>výd</a:t>
            </a:r>
            <a:r>
              <a:rPr lang="cs-CZ" sz="1800" spc="-5" dirty="0">
                <a:latin typeface="Calibri"/>
                <a:cs typeface="Calibri"/>
              </a:rPr>
              <a:t>a</a:t>
            </a:r>
            <a:r>
              <a:rPr sz="1800" spc="-5" dirty="0" err="1">
                <a:latin typeface="Calibri"/>
                <a:cs typeface="Calibri"/>
              </a:rPr>
              <a:t>jový</a:t>
            </a:r>
            <a:r>
              <a:rPr sz="1800" spc="5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doklad</a:t>
            </a:r>
            <a:endParaRPr sz="1800" dirty="0">
              <a:latin typeface="Calibri"/>
              <a:cs typeface="Calibri"/>
            </a:endParaRPr>
          </a:p>
          <a:p>
            <a:pPr marL="12700" marR="5080" indent="-635">
              <a:lnSpc>
                <a:spcPct val="70000"/>
              </a:lnSpc>
              <a:spcBef>
                <a:spcPts val="1510"/>
              </a:spcBef>
            </a:pPr>
            <a:r>
              <a:rPr sz="1800" spc="-20" dirty="0">
                <a:solidFill>
                  <a:srgbClr val="FF0000"/>
                </a:solidFill>
                <a:latin typeface="Calibri"/>
                <a:cs typeface="Calibri"/>
              </a:rPr>
              <a:t>Zkouška </a:t>
            </a:r>
            <a:r>
              <a:rPr sz="1800" spc="-5" dirty="0">
                <a:solidFill>
                  <a:srgbClr val="FF0000"/>
                </a:solidFill>
                <a:latin typeface="Calibri"/>
                <a:cs typeface="Calibri"/>
              </a:rPr>
              <a:t>důvěry </a:t>
            </a:r>
            <a:r>
              <a:rPr sz="1800" b="1" dirty="0">
                <a:latin typeface="Calibri"/>
                <a:cs typeface="Calibri"/>
              </a:rPr>
              <a:t>- </a:t>
            </a:r>
            <a:r>
              <a:rPr sz="1800" spc="-5" dirty="0">
                <a:latin typeface="Calibri"/>
                <a:cs typeface="Calibri"/>
              </a:rPr>
              <a:t>sociální </a:t>
            </a:r>
            <a:r>
              <a:rPr sz="1800" spc="-10" dirty="0">
                <a:latin typeface="Calibri"/>
                <a:cs typeface="Calibri"/>
              </a:rPr>
              <a:t>pracovník </a:t>
            </a:r>
            <a:r>
              <a:rPr sz="1800" dirty="0">
                <a:latin typeface="Calibri"/>
                <a:cs typeface="Calibri"/>
              </a:rPr>
              <a:t>dá </a:t>
            </a:r>
            <a:r>
              <a:rPr sz="1800" spc="-10" dirty="0">
                <a:latin typeface="Calibri"/>
                <a:cs typeface="Calibri"/>
              </a:rPr>
              <a:t>prostředky </a:t>
            </a:r>
            <a:r>
              <a:rPr sz="1800" spc="-5" dirty="0">
                <a:latin typeface="Calibri"/>
                <a:cs typeface="Calibri"/>
              </a:rPr>
              <a:t>přímo </a:t>
            </a:r>
            <a:r>
              <a:rPr sz="1800" spc="-10" dirty="0">
                <a:latin typeface="Calibri"/>
                <a:cs typeface="Calibri"/>
              </a:rPr>
              <a:t>klientovi </a:t>
            </a:r>
            <a:r>
              <a:rPr sz="1800" spc="-5" dirty="0">
                <a:latin typeface="Calibri"/>
                <a:cs typeface="Calibri"/>
              </a:rPr>
              <a:t>(na </a:t>
            </a:r>
            <a:r>
              <a:rPr sz="1800" spc="-10" dirty="0">
                <a:latin typeface="Calibri"/>
                <a:cs typeface="Calibri"/>
              </a:rPr>
              <a:t>základě </a:t>
            </a:r>
            <a:r>
              <a:rPr sz="1800" spc="-5" dirty="0">
                <a:latin typeface="Calibri"/>
                <a:cs typeface="Calibri"/>
              </a:rPr>
              <a:t>důvěry), klient následně přinese  </a:t>
            </a:r>
            <a:r>
              <a:rPr sz="1800" spc="-10" dirty="0">
                <a:latin typeface="Calibri"/>
                <a:cs typeface="Calibri"/>
              </a:rPr>
              <a:t>účtenku </a:t>
            </a:r>
            <a:r>
              <a:rPr sz="1800" spc="-5" dirty="0">
                <a:latin typeface="Calibri"/>
                <a:cs typeface="Calibri"/>
              </a:rPr>
              <a:t>(v případě, </a:t>
            </a:r>
            <a:r>
              <a:rPr sz="1800" spc="-20" dirty="0">
                <a:latin typeface="Calibri"/>
                <a:cs typeface="Calibri"/>
              </a:rPr>
              <a:t>že </a:t>
            </a:r>
            <a:r>
              <a:rPr sz="1800" spc="-5" dirty="0">
                <a:latin typeface="Calibri"/>
                <a:cs typeface="Calibri"/>
              </a:rPr>
              <a:t>klient dohodu poruší, </a:t>
            </a:r>
            <a:r>
              <a:rPr sz="1800" spc="-10" dirty="0">
                <a:latin typeface="Calibri"/>
                <a:cs typeface="Calibri"/>
              </a:rPr>
              <a:t>může </a:t>
            </a:r>
            <a:r>
              <a:rPr sz="1800" spc="-15" dirty="0">
                <a:latin typeface="Calibri"/>
                <a:cs typeface="Calibri"/>
              </a:rPr>
              <a:t>organizace </a:t>
            </a:r>
            <a:r>
              <a:rPr sz="1800" spc="-10" dirty="0">
                <a:latin typeface="Calibri"/>
                <a:cs typeface="Calibri"/>
              </a:rPr>
              <a:t>vystavit darovací </a:t>
            </a:r>
            <a:r>
              <a:rPr sz="1800" spc="-5" dirty="0">
                <a:latin typeface="Calibri"/>
                <a:cs typeface="Calibri"/>
              </a:rPr>
              <a:t>smlouvu </a:t>
            </a:r>
            <a:r>
              <a:rPr sz="1800" spc="-10" dirty="0">
                <a:latin typeface="Calibri"/>
                <a:cs typeface="Calibri"/>
              </a:rPr>
              <a:t>pro</a:t>
            </a:r>
            <a:r>
              <a:rPr sz="1800" spc="2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klienta)</a:t>
            </a:r>
            <a:endParaRPr sz="1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5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AD4FBF9A-3026-6660-F8CA-30ED40CAFC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239" y="237305"/>
            <a:ext cx="10515600" cy="1325563"/>
          </a:xfrm>
        </p:spPr>
        <p:txBody>
          <a:bodyPr/>
          <a:lstStyle/>
          <a:p>
            <a:pPr algn="ctr"/>
            <a:r>
              <a:rPr lang="cs-CZ" b="1" dirty="0"/>
              <a:t>Evidence a vyúčtování grantu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7A83ADB-EBB1-CC61-725D-606C2C68DD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0025" y="2214409"/>
            <a:ext cx="4171950" cy="3943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6132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F2E0C80-D2EA-9223-AADD-595170E2DF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542" y="168940"/>
            <a:ext cx="10515600" cy="1325563"/>
          </a:xfrm>
        </p:spPr>
        <p:txBody>
          <a:bodyPr/>
          <a:lstStyle/>
          <a:p>
            <a:r>
              <a:rPr lang="cs-CZ" b="1" dirty="0"/>
              <a:t>Průběžná a závěrečná zpráva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4E8084C9-C73F-857C-99D0-40794E529C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968" y="2048501"/>
            <a:ext cx="11696321" cy="4193870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67BBC03B-AEB6-18F8-1C31-BF0E5A64E5C5}"/>
              </a:ext>
            </a:extLst>
          </p:cNvPr>
          <p:cNvSpPr txBox="1"/>
          <p:nvPr/>
        </p:nvSpPr>
        <p:spPr>
          <a:xfrm>
            <a:off x="759542" y="1494503"/>
            <a:ext cx="1113749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/>
              <a:t>Přehled využití flexibilního rozpočtu dle oblastí uhrazených nákladů</a:t>
            </a:r>
            <a:endParaRPr lang="cs-CZ" sz="22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200" dirty="0"/>
          </a:p>
          <a:p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167479571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F2E0C80-D2EA-9223-AADD-595170E2DF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542" y="168940"/>
            <a:ext cx="10515600" cy="1325563"/>
          </a:xfrm>
        </p:spPr>
        <p:txBody>
          <a:bodyPr/>
          <a:lstStyle/>
          <a:p>
            <a:r>
              <a:rPr lang="cs-CZ" b="1" dirty="0"/>
              <a:t>Průběžná a závěrečná zpráva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3C8BBE1E-F600-D7E9-443F-E06DEE0F60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968" y="1966452"/>
            <a:ext cx="11529654" cy="4439028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ECA94A1D-08D2-86F6-7409-E5117275CFFC}"/>
              </a:ext>
            </a:extLst>
          </p:cNvPr>
          <p:cNvSpPr txBox="1"/>
          <p:nvPr/>
        </p:nvSpPr>
        <p:spPr>
          <a:xfrm>
            <a:off x="759542" y="1412454"/>
            <a:ext cx="1113749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/>
              <a:t>Přehled využití flexibilního rozpočtu dle situace klienta a typu intervence</a:t>
            </a:r>
            <a:endParaRPr lang="cs-CZ" sz="22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200" dirty="0"/>
          </a:p>
          <a:p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397749382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29541D-1885-DF00-F2C5-F3233C081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970" y="132736"/>
            <a:ext cx="11043624" cy="1449684"/>
          </a:xfrm>
        </p:spPr>
        <p:txBody>
          <a:bodyPr>
            <a:normAutofit/>
          </a:bodyPr>
          <a:lstStyle/>
          <a:p>
            <a:r>
              <a:rPr lang="cs-CZ" b="1" dirty="0"/>
              <a:t>Důležité termíny:</a:t>
            </a:r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3D869744-2EED-A4DA-F5BB-A280294E62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79592"/>
            <a:ext cx="12192000" cy="5478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50904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05F7F44-8CEE-CE2B-8F56-25AA58E72D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ED1C24"/>
                </a:solidFill>
              </a:rPr>
              <a:t>Role flexibilních rozpočtů při podpoře bydlení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725F7F8-A875-0150-6BE0-0FDA10D18D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>
                <a:solidFill>
                  <a:srgbClr val="ED1C24"/>
                </a:solidFill>
              </a:rPr>
              <a:t>Otestování způsobu správy menšího objemů finančních prostředků </a:t>
            </a:r>
            <a:r>
              <a:rPr lang="cs-CZ" dirty="0"/>
              <a:t>ze strany organizace či městské části (obce) k podpoře klientů v oblasti bydlení (např. před zřízením krizového či garančního fondu)</a:t>
            </a:r>
          </a:p>
          <a:p>
            <a:r>
              <a:rPr lang="cs-CZ" dirty="0">
                <a:solidFill>
                  <a:srgbClr val="ED1C24"/>
                </a:solidFill>
              </a:rPr>
              <a:t>Otestování efektivity </a:t>
            </a:r>
            <a:r>
              <a:rPr lang="cs-CZ" dirty="0"/>
              <a:t>takového zdroje pomoci pro získání / udržení bydlení klientů</a:t>
            </a:r>
          </a:p>
          <a:p>
            <a:r>
              <a:rPr lang="cs-CZ" dirty="0">
                <a:solidFill>
                  <a:srgbClr val="ED1C24"/>
                </a:solidFill>
              </a:rPr>
              <a:t>Vyzkoušení nastavení procesu </a:t>
            </a:r>
            <a:r>
              <a:rPr lang="cs-CZ" dirty="0"/>
              <a:t>pro identifikaci potřeb, rozhodování a úhrady z rozpočtu v rámci týmu organizace</a:t>
            </a:r>
          </a:p>
          <a:p>
            <a:r>
              <a:rPr lang="cs-CZ" dirty="0">
                <a:solidFill>
                  <a:srgbClr val="ED1C24"/>
                </a:solidFill>
              </a:rPr>
              <a:t>Vytvoření zdroje </a:t>
            </a:r>
            <a:r>
              <a:rPr lang="cs-CZ" dirty="0"/>
              <a:t>finanční podpory pro úhradu nákladů, které </a:t>
            </a:r>
            <a:r>
              <a:rPr lang="cs-CZ" dirty="0">
                <a:solidFill>
                  <a:srgbClr val="ED1C24"/>
                </a:solidFill>
              </a:rPr>
              <a:t>nepřímo souvisejí</a:t>
            </a:r>
            <a:r>
              <a:rPr lang="cs-CZ" dirty="0"/>
              <a:t> s bytovou otázkou</a:t>
            </a:r>
          </a:p>
        </p:txBody>
      </p:sp>
    </p:spTree>
    <p:extLst>
      <p:ext uri="{BB962C8B-B14F-4D97-AF65-F5344CB8AC3E}">
        <p14:creationId xmlns:p14="http://schemas.microsoft.com/office/powerpoint/2010/main" val="123628136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6957A1-50F3-70DC-9D29-3E2DEB2E25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Vaše otázky?</a:t>
            </a:r>
          </a:p>
        </p:txBody>
      </p:sp>
      <p:pic>
        <p:nvPicPr>
          <p:cNvPr id="6" name="Obrázek 5" descr="Obsah obrázku text&#10;&#10;Popis byl vytvořen automaticky">
            <a:extLst>
              <a:ext uri="{FF2B5EF4-FFF2-40B4-BE49-F238E27FC236}">
                <a16:creationId xmlns:a16="http://schemas.microsoft.com/office/drawing/2014/main" id="{CA80F38C-FA54-2610-2FE0-4FA203E462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732" y="0"/>
            <a:ext cx="11610535" cy="6858000"/>
          </a:xfrm>
          <a:prstGeom prst="rect">
            <a:avLst/>
          </a:prstGeom>
        </p:spPr>
      </p:pic>
      <p:pic>
        <p:nvPicPr>
          <p:cNvPr id="7" name="Obrázek 6" descr="Obsah obrázku text&#10;&#10;Popis byl vytvořen automaticky">
            <a:extLst>
              <a:ext uri="{FF2B5EF4-FFF2-40B4-BE49-F238E27FC236}">
                <a16:creationId xmlns:a16="http://schemas.microsoft.com/office/drawing/2014/main" id="{723CB603-6C3F-D98F-8F3F-3BA51F7DE75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55" t="14265" r="31200" b="69391"/>
          <a:stretch/>
        </p:blipFill>
        <p:spPr>
          <a:xfrm>
            <a:off x="4336024" y="1976284"/>
            <a:ext cx="3685991" cy="1325562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8672A46B-A354-D05D-1F4C-759BFDC3CB5A}"/>
              </a:ext>
            </a:extLst>
          </p:cNvPr>
          <p:cNvSpPr txBox="1"/>
          <p:nvPr/>
        </p:nvSpPr>
        <p:spPr>
          <a:xfrm>
            <a:off x="4090219" y="2083770"/>
            <a:ext cx="38205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5400" dirty="0"/>
              <a:t>Vaše otázky?</a:t>
            </a:r>
          </a:p>
        </p:txBody>
      </p:sp>
    </p:spTree>
    <p:extLst>
      <p:ext uri="{BB962C8B-B14F-4D97-AF65-F5344CB8AC3E}">
        <p14:creationId xmlns:p14="http://schemas.microsoft.com/office/powerpoint/2010/main" val="80417984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6957A1-50F3-70DC-9D29-3E2DEB2E25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Vaše otázky?</a:t>
            </a:r>
          </a:p>
        </p:txBody>
      </p:sp>
      <p:pic>
        <p:nvPicPr>
          <p:cNvPr id="6" name="Obrázek 5" descr="Obsah obrázku text&#10;&#10;Popis byl vytvořen automaticky">
            <a:extLst>
              <a:ext uri="{FF2B5EF4-FFF2-40B4-BE49-F238E27FC236}">
                <a16:creationId xmlns:a16="http://schemas.microsoft.com/office/drawing/2014/main" id="{CA80F38C-FA54-2610-2FE0-4FA203E462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732" y="0"/>
            <a:ext cx="11610535" cy="6858000"/>
          </a:xfrm>
          <a:prstGeom prst="rect">
            <a:avLst/>
          </a:prstGeom>
        </p:spPr>
      </p:pic>
      <p:pic>
        <p:nvPicPr>
          <p:cNvPr id="7" name="Obrázek 6" descr="Obsah obrázku text&#10;&#10;Popis byl vytvořen automaticky">
            <a:extLst>
              <a:ext uri="{FF2B5EF4-FFF2-40B4-BE49-F238E27FC236}">
                <a16:creationId xmlns:a16="http://schemas.microsoft.com/office/drawing/2014/main" id="{723CB603-6C3F-D98F-8F3F-3BA51F7DE75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55" t="14265" r="31200" b="69391"/>
          <a:stretch/>
        </p:blipFill>
        <p:spPr>
          <a:xfrm>
            <a:off x="4336024" y="1976284"/>
            <a:ext cx="3685991" cy="1325562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8672A46B-A354-D05D-1F4C-759BFDC3CB5A}"/>
              </a:ext>
            </a:extLst>
          </p:cNvPr>
          <p:cNvSpPr txBox="1"/>
          <p:nvPr/>
        </p:nvSpPr>
        <p:spPr>
          <a:xfrm>
            <a:off x="4336024" y="2177400"/>
            <a:ext cx="38205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5400" dirty="0"/>
              <a:t>Děkujeme</a:t>
            </a:r>
          </a:p>
        </p:txBody>
      </p:sp>
    </p:spTree>
    <p:extLst>
      <p:ext uri="{BB962C8B-B14F-4D97-AF65-F5344CB8AC3E}">
        <p14:creationId xmlns:p14="http://schemas.microsoft.com/office/powerpoint/2010/main" val="1809693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1264CE5F-2A71-1B7A-CE05-22896E15D7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49737"/>
            <a:ext cx="12192000" cy="4358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39713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>
            <a:extLst>
              <a:ext uri="{FF2B5EF4-FFF2-40B4-BE49-F238E27FC236}">
                <a16:creationId xmlns:a16="http://schemas.microsoft.com/office/drawing/2014/main" id="{6510705D-D350-D1E1-A498-903CE9D0EE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5697" y="70619"/>
            <a:ext cx="4136923" cy="1325563"/>
          </a:xfrm>
        </p:spPr>
        <p:txBody>
          <a:bodyPr/>
          <a:lstStyle/>
          <a:p>
            <a:pPr algn="ctr"/>
            <a:r>
              <a:rPr lang="cs-CZ" b="1" dirty="0">
                <a:solidFill>
                  <a:srgbClr val="ED1C24"/>
                </a:solidFill>
              </a:rPr>
              <a:t>Kontakty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9196B829-16DA-62F7-ECF3-9EED416170A8}"/>
              </a:ext>
            </a:extLst>
          </p:cNvPr>
          <p:cNvSpPr txBox="1"/>
          <p:nvPr/>
        </p:nvSpPr>
        <p:spPr>
          <a:xfrm>
            <a:off x="1508288" y="1396181"/>
            <a:ext cx="8173039" cy="48628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lang="cs-CZ" sz="2800" b="1" i="0" dirty="0">
                <a:solidFill>
                  <a:srgbClr val="FF0000"/>
                </a:solidFill>
                <a:effectLst/>
                <a:latin typeface="museoSansRounded"/>
              </a:rPr>
              <a:t>Program podpory </a:t>
            </a:r>
            <a:r>
              <a:rPr lang="cs-CZ" sz="2800" b="1" dirty="0">
                <a:solidFill>
                  <a:srgbClr val="FF0000"/>
                </a:solidFill>
                <a:latin typeface="museoSansRounded"/>
              </a:rPr>
              <a:t>řešení tíživé životní situace</a:t>
            </a:r>
            <a:endParaRPr lang="cs-CZ" sz="2800" b="0" i="0" dirty="0">
              <a:solidFill>
                <a:srgbClr val="FF0000"/>
              </a:solidFill>
              <a:effectLst/>
              <a:latin typeface="museoSansRounded"/>
            </a:endParaRPr>
          </a:p>
          <a:p>
            <a:pPr algn="l">
              <a:spcAft>
                <a:spcPts val="600"/>
              </a:spcAft>
            </a:pPr>
            <a:r>
              <a:rPr lang="cs-CZ" sz="2800" b="1" i="0" dirty="0">
                <a:effectLst/>
                <a:latin typeface="museoSansRounded"/>
              </a:rPr>
              <a:t>Dagmar Klárová</a:t>
            </a:r>
            <a:r>
              <a:rPr lang="cs-CZ" sz="2800" b="0" i="0" dirty="0">
                <a:solidFill>
                  <a:srgbClr val="000000"/>
                </a:solidFill>
                <a:effectLst/>
                <a:latin typeface="museoSansRounded"/>
              </a:rPr>
              <a:t>, programová koordinátorka</a:t>
            </a:r>
          </a:p>
          <a:p>
            <a:pPr algn="l">
              <a:spcAft>
                <a:spcPts val="600"/>
              </a:spcAft>
            </a:pPr>
            <a:r>
              <a:rPr lang="cs-CZ" sz="2800" b="1" i="0" dirty="0">
                <a:solidFill>
                  <a:srgbClr val="000000"/>
                </a:solidFill>
                <a:effectLst/>
                <a:latin typeface="museoSansRounded"/>
              </a:rPr>
              <a:t>e-mail:</a:t>
            </a:r>
            <a:r>
              <a:rPr lang="cs-CZ" sz="2800" b="0" i="0" dirty="0">
                <a:solidFill>
                  <a:srgbClr val="000000"/>
                </a:solidFill>
                <a:effectLst/>
                <a:latin typeface="museoSansRounded"/>
              </a:rPr>
              <a:t> dagmar@socialninadacnifond.praha.eu</a:t>
            </a:r>
          </a:p>
          <a:p>
            <a:pPr algn="l">
              <a:spcAft>
                <a:spcPts val="600"/>
              </a:spcAft>
            </a:pPr>
            <a:r>
              <a:rPr lang="cs-CZ" sz="2800" b="1" i="0" dirty="0">
                <a:solidFill>
                  <a:srgbClr val="000000"/>
                </a:solidFill>
                <a:effectLst/>
                <a:latin typeface="museoSansRounded"/>
              </a:rPr>
              <a:t>telefon:</a:t>
            </a:r>
            <a:r>
              <a:rPr lang="cs-CZ" sz="2800" b="0" i="0" dirty="0">
                <a:solidFill>
                  <a:srgbClr val="000000"/>
                </a:solidFill>
                <a:effectLst/>
                <a:latin typeface="museoSansRounded"/>
              </a:rPr>
              <a:t> + 420 602 310 381</a:t>
            </a:r>
          </a:p>
          <a:p>
            <a:pPr algn="l">
              <a:spcAft>
                <a:spcPts val="600"/>
              </a:spcAft>
            </a:pPr>
            <a:br>
              <a:rPr lang="cs-CZ" sz="2800" b="0" i="0" dirty="0">
                <a:solidFill>
                  <a:srgbClr val="000000"/>
                </a:solidFill>
                <a:effectLst/>
                <a:latin typeface="museoSansRounded"/>
              </a:rPr>
            </a:br>
            <a:r>
              <a:rPr lang="cs-CZ" sz="2800" b="0" i="0" dirty="0">
                <a:solidFill>
                  <a:srgbClr val="000000"/>
                </a:solidFill>
                <a:effectLst/>
                <a:latin typeface="museoSansRounded"/>
              </a:rPr>
              <a:t>Telefonické konzultace: </a:t>
            </a:r>
            <a:r>
              <a:rPr lang="cs-CZ" sz="2800" b="1" i="0" dirty="0">
                <a:solidFill>
                  <a:srgbClr val="000000"/>
                </a:solidFill>
                <a:effectLst/>
                <a:latin typeface="museoSansRounded"/>
              </a:rPr>
              <a:t>pondělí   9 – 12  </a:t>
            </a:r>
          </a:p>
          <a:p>
            <a:pPr algn="l">
              <a:spcAft>
                <a:spcPts val="600"/>
              </a:spcAft>
            </a:pPr>
            <a:r>
              <a:rPr lang="cs-CZ" sz="2800" b="1" dirty="0">
                <a:solidFill>
                  <a:srgbClr val="000000"/>
                </a:solidFill>
                <a:latin typeface="museoSansRounded"/>
              </a:rPr>
              <a:t>			        </a:t>
            </a:r>
            <a:r>
              <a:rPr lang="cs-CZ" sz="2800" b="1" i="0" dirty="0">
                <a:solidFill>
                  <a:srgbClr val="000000"/>
                </a:solidFill>
                <a:effectLst/>
                <a:latin typeface="museoSansRounded"/>
              </a:rPr>
              <a:t>středa     13 – 16</a:t>
            </a:r>
          </a:p>
          <a:p>
            <a:pPr algn="l">
              <a:spcAft>
                <a:spcPts val="600"/>
              </a:spcAft>
            </a:pPr>
            <a:r>
              <a:rPr lang="cs-CZ" sz="2800" b="1" i="0" dirty="0">
                <a:solidFill>
                  <a:srgbClr val="000000"/>
                </a:solidFill>
                <a:effectLst/>
                <a:latin typeface="museoSansRounded"/>
              </a:rPr>
              <a:t>Aktuální informace o změnách konzultačních hodin sledujte na </a:t>
            </a:r>
            <a:r>
              <a:rPr lang="cs-CZ" sz="2800" i="0" dirty="0">
                <a:solidFill>
                  <a:srgbClr val="000000"/>
                </a:solidFill>
                <a:effectLst/>
                <a:latin typeface="museoSansRounded"/>
              </a:rPr>
              <a:t>https://www.socialninadacnifond.praha.eu/kontakty</a:t>
            </a:r>
          </a:p>
        </p:txBody>
      </p:sp>
    </p:spTree>
    <p:extLst>
      <p:ext uri="{BB962C8B-B14F-4D97-AF65-F5344CB8AC3E}">
        <p14:creationId xmlns:p14="http://schemas.microsoft.com/office/powerpoint/2010/main" val="6380628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3729105-35BF-608E-1A93-9FA7C5A83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413" y="140626"/>
            <a:ext cx="10515600" cy="1325563"/>
          </a:xfrm>
        </p:spPr>
        <p:txBody>
          <a:bodyPr/>
          <a:lstStyle/>
          <a:p>
            <a:r>
              <a:rPr lang="cs-CZ" b="1" dirty="0"/>
              <a:t>Naše programy</a:t>
            </a:r>
          </a:p>
        </p:txBody>
      </p:sp>
      <p:pic>
        <p:nvPicPr>
          <p:cNvPr id="7" name="Obrázek 6" descr="Obsah obrázku text&#10;&#10;Popis byl vytvořen automaticky">
            <a:extLst>
              <a:ext uri="{FF2B5EF4-FFF2-40B4-BE49-F238E27FC236}">
                <a16:creationId xmlns:a16="http://schemas.microsoft.com/office/drawing/2014/main" id="{B0F642F3-C1BD-B05A-EAB3-5E13EA5BBA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5994" y="3831323"/>
            <a:ext cx="3133573" cy="3135341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AA4BB7CD-F0B5-9689-C8EF-F343EF9390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6061" y="1008879"/>
            <a:ext cx="3277208" cy="3279057"/>
          </a:xfrm>
          <a:prstGeom prst="rect">
            <a:avLst/>
          </a:prstGeom>
        </p:spPr>
      </p:pic>
      <p:pic>
        <p:nvPicPr>
          <p:cNvPr id="9" name="Obrázek 8" descr="Obsah obrázku text&#10;&#10;Popis byl vytvořen automaticky">
            <a:extLst>
              <a:ext uri="{FF2B5EF4-FFF2-40B4-BE49-F238E27FC236}">
                <a16:creationId xmlns:a16="http://schemas.microsoft.com/office/drawing/2014/main" id="{BC53E709-7210-DBEB-6559-18520F318D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2642" y="3831323"/>
            <a:ext cx="2977516" cy="2977516"/>
          </a:xfrm>
          <a:prstGeom prst="rect">
            <a:avLst/>
          </a:prstGeom>
        </p:spPr>
      </p:pic>
      <p:pic>
        <p:nvPicPr>
          <p:cNvPr id="10" name="Obrázek 9" descr="Obsah obrázku text&#10;&#10;Popis byl vytvořen automaticky">
            <a:extLst>
              <a:ext uri="{FF2B5EF4-FFF2-40B4-BE49-F238E27FC236}">
                <a16:creationId xmlns:a16="http://schemas.microsoft.com/office/drawing/2014/main" id="{1A0B3CF6-22FB-A2DF-9073-200FFFBD5F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007" y="1006653"/>
            <a:ext cx="3277208" cy="3281283"/>
          </a:xfrm>
          <a:prstGeom prst="rect">
            <a:avLst/>
          </a:prstGeom>
        </p:spPr>
      </p:pic>
      <p:pic>
        <p:nvPicPr>
          <p:cNvPr id="3" name="Obrázek 2" descr="Obsah obrázku Grafika, grafický design, Písmo, design&#10;&#10;Popis byl vytvořen automaticky">
            <a:extLst>
              <a:ext uri="{FF2B5EF4-FFF2-40B4-BE49-F238E27FC236}">
                <a16:creationId xmlns:a16="http://schemas.microsoft.com/office/drawing/2014/main" id="{F69BB25B-98F9-C1D2-9EF5-72518B0FED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458" y="80345"/>
            <a:ext cx="1005318" cy="1500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999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2BA7820C-2875-CCE4-28EB-310DF46009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2491" y="87038"/>
            <a:ext cx="8711380" cy="6683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4794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25D463BF-EB93-BC09-5B48-C6B5018511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859" y="166442"/>
            <a:ext cx="10102302" cy="656069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FC28CAB3-60DE-4833-7C21-9EB62D48D3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368" t="58115" r="27659" b="19699"/>
          <a:stretch/>
        </p:blipFill>
        <p:spPr>
          <a:xfrm>
            <a:off x="7236542" y="4100050"/>
            <a:ext cx="4131910" cy="2591507"/>
          </a:xfrm>
          <a:prstGeom prst="rect">
            <a:avLst/>
          </a:prstGeom>
        </p:spPr>
      </p:pic>
      <p:pic>
        <p:nvPicPr>
          <p:cNvPr id="7" name="Obrázek 6" descr="Obsah obrázku Grafika, grafický design, Písmo, design&#10;&#10;Popis byl vytvořen automaticky">
            <a:extLst>
              <a:ext uri="{FF2B5EF4-FFF2-40B4-BE49-F238E27FC236}">
                <a16:creationId xmlns:a16="http://schemas.microsoft.com/office/drawing/2014/main" id="{DEC2FB50-C9C4-2429-8319-034C431EC0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458" y="80345"/>
            <a:ext cx="1005318" cy="1500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3582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032BA8D5-3405-A098-6CA7-D0C669E4A6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555" y="0"/>
            <a:ext cx="11147648" cy="6076335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48A4B298-90A3-8DA5-ACD5-06E698C9DD0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7548" b="16770"/>
          <a:stretch/>
        </p:blipFill>
        <p:spPr>
          <a:xfrm>
            <a:off x="1" y="5923935"/>
            <a:ext cx="11147648" cy="934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4574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When do people buy their first home? - BBC News">
            <a:extLst>
              <a:ext uri="{FF2B5EF4-FFF2-40B4-BE49-F238E27FC236}">
                <a16:creationId xmlns:a16="http://schemas.microsoft.com/office/drawing/2014/main" id="{BE56EB1B-7F5C-AF77-2112-369580E832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85" r="466"/>
          <a:stretch/>
        </p:blipFill>
        <p:spPr bwMode="auto">
          <a:xfrm>
            <a:off x="4883022" y="10"/>
            <a:ext cx="7308978" cy="6857990"/>
          </a:xfrm>
          <a:custGeom>
            <a:avLst/>
            <a:gdLst/>
            <a:ahLst/>
            <a:cxnLst/>
            <a:rect l="l" t="t" r="r" b="b"/>
            <a:pathLst>
              <a:path w="7308978" h="6858000">
                <a:moveTo>
                  <a:pt x="0" y="0"/>
                </a:moveTo>
                <a:lnTo>
                  <a:pt x="7308978" y="0"/>
                </a:lnTo>
                <a:lnTo>
                  <a:pt x="7308978" y="6858000"/>
                </a:lnTo>
                <a:lnTo>
                  <a:pt x="0" y="6858000"/>
                </a:lnTo>
                <a:lnTo>
                  <a:pt x="62983" y="6788730"/>
                </a:lnTo>
                <a:cubicBezTo>
                  <a:pt x="773509" y="5928900"/>
                  <a:pt x="1212978" y="4741056"/>
                  <a:pt x="1212978" y="3429000"/>
                </a:cubicBezTo>
                <a:cubicBezTo>
                  <a:pt x="1212978" y="2116944"/>
                  <a:pt x="773509" y="929100"/>
                  <a:pt x="62983" y="6927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153B25C4-6589-66E7-4E90-6072EB3A91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903" y="856488"/>
            <a:ext cx="5229483" cy="1243584"/>
          </a:xfrm>
        </p:spPr>
        <p:txBody>
          <a:bodyPr anchor="ctr">
            <a:noAutofit/>
          </a:bodyPr>
          <a:lstStyle/>
          <a:p>
            <a:r>
              <a:rPr lang="cs-CZ" sz="3600" b="1" dirty="0"/>
              <a:t>V roce 2023 jsme pomohli </a:t>
            </a:r>
            <a:r>
              <a:rPr lang="cs-CZ" sz="3600" b="1" dirty="0">
                <a:solidFill>
                  <a:srgbClr val="FF0000"/>
                </a:solidFill>
              </a:rPr>
              <a:t>získat či neztratit domov téměř 200 pražským rodinám </a:t>
            </a:r>
            <a:r>
              <a:rPr lang="cs-CZ" sz="3600" b="1" dirty="0"/>
              <a:t>(a jednotlivcům)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7A3A1F7-530A-547A-4F86-8F1CAE2D69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904" y="2522949"/>
            <a:ext cx="5065776" cy="4163601"/>
          </a:xfrm>
        </p:spPr>
        <p:txBody>
          <a:bodyPr anchor="t">
            <a:normAutofit fontScale="92500"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Díky příspěvkům</a:t>
            </a:r>
          </a:p>
          <a:p>
            <a:r>
              <a:rPr lang="cs-CZ" dirty="0"/>
              <a:t>na úhradu kauce na byt, první nájem či provizi realitní kanceláři</a:t>
            </a:r>
          </a:p>
          <a:p>
            <a:r>
              <a:rPr lang="cs-CZ" dirty="0"/>
              <a:t>na přestěhování či zařízení bytu</a:t>
            </a:r>
          </a:p>
          <a:p>
            <a:r>
              <a:rPr lang="cs-CZ" dirty="0"/>
              <a:t>na úhradu přechodného ubytování</a:t>
            </a:r>
          </a:p>
          <a:p>
            <a:r>
              <a:rPr lang="cs-CZ" dirty="0"/>
              <a:t>na úhrada dluhu na nájemném</a:t>
            </a:r>
          </a:p>
          <a:p>
            <a:r>
              <a:rPr lang="cs-CZ" dirty="0"/>
              <a:t>na předcházení vzniku dluhu na nájemném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0557089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7979</TotalTime>
  <Words>1593</Words>
  <Application>Microsoft Office PowerPoint</Application>
  <PresentationFormat>Širokoúhlá obrazovka</PresentationFormat>
  <Paragraphs>204</Paragraphs>
  <Slides>40</Slides>
  <Notes>3</Notes>
  <HiddenSlides>7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40</vt:i4>
      </vt:variant>
    </vt:vector>
  </HeadingPairs>
  <TitlesOfParts>
    <vt:vector size="46" baseType="lpstr">
      <vt:lpstr>Arial</vt:lpstr>
      <vt:lpstr>Calibri</vt:lpstr>
      <vt:lpstr>Calibri Light</vt:lpstr>
      <vt:lpstr>museoSansRounded</vt:lpstr>
      <vt:lpstr>Wingdings</vt:lpstr>
      <vt:lpstr>Motiv Office</vt:lpstr>
      <vt:lpstr>Prezentace aplikace PowerPoint</vt:lpstr>
      <vt:lpstr>Flexibilní rozpočty jako jeden z možných nástrojů podpory bydlení  Dagmar Klárová, Barbora Komberec Novosadová</vt:lpstr>
      <vt:lpstr>Co bychom s vámi dnes chtěly sdílet?</vt:lpstr>
      <vt:lpstr>Prezentace aplikace PowerPoint</vt:lpstr>
      <vt:lpstr>Naše programy</vt:lpstr>
      <vt:lpstr>Prezentace aplikace PowerPoint</vt:lpstr>
      <vt:lpstr>Prezentace aplikace PowerPoint</vt:lpstr>
      <vt:lpstr>Prezentace aplikace PowerPoint</vt:lpstr>
      <vt:lpstr>V roce 2023 jsme pomohli získat či neztratit domov téměř 200 pražským rodinám (a jednotlivcům)</vt:lpstr>
      <vt:lpstr>Prezentace aplikace PowerPoint</vt:lpstr>
      <vt:lpstr>Cíl grantové výzvy</vt:lpstr>
      <vt:lpstr>Co to je flexibilní rozpočet?</vt:lpstr>
      <vt:lpstr>  Výhody flexibilního rozpočtu</vt:lpstr>
      <vt:lpstr>Proč jsme se rozhodli pro grantovou výzvu?</vt:lpstr>
      <vt:lpstr>Finanční alokace a žadatelé</vt:lpstr>
      <vt:lpstr>Grantová výzva je určena oprávněným žadatelům, kteří podporují své klienty v těchto situacích:</vt:lpstr>
      <vt:lpstr>Oblasti využití flexibilního rozpočtu:</vt:lpstr>
      <vt:lpstr>Náklady, které nelze hradit z flexibilního rozpočtu:</vt:lpstr>
      <vt:lpstr>Tipy k nastavení procesu využívání FR</vt:lpstr>
      <vt:lpstr>Prezentace aplikace PowerPoint</vt:lpstr>
      <vt:lpstr>Co nás zajímá při evaluaci?</vt:lpstr>
      <vt:lpstr>Přehled celkového čerpání</vt:lpstr>
      <vt:lpstr>Přehled čerpání podle situace</vt:lpstr>
      <vt:lpstr>Přehled čerpání podle oblastí</vt:lpstr>
      <vt:lpstr>Přehled čerpání podle cíle intervence</vt:lpstr>
      <vt:lpstr>Konkrétní náklady hrazené z flexibilního rozpočtu</vt:lpstr>
      <vt:lpstr>Pozitivní dopady flexibilního rozpočtu</vt:lpstr>
      <vt:lpstr>Negativní dopady flexibilního rozpočtu</vt:lpstr>
      <vt:lpstr>Dilemata řešená sociálními pracovníky</vt:lpstr>
      <vt:lpstr>Procesní fungování v organizacích I.</vt:lpstr>
      <vt:lpstr>Procesní fungování v organizacích II.</vt:lpstr>
      <vt:lpstr>Procesní fungování v organizacích III.</vt:lpstr>
      <vt:lpstr>Evidence a vyúčtování grantu</vt:lpstr>
      <vt:lpstr>Průběžná a závěrečná zpráva</vt:lpstr>
      <vt:lpstr>Průběžná a závěrečná zpráva</vt:lpstr>
      <vt:lpstr>Důležité termíny:</vt:lpstr>
      <vt:lpstr>Role flexibilních rozpočtů při podpoře bydlení</vt:lpstr>
      <vt:lpstr>Vaše otázky?</vt:lpstr>
      <vt:lpstr>Vaše otázky?</vt:lpstr>
      <vt:lpstr>Kontakty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socialninadacnifondprahy@gmail.com</dc:creator>
  <cp:lastModifiedBy>Dagmar Klárová</cp:lastModifiedBy>
  <cp:revision>97</cp:revision>
  <dcterms:created xsi:type="dcterms:W3CDTF">2022-08-05T09:54:27Z</dcterms:created>
  <dcterms:modified xsi:type="dcterms:W3CDTF">2024-09-11T13:24:40Z</dcterms:modified>
</cp:coreProperties>
</file>