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76" r:id="rId2"/>
    <p:sldId id="277" r:id="rId3"/>
    <p:sldId id="278" r:id="rId4"/>
    <p:sldId id="295" r:id="rId5"/>
    <p:sldId id="280" r:id="rId6"/>
    <p:sldId id="281" r:id="rId7"/>
    <p:sldId id="282" r:id="rId8"/>
    <p:sldId id="283" r:id="rId9"/>
    <p:sldId id="264" r:id="rId10"/>
    <p:sldId id="267" r:id="rId11"/>
    <p:sldId id="275" r:id="rId12"/>
    <p:sldId id="274" r:id="rId13"/>
    <p:sldId id="266" r:id="rId14"/>
    <p:sldId id="287" r:id="rId15"/>
    <p:sldId id="285" r:id="rId16"/>
    <p:sldId id="288" r:id="rId17"/>
    <p:sldId id="292" r:id="rId18"/>
    <p:sldId id="294" r:id="rId19"/>
    <p:sldId id="293" r:id="rId20"/>
    <p:sldId id="290" r:id="rId21"/>
    <p:sldId id="291" r:id="rId22"/>
  </p:sldIdLst>
  <p:sldSz cx="9144000" cy="5715000" type="screen16x10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125" d="100"/>
          <a:sy n="125" d="100"/>
        </p:scale>
        <p:origin x="-1140" y="-22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6B2FB8-A81F-4079-8ACF-19956E2FA9BC}" type="datetimeFigureOut">
              <a:rPr lang="cs-CZ"/>
              <a:pPr>
                <a:defRPr/>
              </a:pPr>
              <a:t>25.7.2013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6637683-283E-47C9-BBF2-B1A057635C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63888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E26E20-1CE8-4C3D-8C93-B2848CDB4A5F}" type="datetimeFigureOut">
              <a:rPr lang="cs-CZ"/>
              <a:pPr>
                <a:defRPr/>
              </a:pPr>
              <a:t>25.7.2013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C3B572-DCBB-47E7-8CCC-61E9E3762E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7788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2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7248B-7AF2-4C47-AF22-ED7706037FB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B5A800-DFF9-4C79-AD9A-60797B2F665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8" descr="mmr_cr_rgb.emf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3850" y="577850"/>
            <a:ext cx="25177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 txBox="1">
            <a:spLocks/>
          </p:cNvSpPr>
          <p:nvPr userDrawn="1"/>
        </p:nvSpPr>
        <p:spPr>
          <a:xfrm>
            <a:off x="1403350" y="3157538"/>
            <a:ext cx="7208838" cy="4794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MINISTERSTVO PRO MÍSTNÍ ROZVOJ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817607"/>
            <a:ext cx="7056784" cy="15001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Klepnutím lze upravit styl předlohy podnadpisů.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657367"/>
            <a:ext cx="7283152" cy="1560173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 descr="mmr_cr_rgb.emf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8313" y="517525"/>
            <a:ext cx="20161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97360"/>
            <a:ext cx="8291264" cy="378042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en-US" dirty="0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177313"/>
            <a:ext cx="8291264" cy="420047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7" descr="mmr_cr_rgb.emf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8313" y="517525"/>
            <a:ext cx="20161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237320"/>
            <a:ext cx="8291264" cy="41404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en-US" dirty="0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Obrázek 6" descr="podtisk_modry.emf"/>
          <p:cNvPicPr>
            <a:picLocks noChangeAspect="1"/>
          </p:cNvPicPr>
          <p:nvPr userDrawn="1"/>
        </p:nvPicPr>
        <p:blipFill>
          <a:blip r:embed="rId5" cstate="screen"/>
          <a:srcRect l="17007" b="8623"/>
          <a:stretch>
            <a:fillRect/>
          </a:stretch>
        </p:blipFill>
        <p:spPr bwMode="auto">
          <a:xfrm>
            <a:off x="0" y="1657350"/>
            <a:ext cx="7380288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 userDrawn="1"/>
        </p:nvSpPr>
        <p:spPr>
          <a:xfrm>
            <a:off x="0" y="0"/>
            <a:ext cx="9144000" cy="21748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217208"/>
            <a:ext cx="9144000" cy="120013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417340"/>
            <a:ext cx="7283450" cy="15605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Tisková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konference 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25.7.2013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288" y="1704975"/>
            <a:ext cx="8569325" cy="3781425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100" dirty="0" smtClean="0"/>
              <a:t>Zachování současných hodnot pro veřejné zakázky malého rozsahu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600" dirty="0" smtClean="0"/>
              <a:t>dodávky a služby 1 mil. Kč, stavební práce 3 mil. Kč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100" dirty="0" smtClean="0"/>
              <a:t>U opakovaných VZ nebude zadavatel povinen uveřejnit předběžné oznámení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100" dirty="0" smtClean="0"/>
              <a:t>Zrušení výběrového řízení z důvodu jedné nabídky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600" dirty="0" smtClean="0"/>
              <a:t>možnost hodnotit pouze jednu nabídku při opakovaném vypsání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100" dirty="0" smtClean="0"/>
              <a:t>Zasílání zadávací dokumentace k ÚOHS v elektronické podobě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cs-CZ" sz="16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/>
          </a:p>
        </p:txBody>
      </p:sp>
      <p:sp>
        <p:nvSpPr>
          <p:cNvPr id="17410" name="Nadpis 2"/>
          <p:cNvSpPr>
            <a:spLocks noGrp="1"/>
          </p:cNvSpPr>
          <p:nvPr>
            <p:ph type="title"/>
          </p:nvPr>
        </p:nvSpPr>
        <p:spPr bwMode="auto">
          <a:xfrm>
            <a:off x="395288" y="1057275"/>
            <a:ext cx="8291512" cy="420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Novelizace ZVZ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935163"/>
            <a:ext cx="8280400" cy="30099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Minimální zásahy do současného znění</a:t>
            </a:r>
          </a:p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Účinnost </a:t>
            </a:r>
            <a:r>
              <a:rPr lang="cs-CZ" dirty="0" smtClean="0">
                <a:latin typeface="Arial" charset="0"/>
                <a:cs typeface="Arial" charset="0"/>
              </a:rPr>
              <a:t>od 1.1.2014</a:t>
            </a:r>
          </a:p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Zásadní </a:t>
            </a:r>
            <a:r>
              <a:rPr lang="cs-CZ" dirty="0" smtClean="0">
                <a:latin typeface="Arial" charset="0"/>
                <a:cs typeface="Arial" charset="0"/>
              </a:rPr>
              <a:t>reforma veřejných zakázek proběhne po schválení nových zadávacích směrnic EU</a:t>
            </a:r>
          </a:p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8434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Novelizace ZVZ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536" y="1777380"/>
            <a:ext cx="8291512" cy="31686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Priorita ministra:</a:t>
            </a:r>
          </a:p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Přijetí novelizace zákona o veřejných zakázkách</a:t>
            </a:r>
          </a:p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Příprava </a:t>
            </a:r>
            <a:r>
              <a:rPr lang="cs-CZ" dirty="0" smtClean="0">
                <a:latin typeface="Arial" charset="0"/>
                <a:cs typeface="Arial" charset="0"/>
              </a:rPr>
              <a:t>nového právního předpisu zohledňující novou evropskou úpravu a požadavky zainteresovaných subjektů</a:t>
            </a:r>
          </a:p>
        </p:txBody>
      </p:sp>
      <p:sp>
        <p:nvSpPr>
          <p:cNvPr id="19458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Novelizace ZVZ</a:t>
            </a:r>
            <a:br>
              <a:rPr lang="cs-CZ" smtClean="0">
                <a:latin typeface="Arial" charset="0"/>
                <a:cs typeface="Arial" charset="0"/>
              </a:rPr>
            </a:br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2"/>
          <p:cNvSpPr>
            <a:spLocks noGrp="1"/>
          </p:cNvSpPr>
          <p:nvPr>
            <p:ph type="title"/>
          </p:nvPr>
        </p:nvSpPr>
        <p:spPr bwMode="auto">
          <a:xfrm>
            <a:off x="467544" y="3001516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3. Povodňové </a:t>
            </a:r>
            <a:r>
              <a:rPr lang="cs-CZ" dirty="0" smtClean="0">
                <a:latin typeface="Arial" charset="0"/>
                <a:cs typeface="Arial" charset="0"/>
              </a:rPr>
              <a:t>programy MMR ČR</a:t>
            </a:r>
            <a:br>
              <a:rPr lang="cs-CZ" dirty="0" smtClean="0">
                <a:latin typeface="Arial" charset="0"/>
                <a:cs typeface="Arial" charset="0"/>
              </a:rPr>
            </a:br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Strategie obnovy území</a:t>
            </a:r>
          </a:p>
        </p:txBody>
      </p:sp>
      <p:pic>
        <p:nvPicPr>
          <p:cNvPr id="4" name="Obrázek 3" descr="Obrázek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547664" y="1777380"/>
            <a:ext cx="6071500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Strategie obnovy území</a:t>
            </a:r>
          </a:p>
        </p:txBody>
      </p:sp>
      <p:pic>
        <p:nvPicPr>
          <p:cNvPr id="5" name="Obrázek 4" descr="Obrázek3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67544" y="1993404"/>
            <a:ext cx="8343073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05372"/>
            <a:ext cx="8291512" cy="3781425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Program bude vyhlášen v srpnu po schválení Strategií obnovy území vládou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předpokládané projednání 31.července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Dotace krajům až do výše 50 % (85 %) celkových nákladů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Dotace obcím až do výše 90 % celkových nákladů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 smtClean="0"/>
              <a:t>	Věcné zaměření: školská, sociální, sportovní, zdravotnická a kulturní zařízení, vodohospodářské stavby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5602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2400" smtClean="0">
                <a:latin typeface="Arial" charset="0"/>
                <a:cs typeface="Arial" charset="0"/>
              </a:rPr>
              <a:t>Program obnovy obecního a krajského majetku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8818404"/>
              </p:ext>
            </p:extLst>
          </p:nvPr>
        </p:nvGraphicFramePr>
        <p:xfrm>
          <a:off x="827584" y="2569468"/>
          <a:ext cx="5544617" cy="184023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49601"/>
                <a:gridCol w="767748"/>
                <a:gridCol w="859338"/>
                <a:gridCol w="859338"/>
                <a:gridCol w="954296"/>
                <a:gridCol w="954296"/>
              </a:tblGrid>
              <a:tr h="7175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Kraj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Náklady na obnovu (tis. Kč)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65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Kraje 50%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Kraje 85%</a:t>
                      </a:r>
                      <a:endParaRPr lang="cs-CZ" sz="1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Navýšení pro kraje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(b-a)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Obce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Celkem obce a kraje po navýšení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(b+d)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38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b</a:t>
                      </a:r>
                      <a:endParaRPr lang="cs-CZ" sz="1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Liberecký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cs-CZ" sz="1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14 000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14 000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Jihočeský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4 186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7 116</a:t>
                      </a:r>
                      <a:endParaRPr lang="cs-CZ" sz="1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2 930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49 792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56 908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Plzeňský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1 729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2 939</a:t>
                      </a:r>
                      <a:endParaRPr lang="cs-CZ" sz="1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1 210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17 343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20 282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Královéhradecký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6 117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10 399</a:t>
                      </a:r>
                      <a:endParaRPr lang="cs-CZ" sz="1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4 282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17 879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28 278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Středočeský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32 031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54 453</a:t>
                      </a:r>
                      <a:endParaRPr lang="cs-CZ" sz="1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22 422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160 023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214 476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Ústecký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5 511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9 369</a:t>
                      </a:r>
                      <a:endParaRPr lang="cs-CZ" sz="1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3 858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606 808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616 177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Celkem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49 574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84 276</a:t>
                      </a:r>
                      <a:endParaRPr lang="cs-CZ" sz="1000" b="1" u="sng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 u="sng" dirty="0">
                          <a:solidFill>
                            <a:srgbClr val="FF0000"/>
                          </a:solidFill>
                          <a:effectLst/>
                        </a:rPr>
                        <a:t>34 702</a:t>
                      </a:r>
                      <a:endParaRPr lang="cs-CZ" sz="1000" b="1" u="sng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865 845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950 121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7380"/>
            <a:ext cx="8291264" cy="3780420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 smtClean="0"/>
              <a:t>Běžící programy, vyhlášené 17. června 2013:</a:t>
            </a:r>
          </a:p>
          <a:p>
            <a:r>
              <a:rPr lang="cs-CZ" sz="4400" dirty="0" smtClean="0"/>
              <a:t>Náhradní ubytování</a:t>
            </a:r>
          </a:p>
          <a:p>
            <a:pPr lvl="1"/>
            <a:r>
              <a:rPr lang="cs-CZ" sz="3600" dirty="0" smtClean="0"/>
              <a:t>Pořízení a vybudování ubytovací jednotky sloužící k dočasnému náhradnímu bydlení</a:t>
            </a:r>
          </a:p>
          <a:p>
            <a:r>
              <a:rPr lang="cs-CZ" sz="4400" dirty="0" smtClean="0"/>
              <a:t>Odstranění stavby</a:t>
            </a:r>
          </a:p>
          <a:p>
            <a:pPr lvl="1"/>
            <a:r>
              <a:rPr lang="cs-CZ" sz="3600" dirty="0" smtClean="0"/>
              <a:t>Úhrada nákladů spojených s odstraněním nenávratně poškozených staveb pro bydlení</a:t>
            </a:r>
          </a:p>
          <a:p>
            <a:r>
              <a:rPr lang="cs-CZ" sz="4400" dirty="0" smtClean="0"/>
              <a:t>Příspěvek 30 tis. Kč na opravu bytu </a:t>
            </a:r>
          </a:p>
          <a:p>
            <a:pPr lvl="1"/>
            <a:r>
              <a:rPr lang="cs-CZ" sz="3600" dirty="0" smtClean="0"/>
              <a:t>Příspěvek slouží k úhradě části nákladů na opravu bytu</a:t>
            </a:r>
          </a:p>
          <a:p>
            <a:pPr lvl="2"/>
            <a:endParaRPr lang="cs-CZ" sz="3600" dirty="0" smtClean="0"/>
          </a:p>
          <a:p>
            <a:pPr lvl="2"/>
            <a:r>
              <a:rPr lang="cs-CZ" sz="3200" dirty="0" smtClean="0"/>
              <a:t>MMR </a:t>
            </a:r>
            <a:r>
              <a:rPr lang="cs-CZ" sz="3200" dirty="0" smtClean="0"/>
              <a:t>refunduje obcím náklady spojené s výše uvedenými</a:t>
            </a:r>
          </a:p>
          <a:p>
            <a:pPr lvl="2"/>
            <a:r>
              <a:rPr lang="cs-CZ" sz="3600" dirty="0" smtClean="0"/>
              <a:t>výdaji. Občané žádají o peníze obec.</a:t>
            </a:r>
          </a:p>
          <a:p>
            <a:pPr lvl="1">
              <a:buFont typeface="Arial" pitchFamily="34" charset="0"/>
              <a:buChar char="•"/>
            </a:pPr>
            <a:endParaRPr lang="cs-CZ" sz="3600" dirty="0" smtClean="0"/>
          </a:p>
          <a:p>
            <a:pPr lvl="1">
              <a:buFont typeface="Arial" pitchFamily="34" charset="0"/>
              <a:buChar char="•"/>
            </a:pPr>
            <a:endParaRPr lang="cs-CZ" sz="36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bydlení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7380"/>
            <a:ext cx="8291264" cy="3780420"/>
          </a:xfrm>
        </p:spPr>
        <p:txBody>
          <a:bodyPr/>
          <a:lstStyle/>
          <a:p>
            <a:r>
              <a:rPr lang="cs-CZ" dirty="0" smtClean="0"/>
              <a:t>V rámci Strategie obnovy území budou vyhlášeny programy: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Podpora výstavby obecních nájemních bytů</a:t>
            </a:r>
          </a:p>
          <a:p>
            <a:pPr lvl="1"/>
            <a:r>
              <a:rPr lang="cs-CZ" dirty="0" smtClean="0"/>
              <a:t>Max. 600 tis., respektive 1 mil. za zničený byt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Finanční pomoc v oblasti bydlení fyzickým osobám</a:t>
            </a:r>
          </a:p>
          <a:p>
            <a:pPr lvl="1"/>
            <a:r>
              <a:rPr lang="cs-CZ" dirty="0" smtClean="0"/>
              <a:t>Příspěvek 150 tis. na domácnost, které byl zničen byt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bydlení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05372"/>
            <a:ext cx="8291264" cy="378042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Programy SFRB: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Zvýhodněný úvěr pro obce na opravu bytů</a:t>
            </a:r>
          </a:p>
          <a:p>
            <a:pPr lvl="1"/>
            <a:r>
              <a:rPr lang="cs-CZ" dirty="0" smtClean="0"/>
              <a:t>50 % nákladů, splatnost 10 let, 1% úrok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Zvýhodněný </a:t>
            </a:r>
            <a:r>
              <a:rPr lang="cs-CZ" dirty="0" smtClean="0"/>
              <a:t>úvěr pro fyzické osoby na opravu bytu</a:t>
            </a:r>
          </a:p>
          <a:p>
            <a:pPr lvl="1"/>
            <a:r>
              <a:rPr lang="cs-CZ" dirty="0" smtClean="0"/>
              <a:t>Max. 150 000, splatnost 10 let, 2% úrok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Zvýhodněný úvěr pro fyzické osoby na výstavbu bytu</a:t>
            </a:r>
          </a:p>
          <a:p>
            <a:pPr lvl="1"/>
            <a:r>
              <a:rPr lang="cs-CZ" dirty="0" smtClean="0"/>
              <a:t>Max. 850 000, splatnost 20 let, 2% úrok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bydlení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536" y="1777380"/>
            <a:ext cx="8640762" cy="3781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1. Fondy </a:t>
            </a:r>
            <a:r>
              <a:rPr lang="cs-CZ" b="1" dirty="0" smtClean="0">
                <a:latin typeface="Arial" charset="0"/>
                <a:cs typeface="Arial" charset="0"/>
              </a:rPr>
              <a:t>EU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Aktuální stav čerpání peněz z fondů EU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Příprava nového období čerpání peněz z fondů EU (2014 – 2020)</a:t>
            </a:r>
          </a:p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2. Novela </a:t>
            </a:r>
            <a:r>
              <a:rPr lang="cs-CZ" b="1" dirty="0" smtClean="0">
                <a:latin typeface="Arial" charset="0"/>
                <a:cs typeface="Arial" charset="0"/>
              </a:rPr>
              <a:t>zákona o veřejných zakázkách</a:t>
            </a:r>
          </a:p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3. Povodňové </a:t>
            </a:r>
            <a:r>
              <a:rPr lang="cs-CZ" b="1" dirty="0" smtClean="0">
                <a:latin typeface="Arial" charset="0"/>
                <a:cs typeface="Arial" charset="0"/>
              </a:rPr>
              <a:t>programy MMR ČR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Podpora bydlení při živelní pohromě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Strategie obnovy území</a:t>
            </a:r>
          </a:p>
          <a:p>
            <a:pPr lvl="1" eaLnBrk="1" hangingPunct="1">
              <a:buFont typeface="Arial" charset="0"/>
              <a:buChar char="•"/>
            </a:pPr>
            <a:endParaRPr lang="cs-CZ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</a:pPr>
            <a:endParaRPr lang="cs-CZ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</a:pPr>
            <a:endParaRPr 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8194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OBSAH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536" y="1777380"/>
            <a:ext cx="8291512" cy="3781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Priorita ministra: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Maximální rychlá a dostupná pomoc při řešení povodňových škod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85 % dotace</a:t>
            </a:r>
            <a:endParaRPr lang="cs-CZ" dirty="0"/>
          </a:p>
          <a:p>
            <a:pPr eaLnBrk="1" hangingPunct="1">
              <a:buFont typeface="Arial" charset="0"/>
              <a:buChar char="•"/>
            </a:pPr>
            <a:endParaRPr 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9698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Povodňové programy MMR ČR</a:t>
            </a:r>
            <a:br>
              <a:rPr lang="cs-CZ" smtClean="0">
                <a:latin typeface="Arial" charset="0"/>
                <a:cs typeface="Arial" charset="0"/>
              </a:rPr>
            </a:br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2"/>
          <p:cNvSpPr>
            <a:spLocks noGrp="1"/>
          </p:cNvSpPr>
          <p:nvPr>
            <p:ph type="title"/>
          </p:nvPr>
        </p:nvSpPr>
        <p:spPr bwMode="auto">
          <a:xfrm>
            <a:off x="395536" y="2929508"/>
            <a:ext cx="8291513" cy="420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Nadpis 2"/>
          <p:cNvSpPr>
            <a:spLocks noGrp="1"/>
          </p:cNvSpPr>
          <p:nvPr>
            <p:ph type="title"/>
          </p:nvPr>
        </p:nvSpPr>
        <p:spPr bwMode="auto">
          <a:xfrm>
            <a:off x="467544" y="2713484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1. Fondy </a:t>
            </a:r>
            <a:r>
              <a:rPr lang="cs-CZ" dirty="0" smtClean="0">
                <a:latin typeface="Arial" charset="0"/>
                <a:cs typeface="Arial" charset="0"/>
              </a:rPr>
              <a:t>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Aktuální stav čerpání peněz z fondů EU</a:t>
            </a:r>
            <a:br>
              <a:rPr lang="cs-CZ" smtClean="0">
                <a:latin typeface="Arial" charset="0"/>
                <a:cs typeface="Arial" charset="0"/>
              </a:rPr>
            </a:br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44" name="TextovéPole 6"/>
          <p:cNvSpPr txBox="1">
            <a:spLocks noChangeArrowheads="1"/>
          </p:cNvSpPr>
          <p:nvPr/>
        </p:nvSpPr>
        <p:spPr bwMode="auto">
          <a:xfrm>
            <a:off x="7667625" y="5233988"/>
            <a:ext cx="13684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cs typeface="Arial" charset="0"/>
              </a:rPr>
              <a:t>Stav k 3.7.2013</a:t>
            </a:r>
          </a:p>
        </p:txBody>
      </p:sp>
      <p:pic>
        <p:nvPicPr>
          <p:cNvPr id="7" name="Obrázek 6" descr="Obrázek2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11560" y="1705372"/>
            <a:ext cx="7344815" cy="3530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536" y="1705372"/>
            <a:ext cx="8291512" cy="3781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Květen : Vláda schválila realokaci 7,3 mld. Kč</a:t>
            </a:r>
          </a:p>
          <a:p>
            <a:pPr lvl="1" eaLnBrk="1" hangingPunct="1"/>
            <a:r>
              <a:rPr lang="cs-CZ" dirty="0" smtClean="0">
                <a:latin typeface="Arial" charset="0"/>
                <a:cs typeface="Arial" charset="0"/>
              </a:rPr>
              <a:t>Snížení rizika ztráty prostředků v roce 2015</a:t>
            </a:r>
          </a:p>
          <a:p>
            <a:pPr lvl="2" eaLnBrk="1" hangingPunct="1"/>
            <a:endParaRPr lang="cs-CZ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Probíhají jednání při řešení problémů s ROP SZ</a:t>
            </a:r>
          </a:p>
          <a:p>
            <a:pPr lvl="1" eaLnBrk="1" hangingPunct="1"/>
            <a:r>
              <a:rPr lang="cs-CZ" dirty="0" smtClean="0">
                <a:latin typeface="Arial" charset="0"/>
                <a:cs typeface="Arial" charset="0"/>
              </a:rPr>
              <a:t>Realokace, úhrada korekce za špatné čerpání …</a:t>
            </a:r>
          </a:p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MMR – NOK mapuje možnosti využití fondů při odstraňování následků povodní </a:t>
            </a:r>
          </a:p>
        </p:txBody>
      </p:sp>
      <p:sp>
        <p:nvSpPr>
          <p:cNvPr id="12290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Aktuální stav čerpání peněz z fondů EU</a:t>
            </a:r>
            <a:br>
              <a:rPr lang="cs-CZ" smtClean="0">
                <a:latin typeface="Arial" charset="0"/>
                <a:cs typeface="Arial" charset="0"/>
              </a:rPr>
            </a:br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536" y="1777380"/>
            <a:ext cx="8291512" cy="349272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Priorita ministra:</a:t>
            </a:r>
          </a:p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Využití všech možností tak, aby peníze z fondů EU byly smysluplně vyčerpány a nedošlo ke zbytečným ztrátám</a:t>
            </a:r>
          </a:p>
        </p:txBody>
      </p:sp>
      <p:sp>
        <p:nvSpPr>
          <p:cNvPr id="13314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Aktuální stav čerpání peněz z fondů 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7380"/>
            <a:ext cx="8291512" cy="37814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Dopracování tzv. Dohody o partnerství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Materiál, který schvaluje Vláda ČR a Evropská komise, a který nastavuje pravidla, priority a cíle pro čerpání peněz z fondů EU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Základní dokument pro příští období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Nutná shoda napříč všemi zainteresovanými subjekty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Termín: září/říjen 2013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 smtClean="0"/>
              <a:t>Vznikl </a:t>
            </a:r>
            <a:r>
              <a:rPr lang="cs-CZ" dirty="0" smtClean="0"/>
              <a:t>řídící tým k problematice evropských fondů za účasti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 smtClean="0"/>
              <a:t>premiéra, ministra financí, ministra pro místní rozvoj a hejtmanů</a:t>
            </a:r>
            <a:endParaRPr lang="cs-CZ" dirty="0"/>
          </a:p>
        </p:txBody>
      </p:sp>
      <p:sp>
        <p:nvSpPr>
          <p:cNvPr id="14338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Příprava nového období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536" y="1777380"/>
            <a:ext cx="8291512" cy="367240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b="1" dirty="0" smtClean="0">
                <a:latin typeface="Arial" charset="0"/>
                <a:cs typeface="Arial" charset="0"/>
              </a:rPr>
              <a:t>Priorita ministra:</a:t>
            </a:r>
          </a:p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Podepsaná Dohoda o partnerství ze strany EK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To znamená nalezení kompromisu:</a:t>
            </a:r>
          </a:p>
          <a:p>
            <a:pPr lvl="1" eaLnBrk="1" hangingPunct="1"/>
            <a:r>
              <a:rPr lang="cs-CZ" dirty="0" smtClean="0">
                <a:latin typeface="Arial" charset="0"/>
                <a:cs typeface="Arial" charset="0"/>
              </a:rPr>
              <a:t>	Jaké prostředky z evropského rozpočtu získáme a v čem České republice pomohou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Uplatnění územní a urbánní dimenze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Nalezení vhodné role krajů v implementační struktuře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Naplnění potřeb krajů</a:t>
            </a:r>
          </a:p>
          <a:p>
            <a:pPr lvl="1" eaLnBrk="1" hangingPunct="1">
              <a:buFont typeface="Arial" charset="0"/>
              <a:buChar char="•"/>
            </a:pPr>
            <a:endParaRPr 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5362" name="Nadpis 2"/>
          <p:cNvSpPr>
            <a:spLocks noGrp="1"/>
          </p:cNvSpPr>
          <p:nvPr>
            <p:ph type="title"/>
          </p:nvPr>
        </p:nvSpPr>
        <p:spPr bwMode="auto">
          <a:xfrm>
            <a:off x="395288" y="1177925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Příprava nového období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2"/>
          <p:cNvSpPr>
            <a:spLocks noGrp="1"/>
          </p:cNvSpPr>
          <p:nvPr>
            <p:ph type="title"/>
          </p:nvPr>
        </p:nvSpPr>
        <p:spPr bwMode="auto">
          <a:xfrm>
            <a:off x="395536" y="2857500"/>
            <a:ext cx="8291512" cy="419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2. Zákon </a:t>
            </a:r>
            <a:r>
              <a:rPr lang="cs-CZ" dirty="0" smtClean="0">
                <a:latin typeface="Arial" charset="0"/>
                <a:cs typeface="Arial" charset="0"/>
              </a:rPr>
              <a:t>o veřejných zakázkách</a:t>
            </a:r>
            <a:br>
              <a:rPr lang="cs-CZ" dirty="0" smtClean="0">
                <a:latin typeface="Arial" charset="0"/>
                <a:cs typeface="Arial" charset="0"/>
              </a:rPr>
            </a:br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</TotalTime>
  <Words>586</Words>
  <Application>Microsoft Office PowerPoint</Application>
  <PresentationFormat>Předvádění na obrazovce (16:10)</PresentationFormat>
  <Paragraphs>165</Paragraphs>
  <Slides>21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Vlastní návrh</vt:lpstr>
      <vt:lpstr>Tisková konference   25.7.2013</vt:lpstr>
      <vt:lpstr>OBSAH</vt:lpstr>
      <vt:lpstr>1. Fondy EU</vt:lpstr>
      <vt:lpstr>Aktuální stav čerpání peněz z fondů EU </vt:lpstr>
      <vt:lpstr>Aktuální stav čerpání peněz z fondů EU </vt:lpstr>
      <vt:lpstr>Aktuální stav čerpání peněz z fondů EU</vt:lpstr>
      <vt:lpstr>Příprava nového období</vt:lpstr>
      <vt:lpstr>Příprava nového období</vt:lpstr>
      <vt:lpstr>2. Zákon o veřejných zakázkách </vt:lpstr>
      <vt:lpstr>Novelizace ZVZ</vt:lpstr>
      <vt:lpstr>Novelizace ZVZ</vt:lpstr>
      <vt:lpstr>Novelizace ZVZ </vt:lpstr>
      <vt:lpstr>3. Povodňové programy MMR ČR </vt:lpstr>
      <vt:lpstr>Strategie obnovy území</vt:lpstr>
      <vt:lpstr>Strategie obnovy území</vt:lpstr>
      <vt:lpstr>Program obnovy obecního a krajského majetku</vt:lpstr>
      <vt:lpstr>Podpora bydlení</vt:lpstr>
      <vt:lpstr>Podpora bydlení</vt:lpstr>
      <vt:lpstr>Podpora bydlení</vt:lpstr>
      <vt:lpstr>Povodňové programy MMR ČR </vt:lpstr>
      <vt:lpstr>Děkuji za pozornost</vt:lpstr>
    </vt:vector>
  </TitlesOfParts>
  <Company>KUKLIK.cz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Šafář</dc:creator>
  <cp:lastModifiedBy>Marek Ženkl</cp:lastModifiedBy>
  <cp:revision>100</cp:revision>
  <dcterms:created xsi:type="dcterms:W3CDTF">2011-04-07T12:21:15Z</dcterms:created>
  <dcterms:modified xsi:type="dcterms:W3CDTF">2013-07-25T12:23:16Z</dcterms:modified>
</cp:coreProperties>
</file>