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486" r:id="rId2"/>
    <p:sldId id="487" r:id="rId3"/>
    <p:sldId id="488" r:id="rId4"/>
    <p:sldId id="489" r:id="rId5"/>
    <p:sldId id="474" r:id="rId6"/>
    <p:sldId id="475" r:id="rId7"/>
    <p:sldId id="476" r:id="rId8"/>
    <p:sldId id="477" r:id="rId9"/>
    <p:sldId id="478" r:id="rId10"/>
    <p:sldId id="479" r:id="rId11"/>
    <p:sldId id="480" r:id="rId12"/>
    <p:sldId id="481" r:id="rId13"/>
    <p:sldId id="482" r:id="rId14"/>
    <p:sldId id="483" r:id="rId15"/>
    <p:sldId id="484" r:id="rId16"/>
    <p:sldId id="485" r:id="rId17"/>
    <p:sldId id="437" r:id="rId18"/>
    <p:sldId id="451" r:id="rId19"/>
    <p:sldId id="453" r:id="rId20"/>
    <p:sldId id="452" r:id="rId21"/>
    <p:sldId id="454" r:id="rId22"/>
    <p:sldId id="455" r:id="rId23"/>
    <p:sldId id="456" r:id="rId24"/>
    <p:sldId id="457" r:id="rId25"/>
    <p:sldId id="458" r:id="rId26"/>
    <p:sldId id="459" r:id="rId27"/>
    <p:sldId id="460" r:id="rId28"/>
    <p:sldId id="472" r:id="rId29"/>
    <p:sldId id="462" r:id="rId30"/>
    <p:sldId id="473" r:id="rId31"/>
    <p:sldId id="463" r:id="rId32"/>
    <p:sldId id="464" r:id="rId33"/>
    <p:sldId id="465" r:id="rId34"/>
    <p:sldId id="466" r:id="rId35"/>
    <p:sldId id="467" r:id="rId36"/>
    <p:sldId id="468" r:id="rId37"/>
    <p:sldId id="469" r:id="rId38"/>
    <p:sldId id="470" r:id="rId39"/>
    <p:sldId id="471" r:id="rId40"/>
    <p:sldId id="347" r:id="rId4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166" autoAdjust="0"/>
    <p:restoredTop sz="94673" autoAdjust="0"/>
  </p:normalViewPr>
  <p:slideViewPr>
    <p:cSldViewPr>
      <p:cViewPr varScale="1">
        <p:scale>
          <a:sx n="128" d="100"/>
          <a:sy n="128" d="100"/>
        </p:scale>
        <p:origin x="-11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9" tIns="45834" rIns="91669" bIns="4583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669" tIns="45834" rIns="91669" bIns="45834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483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153255"/>
                </a:solidFill>
              </a:defRPr>
            </a:lvl1pPr>
          </a:lstStyle>
          <a:p>
            <a:pPr>
              <a:defRPr/>
            </a:pPr>
            <a:fld id="{2A4A71D0-3820-4537-8AC9-32459DED91C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2039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6178A0-1E68-4502-A3F7-15E4EA4A7219}" type="datetimeFigureOut">
              <a:rPr lang="cs-CZ" smtClean="0"/>
              <a:t>17.2.2015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28307C-8575-4F60-9FAB-B81676BCD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40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8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 smtClean="0"/>
              <a:t>Vlastimil Fidler</a:t>
            </a:r>
            <a:endParaRPr lang="en-US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1772816"/>
            <a:ext cx="8496944" cy="1440160"/>
          </a:xfrm>
        </p:spPr>
        <p:txBody>
          <a:bodyPr>
            <a:noAutofit/>
          </a:bodyPr>
          <a:lstStyle/>
          <a:p>
            <a:r>
              <a:rPr lang="cs-CZ" sz="3200" dirty="0"/>
              <a:t>Veřejné zakázky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aktuální </a:t>
            </a:r>
            <a:r>
              <a:rPr lang="cs-CZ" sz="3200" dirty="0"/>
              <a:t>změny od </a:t>
            </a:r>
            <a:r>
              <a:rPr lang="cs-CZ" sz="3200" dirty="0" smtClean="0"/>
              <a:t>roku 2015</a:t>
            </a:r>
            <a:br>
              <a:rPr lang="cs-CZ" sz="3200" dirty="0" smtClean="0"/>
            </a:br>
            <a:r>
              <a:rPr lang="cs-CZ" sz="3200" dirty="0" smtClean="0"/>
              <a:t>…s malým výhledem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843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Zrušení některých institutů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oponentury 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hodnotitelé 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citlivá činnost o členů komise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51B9C3-7C02-3A49-B28B-790C0B7A2D3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19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Změny v řízení u </a:t>
            </a:r>
            <a:r>
              <a:rPr lang="cs-CZ" sz="3200" b="1" dirty="0" smtClean="0">
                <a:solidFill>
                  <a:srgbClr val="000099"/>
                </a:solidFill>
              </a:rPr>
              <a:t>ÚOHS - § </a:t>
            </a:r>
            <a:r>
              <a:rPr lang="cs-CZ" sz="3200" b="1" dirty="0" smtClean="0">
                <a:solidFill>
                  <a:srgbClr val="000099"/>
                </a:solidFill>
              </a:rPr>
              <a:t>114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písemné důkazy v návrhu elektronicky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náležitosti dle ZVZ nelze doplnit / obecné náležitosti ano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koncentrace řízení – nelze uvádět nové skutečnosti oproti návrhu, ostatní účastníci důkazy jen do 15 dnů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51B9C3-7C02-3A49-B28B-790C0B7A2D3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708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Elektronizace </a:t>
            </a:r>
            <a:r>
              <a:rPr lang="cs-CZ" sz="3200" b="1" dirty="0" smtClean="0">
                <a:solidFill>
                  <a:srgbClr val="000099"/>
                </a:solidFill>
              </a:rPr>
              <a:t>řízení - § </a:t>
            </a:r>
            <a:r>
              <a:rPr lang="cs-CZ" sz="3200" b="1" dirty="0" smtClean="0">
                <a:solidFill>
                  <a:srgbClr val="000099"/>
                </a:solidFill>
              </a:rPr>
              <a:t>114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návrh, jiná podání, dokumentace (vyjma netextové) – datovou schránkou nebo s el. podpisem - § 114 odst. 8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podání v řízení ex offo; rozklad - § 117c odst. 1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dokumentace o VZ i mimo </a:t>
            </a:r>
            <a:r>
              <a:rPr lang="cs-CZ" dirty="0" err="1" smtClean="0"/>
              <a:t>spr</a:t>
            </a:r>
            <a:r>
              <a:rPr lang="cs-CZ" dirty="0" smtClean="0"/>
              <a:t>. řízení - § 155 odst. 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51B9C3-7C02-3A49-B28B-790C0B7A2D3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58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Lhůty</a:t>
            </a:r>
            <a:br>
              <a:rPr lang="cs-CZ" sz="3200" b="1" dirty="0" smtClean="0">
                <a:solidFill>
                  <a:srgbClr val="000099"/>
                </a:solidFill>
              </a:rPr>
            </a:b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3100" dirty="0" smtClean="0"/>
              <a:t>lhůta k rozhodnutí až po doplnění obecných náležitostí </a:t>
            </a:r>
            <a:r>
              <a:rPr lang="cs-CZ" sz="3100" dirty="0" smtClean="0"/>
              <a:t>podání </a:t>
            </a:r>
            <a:r>
              <a:rPr lang="cs-CZ" sz="3100" dirty="0" smtClean="0"/>
              <a:t>- § 114 odst. 7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neběží při zpracování posudku či vyjádření </a:t>
            </a:r>
            <a:br>
              <a:rPr lang="cs-CZ" dirty="0" smtClean="0"/>
            </a:br>
            <a:r>
              <a:rPr lang="cs-CZ" dirty="0" smtClean="0"/>
              <a:t>- § 117c odst. 1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lhůta pro vyjádření k podkladu rozhodnutí je závazná, min. 7 dnů - § 117c odst. 2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lhůta pro zánik odpovědnosti se zkracuje (5-3; 10-5 let) - § 121 </a:t>
            </a:r>
            <a:r>
              <a:rPr lang="cs-CZ" dirty="0" err="1" smtClean="0"/>
              <a:t>odst</a:t>
            </a:r>
            <a:r>
              <a:rPr lang="cs-CZ" dirty="0" smtClean="0"/>
              <a:t> . 3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51B9C3-7C02-3A49-B28B-790C0B7A2D3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236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Kauce - § </a:t>
            </a:r>
            <a:r>
              <a:rPr lang="cs-CZ" sz="3200" b="1" dirty="0" smtClean="0">
                <a:solidFill>
                  <a:srgbClr val="000099"/>
                </a:solidFill>
              </a:rPr>
              <a:t>115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ÚOHS nevyzývá k doplacení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nově propadá i 20% kauce při </a:t>
            </a:r>
            <a:r>
              <a:rPr lang="cs-CZ" dirty="0" err="1" smtClean="0"/>
              <a:t>zpětvzetí</a:t>
            </a:r>
            <a:r>
              <a:rPr lang="cs-CZ" dirty="0" smtClean="0"/>
              <a:t> v prvním stupni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51B9C3-7C02-3A49-B28B-790C0B7A2D3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70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Sazby </a:t>
            </a:r>
            <a:r>
              <a:rPr lang="cs-CZ" sz="3200" b="1" dirty="0" smtClean="0">
                <a:solidFill>
                  <a:srgbClr val="000099"/>
                </a:solidFill>
              </a:rPr>
              <a:t>kauce - § </a:t>
            </a:r>
            <a:r>
              <a:rPr lang="cs-CZ" sz="3200" b="1" dirty="0" smtClean="0">
                <a:solidFill>
                  <a:srgbClr val="000099"/>
                </a:solidFill>
              </a:rPr>
              <a:t>115 odst. 1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1%, min. 50 tis. Kč., max. 10 mil. Kč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za celou dobu plnění, doba neurčitá – 4 roky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100 tis. Kč – nabídkovou cenu nelze zjistit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200 tis. Kč. – návrh na zákaz plnění smlouvy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51B9C3-7C02-3A49-B28B-790C0B7A2D34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30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3600" b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endParaRPr lang="cs-CZ" sz="36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0099"/>
                </a:solidFill>
              </a:rPr>
              <a:t>NOVÝ ZÁKON 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0099"/>
                </a:solidFill>
              </a:rPr>
              <a:t>O VEŘEJNÝCH ZAKÁZKÁCH</a:t>
            </a:r>
            <a:endParaRPr lang="cs-CZ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5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současné znění z roku 2004</a:t>
            </a:r>
          </a:p>
          <a:p>
            <a:r>
              <a:rPr lang="cs-CZ" dirty="0" smtClean="0"/>
              <a:t>potřeba modernizace (agenda 2020)</a:t>
            </a:r>
          </a:p>
          <a:p>
            <a:endParaRPr lang="cs-CZ" sz="1000" dirty="0" smtClean="0"/>
          </a:p>
          <a:p>
            <a:r>
              <a:rPr lang="cs-CZ" dirty="0" smtClean="0"/>
              <a:t>	   </a:t>
            </a:r>
            <a:r>
              <a:rPr lang="cs-CZ" b="1" dirty="0" smtClean="0"/>
              <a:t>nový zákon o zadávacích řízeních</a:t>
            </a:r>
          </a:p>
          <a:p>
            <a:endParaRPr lang="cs-CZ" dirty="0" smtClean="0"/>
          </a:p>
          <a:p>
            <a:r>
              <a:rPr lang="cs-CZ" dirty="0" smtClean="0"/>
              <a:t>jeden zadávací kodex </a:t>
            </a:r>
          </a:p>
          <a:p>
            <a:r>
              <a:rPr lang="cs-CZ" dirty="0" smtClean="0"/>
              <a:t>klasická, sektorová a koncesní směrnice transponovány v jednom zákoně + přezkum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Revize zadávacích směrnic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67544" y="3933056"/>
            <a:ext cx="936104" cy="0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3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042503"/>
              </p:ext>
            </p:extLst>
          </p:nvPr>
        </p:nvGraphicFramePr>
        <p:xfrm>
          <a:off x="683569" y="2132855"/>
          <a:ext cx="7848872" cy="4392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439"/>
                <a:gridCol w="3888433"/>
              </a:tblGrid>
              <a:tr h="383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publikace směrnic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>
                          <a:effectLst/>
                        </a:rPr>
                        <a:t>28. 3. 2014 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  <a:tr h="637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paragrafové znění návrhu zákona do připomínkového řízení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 smtClean="0">
                          <a:effectLst/>
                        </a:rPr>
                        <a:t>březen </a:t>
                      </a:r>
                      <a:r>
                        <a:rPr lang="cs-CZ" sz="1600" b="1" kern="1200" dirty="0">
                          <a:effectLst/>
                        </a:rPr>
                        <a:t>2015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  <a:tr h="423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meziresortní připomínkové řízení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20 pracovních dnů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  <a:tr h="509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vypořádávání vznesených připomínek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2 měsíce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  <a:tr h="383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odeslání na </a:t>
                      </a:r>
                      <a:r>
                        <a:rPr lang="cs-CZ" sz="1600" b="1" kern="1200" dirty="0" smtClean="0">
                          <a:effectLst/>
                        </a:rPr>
                        <a:t>Vládu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 smtClean="0">
                          <a:effectLst/>
                        </a:rPr>
                        <a:t>květen/červen </a:t>
                      </a:r>
                      <a:r>
                        <a:rPr lang="cs-CZ" sz="1600" b="1" kern="1200" dirty="0">
                          <a:effectLst/>
                        </a:rPr>
                        <a:t>2015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  <a:tr h="4230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>
                          <a:effectLst/>
                        </a:rPr>
                        <a:t>vyjádření legislativní rady vlády 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60 dnů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  <a:tr h="383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>
                          <a:effectLst/>
                        </a:rPr>
                        <a:t>projednání vládou 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 smtClean="0">
                          <a:effectLst/>
                        </a:rPr>
                        <a:t>červenec </a:t>
                      </a:r>
                      <a:r>
                        <a:rPr lang="cs-CZ" sz="1600" b="1" kern="1200" dirty="0">
                          <a:effectLst/>
                        </a:rPr>
                        <a:t>2015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  <a:tr h="383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>
                          <a:effectLst/>
                        </a:rPr>
                        <a:t>Poslanecká sněmovna </a:t>
                      </a:r>
                      <a:endParaRPr lang="cs-CZ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 smtClean="0">
                          <a:effectLst/>
                        </a:rPr>
                        <a:t>červenec/září </a:t>
                      </a:r>
                      <a:r>
                        <a:rPr lang="cs-CZ" sz="1600" b="1" kern="1200" dirty="0">
                          <a:effectLst/>
                        </a:rPr>
                        <a:t>- říjen </a:t>
                      </a:r>
                      <a:r>
                        <a:rPr lang="cs-CZ" sz="1600" b="1" kern="1200" dirty="0" smtClean="0">
                          <a:effectLst/>
                        </a:rPr>
                        <a:t>2015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  <a:tr h="354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Senát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 smtClean="0">
                          <a:effectLst/>
                        </a:rPr>
                        <a:t>listopad/prosinec 2015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  <a:tr h="509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>
                          <a:effectLst/>
                        </a:rPr>
                        <a:t>účinnost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1" kern="1200" dirty="0" smtClean="0">
                          <a:effectLst/>
                        </a:rPr>
                        <a:t>nejpozději 18. </a:t>
                      </a:r>
                      <a:r>
                        <a:rPr lang="cs-CZ" sz="1600" b="1" kern="1200" dirty="0">
                          <a:effectLst/>
                        </a:rPr>
                        <a:t>4. 2016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25" marR="34825" marT="7673" marB="0" anchor="ctr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Předpokládaný harmonogram</a:t>
            </a:r>
            <a:r>
              <a:rPr lang="cs-CZ" dirty="0"/>
              <a:t/>
            </a:r>
            <a:br>
              <a:rPr lang="cs-CZ" dirty="0"/>
            </a:b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48459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500" dirty="0" smtClean="0"/>
              <a:t>regulace odpovídá evropským směrnicím</a:t>
            </a:r>
            <a:endParaRPr lang="cs-CZ" sz="25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500" dirty="0" smtClean="0"/>
              <a:t>zpřísnění a doplnění </a:t>
            </a:r>
            <a:r>
              <a:rPr lang="cs-CZ" sz="2500" dirty="0"/>
              <a:t>pravidel oproti směrnici v zásadních oblastech na základě věcného záměru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500" dirty="0" smtClean="0"/>
              <a:t>změna systematiky – od obecného ke konkrétnímu</a:t>
            </a:r>
            <a:endParaRPr lang="cs-CZ" sz="25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500" dirty="0" smtClean="0"/>
              <a:t>odstranění kazuistických </a:t>
            </a:r>
            <a:r>
              <a:rPr lang="cs-CZ" sz="2500" dirty="0"/>
              <a:t>procesních pravidel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500" dirty="0"/>
              <a:t>snížení administrativní zátěže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500" dirty="0" smtClean="0"/>
              <a:t>důraz </a:t>
            </a:r>
            <a:r>
              <a:rPr lang="cs-CZ" sz="2500" dirty="0"/>
              <a:t>na flexibilitu podlimitního </a:t>
            </a:r>
            <a:r>
              <a:rPr lang="cs-CZ" sz="2500" dirty="0" smtClean="0"/>
              <a:t>režimu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500" dirty="0" smtClean="0"/>
              <a:t>snaha o zachování </a:t>
            </a:r>
            <a:r>
              <a:rPr lang="cs-CZ" sz="2500" dirty="0"/>
              <a:t>současné </a:t>
            </a:r>
            <a:r>
              <a:rPr lang="cs-CZ" sz="2500" dirty="0" smtClean="0"/>
              <a:t>terminologie</a:t>
            </a:r>
            <a:endParaRPr lang="cs-CZ" sz="25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Obecný přístup k novému zákonu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1708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91264" cy="2448272"/>
          </a:xfrm>
        </p:spPr>
        <p:txBody>
          <a:bodyPr/>
          <a:lstStyle/>
          <a:p>
            <a:r>
              <a:rPr lang="cs-CZ" sz="4000" dirty="0" smtClean="0"/>
              <a:t>DÍLČÍ NOVELA ZÁKONA </a:t>
            </a:r>
            <a:br>
              <a:rPr lang="cs-CZ" sz="4000" dirty="0" smtClean="0"/>
            </a:br>
            <a:r>
              <a:rPr lang="cs-CZ" sz="4000" dirty="0" smtClean="0"/>
              <a:t>O VEŘEJNÝCH ZAKÁZKÁCH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00383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vymezení hlavního předmětu regulace:</a:t>
            </a:r>
          </a:p>
          <a:p>
            <a:r>
              <a:rPr lang="cs-CZ" dirty="0" smtClean="0"/>
              <a:t>pravidla pro zadávací řízení</a:t>
            </a:r>
          </a:p>
          <a:p>
            <a:endParaRPr lang="cs-CZ" dirty="0" smtClean="0"/>
          </a:p>
          <a:p>
            <a:r>
              <a:rPr lang="cs-CZ" dirty="0" smtClean="0"/>
              <a:t>nejde o nástroj </a:t>
            </a:r>
            <a:r>
              <a:rPr lang="cs-CZ" dirty="0"/>
              <a:t>pro regulaci celého investičního </a:t>
            </a:r>
            <a:r>
              <a:rPr lang="cs-CZ" dirty="0" smtClean="0"/>
              <a:t>procesu</a:t>
            </a:r>
          </a:p>
          <a:p>
            <a:r>
              <a:rPr lang="cs-CZ" dirty="0" smtClean="0"/>
              <a:t>posílení osobní odpovědnosti zadavatele prostřednictvím nového zákona o vnitřní kontrole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zadávacích řízeních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493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I. </a:t>
            </a:r>
            <a:r>
              <a:rPr lang="cs-CZ" sz="2000" dirty="0" smtClean="0"/>
              <a:t>obecná ustanovení</a:t>
            </a:r>
            <a:endParaRPr lang="cs-CZ" sz="20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 smtClean="0"/>
              <a:t>II. zadávací řízení</a:t>
            </a:r>
            <a:endParaRPr lang="cs-CZ" sz="20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	</a:t>
            </a:r>
            <a:r>
              <a:rPr lang="cs-CZ" sz="2000" dirty="0" smtClean="0"/>
              <a:t>1. základní ustanovení pro všechna ZŘ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 smtClean="0"/>
              <a:t>              2. zadávací </a:t>
            </a:r>
            <a:r>
              <a:rPr lang="cs-CZ" sz="2000" dirty="0"/>
              <a:t>řízení pro podlimitní </a:t>
            </a:r>
            <a:r>
              <a:rPr lang="cs-CZ" sz="2000" dirty="0" smtClean="0"/>
              <a:t>VZ</a:t>
            </a:r>
            <a:endParaRPr lang="cs-CZ" sz="20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	</a:t>
            </a:r>
            <a:r>
              <a:rPr lang="cs-CZ" sz="2000" dirty="0" smtClean="0"/>
              <a:t>3. </a:t>
            </a:r>
            <a:r>
              <a:rPr lang="cs-CZ" sz="2000" dirty="0"/>
              <a:t>zadávací řízení pro nadlimitní </a:t>
            </a:r>
            <a:r>
              <a:rPr lang="cs-CZ" sz="2000" dirty="0" smtClean="0"/>
              <a:t>VZ</a:t>
            </a:r>
            <a:endParaRPr lang="cs-CZ" sz="20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III. zjednodušený režim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IV. zvláštní postupy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V. koncese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VI. sektorové zakázky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VII. společná ustanovení k </a:t>
            </a:r>
            <a:r>
              <a:rPr lang="cs-CZ" sz="2000" dirty="0" smtClean="0"/>
              <a:t>zadávacím řízením</a:t>
            </a:r>
            <a:endParaRPr lang="cs-CZ" sz="20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VIII. změny a ukončení </a:t>
            </a:r>
            <a:r>
              <a:rPr lang="cs-CZ" sz="2000" dirty="0" smtClean="0"/>
              <a:t>smluv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 smtClean="0"/>
              <a:t>IX. dozor </a:t>
            </a:r>
            <a:endParaRPr lang="cs-CZ" sz="20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X. seznam kvalifikovaných </a:t>
            </a:r>
            <a:r>
              <a:rPr lang="cs-CZ" sz="2000" dirty="0" smtClean="0"/>
              <a:t>dodavatelů, informační systém</a:t>
            </a:r>
            <a:endParaRPr lang="cs-CZ" sz="2000" dirty="0"/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XI. přechodná a závěrečná ustanovení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cs-CZ" sz="2000" dirty="0"/>
              <a:t>XII. účinnost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301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zadávací řízení</a:t>
            </a:r>
            <a:r>
              <a:rPr lang="cs-CZ" dirty="0"/>
              <a:t> - </a:t>
            </a:r>
            <a:r>
              <a:rPr lang="cs-CZ" i="1" dirty="0"/>
              <a:t>postup stanovený </a:t>
            </a:r>
            <a:r>
              <a:rPr lang="cs-CZ" i="1" dirty="0" smtClean="0"/>
              <a:t>zákonem </a:t>
            </a:r>
            <a:r>
              <a:rPr lang="cs-CZ" i="1" dirty="0"/>
              <a:t>a zadávacími podmínkami pro zadání veřejné zakázky</a:t>
            </a:r>
            <a:endParaRPr lang="cs-CZ" dirty="0"/>
          </a:p>
          <a:p>
            <a:r>
              <a:rPr lang="cs-CZ" u="sng" dirty="0"/>
              <a:t>zadání veřejné zakázky</a:t>
            </a:r>
            <a:r>
              <a:rPr lang="cs-CZ" dirty="0"/>
              <a:t> - </a:t>
            </a:r>
            <a:r>
              <a:rPr lang="cs-CZ" i="1" dirty="0"/>
              <a:t>uzavření úplatné smlouvy mezi zadavatelem a dodavatelem, z níž vyplývá povinnost dodavatele poskytnout nebo provést dodávky, služby či stavební práce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ustanovení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471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zadáním veřejné zakázky nejsou:</a:t>
            </a:r>
          </a:p>
          <a:p>
            <a:r>
              <a:rPr lang="cs-CZ" dirty="0" smtClean="0"/>
              <a:t>pracovněprávní smlouvy</a:t>
            </a:r>
          </a:p>
          <a:p>
            <a:r>
              <a:rPr lang="cs-CZ" dirty="0" smtClean="0"/>
              <a:t>spolupráce zadavatelů</a:t>
            </a:r>
          </a:p>
          <a:p>
            <a:endParaRPr lang="cs-CZ" dirty="0" smtClean="0"/>
          </a:p>
          <a:p>
            <a:r>
              <a:rPr lang="cs-CZ" dirty="0" smtClean="0"/>
              <a:t>zvláštní postupy:</a:t>
            </a:r>
          </a:p>
          <a:p>
            <a:r>
              <a:rPr lang="cs-CZ" dirty="0" smtClean="0"/>
              <a:t>rámcové dohody, DNS, soutěž o návrh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ustanovení</a:t>
            </a:r>
          </a:p>
        </p:txBody>
      </p:sp>
    </p:spTree>
    <p:extLst>
      <p:ext uri="{BB962C8B-B14F-4D97-AF65-F5344CB8AC3E}">
        <p14:creationId xmlns:p14="http://schemas.microsoft.com/office/powerpoint/2010/main" val="3034300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zadavatelem je veřejný zadavatel a dále osoba, o níž to stanoví zákon </a:t>
            </a:r>
            <a:r>
              <a:rPr lang="cs-CZ" dirty="0" smtClean="0"/>
              <a:t>(dřívější sektorový a dotovaný zadavatel)</a:t>
            </a:r>
          </a:p>
          <a:p>
            <a:endParaRPr lang="cs-CZ" dirty="0" smtClean="0"/>
          </a:p>
          <a:p>
            <a:r>
              <a:rPr lang="cs-CZ" u="sng" dirty="0" smtClean="0"/>
              <a:t>zásady </a:t>
            </a:r>
            <a:r>
              <a:rPr lang="cs-CZ" u="sng" dirty="0"/>
              <a:t>postupu podle </a:t>
            </a:r>
            <a:r>
              <a:rPr lang="cs-CZ" u="sng" dirty="0" smtClean="0"/>
              <a:t>zákona:</a:t>
            </a:r>
            <a:r>
              <a:rPr lang="cs-CZ" dirty="0" smtClean="0"/>
              <a:t> </a:t>
            </a:r>
          </a:p>
          <a:p>
            <a:r>
              <a:rPr lang="cs-CZ" dirty="0" smtClean="0"/>
              <a:t>zadavatel </a:t>
            </a:r>
            <a:r>
              <a:rPr lang="cs-CZ" dirty="0"/>
              <a:t>postupuje transparentně a přiměřeně a nesmí obcházet povinnosti stanovené </a:t>
            </a:r>
            <a:r>
              <a:rPr lang="cs-CZ" dirty="0" smtClean="0"/>
              <a:t>zákonem </a:t>
            </a:r>
          </a:p>
          <a:p>
            <a:r>
              <a:rPr lang="cs-CZ" dirty="0" smtClean="0"/>
              <a:t>zásady </a:t>
            </a:r>
            <a:r>
              <a:rPr lang="cs-CZ" dirty="0"/>
              <a:t>vztahu k dodavatelům - zásady rovného zacházení a zákazu diskriminace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ustanovení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171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společné zadávání včetně společného zadávání zadavatelů z různých členských států EU</a:t>
            </a:r>
          </a:p>
          <a:p>
            <a:r>
              <a:rPr lang="cs-CZ" dirty="0"/>
              <a:t>centrální zadávání</a:t>
            </a:r>
          </a:p>
          <a:p>
            <a:r>
              <a:rPr lang="cs-CZ" dirty="0"/>
              <a:t>vertikální spolupráce – in-house</a:t>
            </a:r>
          </a:p>
          <a:p>
            <a:r>
              <a:rPr lang="cs-CZ" dirty="0"/>
              <a:t>horizontální spolupráce</a:t>
            </a:r>
          </a:p>
          <a:p>
            <a:r>
              <a:rPr lang="cs-CZ" dirty="0"/>
              <a:t>vertikální a horizontální spolupráce odpovídá </a:t>
            </a:r>
            <a:r>
              <a:rPr lang="cs-CZ" dirty="0" smtClean="0"/>
              <a:t>úpravě </a:t>
            </a:r>
            <a:r>
              <a:rPr lang="cs-CZ" dirty="0"/>
              <a:t>směrnic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zadavatelů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028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obecné výjimky</a:t>
            </a:r>
            <a:r>
              <a:rPr lang="cs-CZ" dirty="0"/>
              <a:t> – odpovídají </a:t>
            </a:r>
            <a:r>
              <a:rPr lang="cs-CZ" dirty="0" smtClean="0"/>
              <a:t>zadávací směrnici</a:t>
            </a:r>
          </a:p>
          <a:p>
            <a:r>
              <a:rPr lang="cs-CZ" dirty="0" smtClean="0"/>
              <a:t>nově </a:t>
            </a:r>
            <a:r>
              <a:rPr lang="cs-CZ" dirty="0"/>
              <a:t>významná výjimka pro zastupování </a:t>
            </a:r>
            <a:r>
              <a:rPr lang="cs-CZ" dirty="0" smtClean="0"/>
              <a:t>v</a:t>
            </a:r>
            <a:r>
              <a:rPr lang="cs-CZ" dirty="0"/>
              <a:t> soudních a obdobných sporech</a:t>
            </a:r>
          </a:p>
          <a:p>
            <a:r>
              <a:rPr lang="cs-CZ" u="sng" dirty="0"/>
              <a:t>výjimky pro podlimitní režim</a:t>
            </a:r>
            <a:r>
              <a:rPr lang="cs-CZ" dirty="0"/>
              <a:t> – národní úprava, zachován v zásadě současný stav, přidána výjimka pro elektronická tržiště</a:t>
            </a:r>
          </a:p>
          <a:p>
            <a:r>
              <a:rPr lang="cs-CZ" u="sng" dirty="0"/>
              <a:t>výjimka pro veřejné zakázky malého </a:t>
            </a:r>
            <a:r>
              <a:rPr lang="cs-CZ" u="sng" dirty="0" smtClean="0"/>
              <a:t>rozsahu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Zadavatel </a:t>
            </a:r>
            <a:r>
              <a:rPr lang="cs-CZ" i="1" dirty="0"/>
              <a:t>není povinen provést zadávací řízení před zadáním veřejné zakázky malého </a:t>
            </a:r>
            <a:r>
              <a:rPr lang="cs-CZ" i="1" dirty="0" smtClean="0"/>
              <a:t>rozsahu.“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6416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se zahajuje řízení</a:t>
            </a:r>
          </a:p>
          <a:p>
            <a:r>
              <a:rPr lang="cs-CZ" dirty="0" smtClean="0"/>
              <a:t>co obsahují zadávací podmínky</a:t>
            </a:r>
          </a:p>
          <a:p>
            <a:r>
              <a:rPr lang="cs-CZ" dirty="0" smtClean="0"/>
              <a:t>předkládání údajů, dokladů nebo vzorků, jejich ověřování a doplňování</a:t>
            </a:r>
          </a:p>
          <a:p>
            <a:r>
              <a:rPr lang="cs-CZ" dirty="0" smtClean="0"/>
              <a:t>střet zájmů</a:t>
            </a:r>
          </a:p>
          <a:p>
            <a:r>
              <a:rPr lang="cs-CZ" dirty="0" smtClean="0"/>
              <a:t>účastník zadávacího řízení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Ustanovení pro zadávací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980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oprávnění zadavatele vyloučit účastníka zadávacího řízení, ALE:</a:t>
            </a:r>
          </a:p>
          <a:p>
            <a:r>
              <a:rPr lang="cs-CZ" dirty="0" smtClean="0"/>
              <a:t>zákaz uzavřít smlouvu s účastníkem, který nesplňuje požadavky (zákonné, zadavatele..)</a:t>
            </a:r>
          </a:p>
          <a:p>
            <a:r>
              <a:rPr lang="cs-CZ" dirty="0" smtClean="0"/>
              <a:t>povinnost vyloučit pro nadlimitní VZ – </a:t>
            </a:r>
            <a:r>
              <a:rPr lang="cs-CZ" dirty="0" err="1" smtClean="0"/>
              <a:t>netrestanost</a:t>
            </a:r>
            <a:r>
              <a:rPr lang="cs-CZ" dirty="0" smtClean="0"/>
              <a:t>, nedoplatky (dnes povinné důvody vyloučení)</a:t>
            </a:r>
          </a:p>
          <a:p>
            <a:r>
              <a:rPr lang="cs-CZ" dirty="0" smtClean="0"/>
              <a:t>nepovinné důvody vyloučení – profesní pochybení,</a:t>
            </a:r>
            <a:r>
              <a:rPr lang="cs-CZ" dirty="0"/>
              <a:t> </a:t>
            </a:r>
            <a:r>
              <a:rPr lang="cs-CZ" dirty="0" smtClean="0"/>
              <a:t>sankce při předchozí VZ, dohody, ovlivňování </a:t>
            </a:r>
            <a:r>
              <a:rPr lang="cs-CZ" dirty="0" err="1" smtClean="0"/>
              <a:t>ZŘ</a:t>
            </a:r>
            <a:r>
              <a:rPr lang="cs-CZ" dirty="0" smtClean="0"/>
              <a:t>, </a:t>
            </a:r>
            <a:r>
              <a:rPr lang="cs-CZ" dirty="0" err="1" smtClean="0"/>
              <a:t>MNNC</a:t>
            </a:r>
            <a:r>
              <a:rPr lang="cs-CZ" dirty="0" smtClean="0"/>
              <a:t>…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účastníka zadávacího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7845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na základě kritérií vyjadřujících výhody a rizika spojená s uzavřením smlouvy</a:t>
            </a:r>
          </a:p>
          <a:p>
            <a:r>
              <a:rPr lang="cs-CZ" sz="2400" dirty="0" smtClean="0"/>
              <a:t>podmínky (kritéria) účasti v zadávacím řízení</a:t>
            </a:r>
            <a:br>
              <a:rPr lang="cs-CZ" sz="2400" dirty="0" smtClean="0"/>
            </a:br>
            <a:r>
              <a:rPr lang="cs-CZ" sz="2400" dirty="0" smtClean="0"/>
              <a:t>kritéria pro omezování počtu </a:t>
            </a:r>
            <a:br>
              <a:rPr lang="cs-CZ" sz="2400" dirty="0" smtClean="0"/>
            </a:br>
            <a:r>
              <a:rPr lang="cs-CZ" sz="2400" dirty="0" smtClean="0"/>
              <a:t>kritéria pro hodnocení</a:t>
            </a:r>
          </a:p>
          <a:p>
            <a:r>
              <a:rPr lang="cs-CZ" sz="2400" dirty="0" smtClean="0"/>
              <a:t>kvalifikace – schopnost plnit VZ</a:t>
            </a:r>
          </a:p>
          <a:p>
            <a:r>
              <a:rPr lang="cs-CZ" sz="2400" dirty="0" smtClean="0"/>
              <a:t>ekonomická výhodnost – ekonomické parametry nabídek 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dodavatele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013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novelizace zákona č. 137/2006 Sb. </a:t>
            </a:r>
            <a:br>
              <a:rPr lang="cs-CZ" dirty="0"/>
            </a:br>
            <a:r>
              <a:rPr lang="cs-CZ" dirty="0" smtClean="0"/>
              <a:t>předpokládaná </a:t>
            </a:r>
            <a:r>
              <a:rPr lang="cs-CZ" dirty="0"/>
              <a:t>účinnost </a:t>
            </a:r>
            <a:r>
              <a:rPr lang="cs-CZ" dirty="0" smtClean="0"/>
              <a:t>únor 2015</a:t>
            </a:r>
          </a:p>
          <a:p>
            <a:endParaRPr lang="cs-CZ" dirty="0"/>
          </a:p>
          <a:p>
            <a:r>
              <a:rPr lang="cs-CZ" dirty="0"/>
              <a:t>nový zákon o veřejných zakázkách </a:t>
            </a:r>
            <a:br>
              <a:rPr lang="cs-CZ" dirty="0"/>
            </a:br>
            <a:r>
              <a:rPr lang="cs-CZ" dirty="0" smtClean="0"/>
              <a:t>předpokládaná </a:t>
            </a:r>
            <a:r>
              <a:rPr lang="cs-CZ" dirty="0"/>
              <a:t>účinnost </a:t>
            </a:r>
            <a:r>
              <a:rPr lang="cs-CZ" dirty="0" smtClean="0"/>
              <a:t>duben 2016</a:t>
            </a:r>
            <a:endParaRPr lang="cs-CZ" dirty="0"/>
          </a:p>
          <a:p>
            <a:endParaRPr lang="cs-CZ" sz="2400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Připravované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19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cs-CZ" sz="2200" dirty="0" smtClean="0"/>
              <a:t>zjednodušené podlimitní řízení</a:t>
            </a:r>
          </a:p>
          <a:p>
            <a:pPr>
              <a:spcAft>
                <a:spcPts val="0"/>
              </a:spcAft>
            </a:pPr>
            <a:r>
              <a:rPr lang="cs-CZ" sz="2200" dirty="0"/>
              <a:t>pro podlimitní veřejné zakázky a VZ na stavební práce do 50 mil. Kč</a:t>
            </a:r>
          </a:p>
          <a:p>
            <a:pPr>
              <a:spcAft>
                <a:spcPts val="0"/>
              </a:spcAft>
            </a:pPr>
            <a:r>
              <a:rPr lang="cs-CZ" sz="2200" dirty="0"/>
              <a:t>uveřejnění na profilu, možná i výzva 5 dodavatelům, </a:t>
            </a:r>
            <a:r>
              <a:rPr lang="cs-CZ" sz="2200" dirty="0" smtClean="0"/>
              <a:t>nepovinná</a:t>
            </a:r>
            <a:endParaRPr lang="cs-CZ" sz="2200" dirty="0"/>
          </a:p>
          <a:p>
            <a:pPr>
              <a:spcAft>
                <a:spcPts val="0"/>
              </a:spcAft>
            </a:pPr>
            <a:r>
              <a:rPr lang="cs-CZ" sz="2200" dirty="0" smtClean="0"/>
              <a:t>lhůta </a:t>
            </a:r>
            <a:r>
              <a:rPr lang="cs-CZ" sz="2200" dirty="0"/>
              <a:t>pro podání nabídek 10 dnů, u stavebních prací 15 </a:t>
            </a:r>
            <a:r>
              <a:rPr lang="cs-CZ" sz="2200" dirty="0" smtClean="0"/>
              <a:t>dnů</a:t>
            </a:r>
            <a:endParaRPr lang="cs-CZ" sz="2200" dirty="0"/>
          </a:p>
          <a:p>
            <a:pPr>
              <a:spcAft>
                <a:spcPts val="0"/>
              </a:spcAft>
            </a:pPr>
            <a:r>
              <a:rPr lang="cs-CZ" sz="2200" dirty="0" smtClean="0"/>
              <a:t>možnost postupu </a:t>
            </a:r>
            <a:r>
              <a:rPr lang="cs-CZ" sz="2200" dirty="0"/>
              <a:t>pro nadlimitní veřejné zakázky </a:t>
            </a:r>
            <a:r>
              <a:rPr lang="cs-CZ" sz="2200" dirty="0" smtClean="0"/>
              <a:t>(kvalifikace, hodnotící </a:t>
            </a:r>
            <a:r>
              <a:rPr lang="cs-CZ" sz="2200" dirty="0"/>
              <a:t>kritéria, obchodní </a:t>
            </a:r>
            <a:r>
              <a:rPr lang="cs-CZ" sz="2200" dirty="0" smtClean="0"/>
              <a:t>podmínky, jistota)</a:t>
            </a:r>
            <a:endParaRPr lang="cs-CZ" sz="2200" dirty="0"/>
          </a:p>
          <a:p>
            <a:pPr>
              <a:spcAft>
                <a:spcPts val="0"/>
              </a:spcAft>
            </a:pPr>
            <a:r>
              <a:rPr lang="cs-CZ" sz="2200" dirty="0"/>
              <a:t>zákon neomezuje kritéria pro výběr </a:t>
            </a:r>
            <a:r>
              <a:rPr lang="cs-CZ" sz="2200" dirty="0" smtClean="0"/>
              <a:t>dodavatele</a:t>
            </a:r>
          </a:p>
          <a:p>
            <a:pPr>
              <a:spcAft>
                <a:spcPts val="0"/>
              </a:spcAft>
            </a:pPr>
            <a:r>
              <a:rPr lang="cs-CZ" sz="2200" dirty="0" smtClean="0"/>
              <a:t>možnost jednat (?)</a:t>
            </a:r>
            <a:endParaRPr lang="cs-CZ" sz="22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Zadávací řízení pro podlimitní VZ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0138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dirty="0" smtClean="0"/>
              <a:t>obecně zachována směrnicová úprava (výjimkou omezování počtu účastníků zadávacího řízení)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0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u="sng" dirty="0" smtClean="0"/>
              <a:t>otevřené řízení</a:t>
            </a:r>
            <a:r>
              <a:rPr lang="cs-CZ" sz="1600" dirty="0" smtClean="0"/>
              <a:t>: lhůta </a:t>
            </a:r>
            <a:r>
              <a:rPr lang="cs-CZ" sz="1600" dirty="0"/>
              <a:t>pro podání nabídek je 35 dnů, v podlimitním režimu 20 </a:t>
            </a:r>
            <a:r>
              <a:rPr lang="cs-CZ" sz="1600" dirty="0" smtClean="0"/>
              <a:t>dnů</a:t>
            </a:r>
            <a:endParaRPr lang="cs-CZ" sz="16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u="sng" dirty="0"/>
              <a:t>užší řízení:</a:t>
            </a:r>
            <a:r>
              <a:rPr lang="cs-CZ" sz="1600" dirty="0"/>
              <a:t> dvoukolové řízení, povinnost vyloučit v prvním kole ty, kteří nesplňují zadávací </a:t>
            </a:r>
            <a:r>
              <a:rPr lang="cs-CZ" sz="1600" dirty="0" smtClean="0"/>
              <a:t>podmínky, zákaz </a:t>
            </a:r>
            <a:r>
              <a:rPr lang="cs-CZ" sz="1600" dirty="0"/>
              <a:t>omezování počtu účastníků zadávacího řízení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u="sng" dirty="0"/>
              <a:t>jednací řízení s uveřejněním</a:t>
            </a:r>
            <a:r>
              <a:rPr lang="cs-CZ" sz="1600" dirty="0"/>
              <a:t>: </a:t>
            </a:r>
            <a:r>
              <a:rPr lang="cs-CZ" sz="1600" dirty="0" smtClean="0"/>
              <a:t>v</a:t>
            </a:r>
            <a:r>
              <a:rPr lang="cs-CZ" sz="1600" dirty="0"/>
              <a:t> podlimitním režimu bez omezení, </a:t>
            </a:r>
            <a:r>
              <a:rPr lang="cs-CZ" sz="1600" dirty="0" smtClean="0"/>
              <a:t>jednání </a:t>
            </a:r>
            <a:r>
              <a:rPr lang="cs-CZ" sz="1600" dirty="0"/>
              <a:t>o nabídkách s cílem zlepšit podmínky pro zadavatele, </a:t>
            </a:r>
            <a:r>
              <a:rPr lang="cs-CZ" sz="1600" dirty="0" smtClean="0"/>
              <a:t>obecná regulace jednání, </a:t>
            </a:r>
            <a:r>
              <a:rPr lang="cs-CZ" sz="1600" dirty="0"/>
              <a:t>povinnost předložit „konečnou“ nabídku na základě jednání, připuštěno snižování počtu účastníků řízení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u="sng" dirty="0"/>
              <a:t>jednací řízení bez uveřejnění</a:t>
            </a:r>
            <a:r>
              <a:rPr lang="cs-CZ" sz="1600" dirty="0"/>
              <a:t>: pouze vymezeny podmínky pro použití, nejsou stanovena procesní pravidla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u="sng" dirty="0"/>
              <a:t>soutěžní dialog</a:t>
            </a:r>
            <a:r>
              <a:rPr lang="cs-CZ" sz="1600" dirty="0"/>
              <a:t>: cílem nalézt jedno nebo více řešení odpovídající potřebám zadavatele, obdobný průběh jako v </a:t>
            </a:r>
            <a:r>
              <a:rPr lang="cs-CZ" sz="1600" dirty="0" err="1"/>
              <a:t>JŘSU</a:t>
            </a:r>
            <a:r>
              <a:rPr lang="cs-CZ" sz="1600" dirty="0"/>
              <a:t>, lze snižovat počty řešení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u="sng" dirty="0"/>
              <a:t>inovační partnerstv</a:t>
            </a:r>
            <a:r>
              <a:rPr lang="cs-CZ" sz="1600" dirty="0"/>
              <a:t>í: vývoj inovativního produktu, který není dostupný na trhu, posloupnost několika </a:t>
            </a:r>
            <a:r>
              <a:rPr lang="cs-CZ" sz="1600" dirty="0" err="1"/>
              <a:t>JŘSU</a:t>
            </a:r>
            <a:r>
              <a:rPr lang="cs-CZ" sz="1600" dirty="0"/>
              <a:t>, lze snižovat počet účastníků zadávacího řízení nebo počet řešení</a:t>
            </a:r>
          </a:p>
          <a:p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Zadávací řízení pro </a:t>
            </a:r>
            <a:r>
              <a:rPr lang="cs-CZ" dirty="0" smtClean="0"/>
              <a:t>nadlimitní </a:t>
            </a:r>
            <a:r>
              <a:rPr lang="cs-CZ" dirty="0"/>
              <a:t>VZ</a:t>
            </a:r>
          </a:p>
        </p:txBody>
      </p:sp>
    </p:spTree>
    <p:extLst>
      <p:ext uri="{BB962C8B-B14F-4D97-AF65-F5344CB8AC3E}">
        <p14:creationId xmlns:p14="http://schemas.microsoft.com/office/powerpoint/2010/main" val="3665767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u="sng" dirty="0" smtClean="0"/>
              <a:t>obchodní </a:t>
            </a:r>
            <a:r>
              <a:rPr lang="cs-CZ" sz="2300" u="sng" dirty="0"/>
              <a:t>a platební podmínky</a:t>
            </a:r>
            <a:r>
              <a:rPr lang="cs-CZ" sz="2300" dirty="0"/>
              <a:t>: </a:t>
            </a:r>
            <a:r>
              <a:rPr lang="cs-CZ" sz="2300" dirty="0" smtClean="0"/>
              <a:t>požadavek zadavatele: „stěžejní</a:t>
            </a:r>
            <a:r>
              <a:rPr lang="cs-CZ" sz="2300" dirty="0"/>
              <a:t>“ úkoly v plnění </a:t>
            </a:r>
            <a:r>
              <a:rPr lang="cs-CZ" sz="2300" dirty="0" smtClean="0"/>
              <a:t>VZ přímo dodavatel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dirty="0" smtClean="0"/>
              <a:t>možnost </a:t>
            </a:r>
            <a:r>
              <a:rPr lang="cs-CZ" sz="2300" dirty="0"/>
              <a:t>stanovení mechanismu pro předvídané změny </a:t>
            </a:r>
            <a:r>
              <a:rPr lang="cs-CZ" sz="2300" dirty="0" smtClean="0"/>
              <a:t>smlouvy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dirty="0" smtClean="0"/>
              <a:t>zákaz </a:t>
            </a:r>
            <a:r>
              <a:rPr lang="cs-CZ" sz="2300" dirty="0"/>
              <a:t>odmítnutí elektronické faktury, možnost platby přímo subdodavatelům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u="sng" dirty="0" smtClean="0"/>
              <a:t>změna </a:t>
            </a:r>
            <a:r>
              <a:rPr lang="cs-CZ" sz="2300" u="sng" dirty="0"/>
              <a:t>koncepce jistoty</a:t>
            </a:r>
            <a:r>
              <a:rPr lang="cs-CZ" sz="2300" dirty="0"/>
              <a:t>: </a:t>
            </a:r>
            <a:r>
              <a:rPr lang="cs-CZ" sz="2300" dirty="0" smtClean="0"/>
              <a:t>zadavatelem vyhrazená sankce </a:t>
            </a:r>
            <a:r>
              <a:rPr lang="cs-CZ" sz="2300" dirty="0"/>
              <a:t>za odstoupení z řízení nebo odmítnutí uzavřít smlouvu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u="sng" dirty="0" smtClean="0"/>
              <a:t>kritéria kvalifikace</a:t>
            </a:r>
            <a:r>
              <a:rPr lang="cs-CZ" sz="2300" dirty="0" smtClean="0"/>
              <a:t> profesní</a:t>
            </a:r>
            <a:r>
              <a:rPr lang="cs-CZ" sz="2300" dirty="0"/>
              <a:t>, ekonomická, technická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dirty="0"/>
              <a:t>ekonomická kvalifikace – obrat a obrat směřující k předmětu veřejné zakázky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dirty="0"/>
              <a:t>principy profesní a technické kvalifikace zachovány, odpovídají směrnicové </a:t>
            </a:r>
            <a:r>
              <a:rPr lang="cs-CZ" sz="2300" dirty="0" smtClean="0"/>
              <a:t>úpravě</a:t>
            </a:r>
            <a:endParaRPr lang="cs-CZ" sz="23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Ustanovení k nadlimitním řízením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332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u="sng" dirty="0" smtClean="0"/>
              <a:t>průběh </a:t>
            </a:r>
            <a:r>
              <a:rPr lang="cs-CZ" sz="2300" u="sng" dirty="0"/>
              <a:t>řízení</a:t>
            </a:r>
            <a:r>
              <a:rPr lang="cs-CZ" sz="2300" dirty="0"/>
              <a:t>: není povinnost stanovovat komisi pro otevírání obálek ani komisi pro hodnocení, </a:t>
            </a:r>
            <a:r>
              <a:rPr lang="cs-CZ" sz="2300" dirty="0" smtClean="0"/>
              <a:t>podpůrně – poradní orgán</a:t>
            </a:r>
            <a:endParaRPr lang="cs-CZ" sz="23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u="sng" dirty="0"/>
              <a:t>mimořádně nízká nabídková cena</a:t>
            </a:r>
            <a:r>
              <a:rPr lang="cs-CZ" sz="2300" dirty="0"/>
              <a:t>: zadavatel může stanovit vzorec nebo </a:t>
            </a:r>
            <a:r>
              <a:rPr lang="cs-CZ" sz="2300" dirty="0" smtClean="0"/>
              <a:t>cenu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dirty="0" smtClean="0"/>
              <a:t>zachována </a:t>
            </a:r>
            <a:r>
              <a:rPr lang="cs-CZ" sz="2300" dirty="0"/>
              <a:t>obecná možnost posoudit cenu k předmětu </a:t>
            </a:r>
            <a:r>
              <a:rPr lang="cs-CZ" sz="2300" dirty="0" smtClean="0"/>
              <a:t>zakázky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dirty="0" smtClean="0"/>
              <a:t>není </a:t>
            </a:r>
            <a:r>
              <a:rPr lang="cs-CZ" sz="2300" dirty="0"/>
              <a:t>povinnost (ale možnost) vyloučit účastníka zadávacího řízení s mimořádně nízkou nabídkovou </a:t>
            </a:r>
            <a:r>
              <a:rPr lang="cs-CZ" sz="2300" dirty="0" smtClean="0"/>
              <a:t>cenou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dirty="0" smtClean="0"/>
              <a:t>povinnost jen </a:t>
            </a:r>
            <a:r>
              <a:rPr lang="cs-CZ" sz="2300" dirty="0"/>
              <a:t>pokud je cena nízká z důvodu porušení předpisů nebo nedovolené veřejné </a:t>
            </a:r>
            <a:r>
              <a:rPr lang="cs-CZ" sz="2300" dirty="0" smtClean="0"/>
              <a:t>podpory</a:t>
            </a:r>
            <a:endParaRPr lang="cs-CZ" sz="23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Ustanovení k nadlimitním řízením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113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u="sng" dirty="0" smtClean="0"/>
              <a:t>nápravná </a:t>
            </a:r>
            <a:r>
              <a:rPr lang="cs-CZ" sz="2300" u="sng" dirty="0"/>
              <a:t>opatření dodavatele</a:t>
            </a:r>
            <a:r>
              <a:rPr lang="cs-CZ" sz="2300" dirty="0"/>
              <a:t>: možnost dodavatele prokázat, že přijal dostatečná opatření, která zaručují jeho spolehlivost </a:t>
            </a:r>
            <a:r>
              <a:rPr lang="cs-CZ" sz="2300" dirty="0" smtClean="0"/>
              <a:t>–pro povinné i nepovinné důvody vyloučení </a:t>
            </a:r>
            <a:endParaRPr lang="cs-CZ" sz="23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u="sng" dirty="0"/>
              <a:t>hodnotící kritéria</a:t>
            </a:r>
            <a:r>
              <a:rPr lang="cs-CZ" sz="2300" dirty="0"/>
              <a:t>: ekonomická výhodnost (nákladová efektivnost, cena</a:t>
            </a:r>
            <a:r>
              <a:rPr lang="cs-CZ" sz="2300" dirty="0" smtClean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dirty="0" smtClean="0"/>
              <a:t>nákladová efektivnost: </a:t>
            </a:r>
            <a:r>
              <a:rPr lang="cs-CZ" sz="2300" dirty="0"/>
              <a:t>náklady životního cyklu, nejlepší nabízený poměr mezi cenou a </a:t>
            </a:r>
            <a:r>
              <a:rPr lang="cs-CZ" sz="2300" dirty="0" smtClean="0"/>
              <a:t>kvalitou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dirty="0" smtClean="0"/>
              <a:t>lze </a:t>
            </a:r>
            <a:r>
              <a:rPr lang="cs-CZ" sz="2300" dirty="0"/>
              <a:t>stanovit pevnou cenu a hodnotit kvalitu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u="sng" dirty="0" smtClean="0"/>
              <a:t>uzavření </a:t>
            </a:r>
            <a:r>
              <a:rPr lang="cs-CZ" sz="2300" u="sng" dirty="0"/>
              <a:t>smlouvy</a:t>
            </a:r>
            <a:r>
              <a:rPr lang="cs-CZ" sz="2300" dirty="0"/>
              <a:t> – povinnost součinnosti při uzavírání smlouvy, povinnost předložit požadované doklady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300" u="sng" dirty="0"/>
              <a:t>zrušení zadávacího řízení</a:t>
            </a:r>
            <a:r>
              <a:rPr lang="cs-CZ" sz="2300" dirty="0"/>
              <a:t> – zachování současného stavu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Ustanovení k nadlimitním řízením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5323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pouze pro VZ na služby, které jsou přímo vymezeny v příloze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sociální služby, právní služby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úprava podle směrnice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pravidla pro zadávací řízení stanovuje zadavatel, není podrobně regulován zákonem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povinnost uveřejnit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130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/>
              <a:t>dříve rámcová </a:t>
            </a:r>
            <a:r>
              <a:rPr lang="cs-CZ" sz="2400" dirty="0" smtClean="0"/>
              <a:t>„smlouva“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zachována </a:t>
            </a:r>
            <a:r>
              <a:rPr lang="cs-CZ" sz="2400" dirty="0"/>
              <a:t>směrnicová </a:t>
            </a:r>
            <a:r>
              <a:rPr lang="cs-CZ" sz="2400" dirty="0" smtClean="0"/>
              <a:t>úprava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postup </a:t>
            </a:r>
            <a:r>
              <a:rPr lang="cs-CZ" sz="2400" dirty="0"/>
              <a:t>při uzavírání smluv na základě rámcové </a:t>
            </a:r>
            <a:r>
              <a:rPr lang="cs-CZ" sz="2400" dirty="0" smtClean="0"/>
              <a:t>dohody – s obnovením soutěže nebo bez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postup podle rámcové dohody není zadávacím řízením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5120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na stavební práce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na služby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/>
              <a:t>protiplnění spočívá </a:t>
            </a:r>
            <a:r>
              <a:rPr lang="cs-CZ" sz="2400" dirty="0" smtClean="0"/>
              <a:t>v </a:t>
            </a:r>
            <a:r>
              <a:rPr lang="cs-CZ" sz="2400" dirty="0"/>
              <a:t>právu braní užitků </a:t>
            </a:r>
            <a:endParaRPr lang="cs-CZ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koncesní řízení jako druh zadávacího řízení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zákon stanoví obecné principy řízení, základní lhůty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4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4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2544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vymezení osoby zadavatele – zrušen pojem „sektorový zadavatel“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výhradně směrnicová úprava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neukládány žádné další povinnosti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Sektorové zakázky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5407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podstatné – zakázané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nepodstatné – přípustné, vymezeny </a:t>
            </a:r>
            <a:r>
              <a:rPr lang="cs-CZ" sz="2400" dirty="0"/>
              <a:t>v zákoně</a:t>
            </a:r>
            <a:endParaRPr lang="cs-CZ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zkoumání důvodu změny – do 10% / 15% bez zkoumání důvodu (nelze měnit podstatu smlouvy)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kritéria podstatnosti – jako </a:t>
            </a:r>
            <a:r>
              <a:rPr lang="cs-CZ" sz="2400" dirty="0" err="1" smtClean="0"/>
              <a:t>dopusud</a:t>
            </a:r>
            <a:endParaRPr lang="cs-CZ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 smtClean="0"/>
              <a:t>dodatečné VZ – dnešní JŘBU</a:t>
            </a:r>
            <a:endParaRPr lang="cs-CZ" sz="24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400" dirty="0"/>
              <a:t>návrh zpřísnění </a:t>
            </a:r>
            <a:r>
              <a:rPr lang="cs-CZ" sz="2400" dirty="0" smtClean="0"/>
              <a:t>- limit </a:t>
            </a:r>
            <a:r>
              <a:rPr lang="cs-CZ" sz="2400" dirty="0"/>
              <a:t>50% v souhrnu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smluv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27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reakce na podněty praxe</a:t>
            </a:r>
          </a:p>
          <a:p>
            <a:r>
              <a:rPr lang="cs-CZ" dirty="0" smtClean="0"/>
              <a:t>řádné projednání, vč. připomínkového řízení</a:t>
            </a:r>
          </a:p>
          <a:p>
            <a:r>
              <a:rPr lang="cs-CZ" dirty="0" smtClean="0"/>
              <a:t>novela není transpoziční</a:t>
            </a:r>
          </a:p>
          <a:p>
            <a:r>
              <a:rPr lang="cs-CZ" dirty="0" smtClean="0"/>
              <a:t>kritéria: jednoduchost, obecná shoda, 	prosaditelnost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novela ZVZ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6335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572000"/>
            <a:ext cx="9144000" cy="4572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cs-CZ" sz="4400" dirty="0" smtClean="0">
                <a:solidFill>
                  <a:srgbClr val="153255"/>
                </a:solidFill>
              </a:rPr>
              <a:t>DĚKUJEME ZA POZORNOST</a:t>
            </a:r>
            <a:endParaRPr lang="en-US" sz="4400" dirty="0" smtClean="0">
              <a:solidFill>
                <a:srgbClr val="153255"/>
              </a:solidFill>
            </a:endParaRP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029200"/>
            <a:ext cx="9144000" cy="1208088"/>
          </a:xfrm>
          <a:prstGeom prst="rect">
            <a:avLst/>
          </a:prstGeo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SzPct val="250000"/>
              <a:buFont typeface="Arial" charset="0"/>
              <a:buNone/>
            </a:pPr>
            <a:endParaRPr lang="cs-CZ" dirty="0" smtClean="0"/>
          </a:p>
          <a:p>
            <a:pPr marL="0" indent="0" algn="r" eaLnBrk="1" hangingPunct="1">
              <a:lnSpc>
                <a:spcPct val="90000"/>
              </a:lnSpc>
              <a:buFont typeface="Arial" charset="0"/>
              <a:buNone/>
            </a:pPr>
            <a:r>
              <a:rPr lang="cs-CZ" sz="1800" dirty="0" smtClean="0"/>
              <a:t>Ministerstvo pro místní rozvoj</a:t>
            </a:r>
            <a:endParaRPr lang="en-US" sz="18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133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12974"/>
          </a:xfrm>
        </p:spPr>
        <p:txBody>
          <a:bodyPr>
            <a:no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Hodnocení </a:t>
            </a:r>
            <a:r>
              <a:rPr lang="cs-CZ" sz="3200" b="1" dirty="0" smtClean="0">
                <a:solidFill>
                  <a:srgbClr val="000099"/>
                </a:solidFill>
              </a:rPr>
              <a:t>nabídek - § </a:t>
            </a:r>
            <a:r>
              <a:rPr lang="cs-CZ" sz="3200" b="1" dirty="0" smtClean="0">
                <a:solidFill>
                  <a:srgbClr val="000099"/>
                </a:solidFill>
              </a:rPr>
              <a:t>78 odst. 4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vliv na zaměstnanost osob se ztíženým přístupem na trh práce</a:t>
            </a:r>
          </a:p>
          <a:p>
            <a:endParaRPr lang="cs-CZ" dirty="0" smtClean="0"/>
          </a:p>
          <a:p>
            <a:r>
              <a:rPr lang="cs-CZ" dirty="0" smtClean="0"/>
              <a:t>organizace, kvalifikace a zkušenosti osob zapojených do realizace veřejné zakázky, pokud mají významný vliv na její plnění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206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12974"/>
          </a:xfrm>
        </p:spPr>
        <p:txBody>
          <a:bodyPr>
            <a:no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Dodatečné práce a služby </a:t>
            </a:r>
            <a:br>
              <a:rPr lang="cs-CZ" sz="3200" b="1" dirty="0" smtClean="0">
                <a:solidFill>
                  <a:srgbClr val="000099"/>
                </a:solidFill>
              </a:rPr>
            </a:br>
            <a:r>
              <a:rPr lang="cs-CZ" sz="3200" b="1" dirty="0" smtClean="0">
                <a:solidFill>
                  <a:srgbClr val="000099"/>
                </a:solidFill>
              </a:rPr>
              <a:t>§ 23 odst. 7 písm. a)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30 %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místo „objektivně“ nepředvídaných okolností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okolnosti, které „zadavatel jednající s náležitou péčí nemohl předvídat“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51B9C3-7C02-3A49-B28B-790C0B7A2D3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543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Jedna </a:t>
            </a:r>
            <a:r>
              <a:rPr lang="cs-CZ" sz="3200" b="1" dirty="0" smtClean="0">
                <a:solidFill>
                  <a:srgbClr val="000099"/>
                </a:solidFill>
              </a:rPr>
              <a:t>nabídka - § </a:t>
            </a:r>
            <a:r>
              <a:rPr lang="cs-CZ" sz="3200" b="1" dirty="0" smtClean="0">
                <a:solidFill>
                  <a:srgbClr val="000099"/>
                </a:solidFill>
              </a:rPr>
              <a:t>84 odst. 1 písm. e)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neruší se při jedné nabídce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pokračuje se v otevírání - § 71 odst. 6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51B9C3-7C02-3A49-B28B-790C0B7A2D3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40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Cena u </a:t>
            </a:r>
            <a:r>
              <a:rPr lang="cs-CZ" sz="3200" b="1" dirty="0" smtClean="0">
                <a:solidFill>
                  <a:srgbClr val="000099"/>
                </a:solidFill>
              </a:rPr>
              <a:t>e-aukce - § </a:t>
            </a:r>
            <a:r>
              <a:rPr lang="cs-CZ" sz="3200" b="1" dirty="0" smtClean="0">
                <a:solidFill>
                  <a:srgbClr val="000099"/>
                </a:solidFill>
              </a:rPr>
              <a:t>77 odst. 1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cena se posuzuje po skončení aukce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25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1297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99"/>
                </a:solidFill>
              </a:rPr>
              <a:t>Diplomy - § </a:t>
            </a:r>
            <a:r>
              <a:rPr lang="cs-CZ" sz="3200" b="1" dirty="0" smtClean="0">
                <a:solidFill>
                  <a:srgbClr val="000099"/>
                </a:solidFill>
              </a:rPr>
              <a:t>148 odst. 6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VŠ diplomy lze předkládat v latinském jazyce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51B9C3-7C02-3A49-B28B-790C0B7A2D3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100783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1028</TotalTime>
  <Words>1171</Words>
  <Application>Microsoft Office PowerPoint</Application>
  <PresentationFormat>Předvádění na obrazovce (4:3)</PresentationFormat>
  <Paragraphs>266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MMR_klas</vt:lpstr>
      <vt:lpstr>Veřejné zakázky  aktuální změny od roku 2015 …s malým výhledem</vt:lpstr>
      <vt:lpstr>DÍLČÍ NOVELA ZÁKONA  O VEŘEJNÝCH ZAKÁZKÁCH</vt:lpstr>
      <vt:lpstr>Připravované změny</vt:lpstr>
      <vt:lpstr>Dílčí novela ZVZ</vt:lpstr>
      <vt:lpstr>Hodnocení nabídek - § 78 odst. 4</vt:lpstr>
      <vt:lpstr>Dodatečné práce a služby  § 23 odst. 7 písm. a)</vt:lpstr>
      <vt:lpstr>Jedna nabídka - § 84 odst. 1 písm. e)</vt:lpstr>
      <vt:lpstr>Cena u e-aukce - § 77 odst. 1</vt:lpstr>
      <vt:lpstr>Diplomy - § 148 odst. 6</vt:lpstr>
      <vt:lpstr>Zrušení některých institutů</vt:lpstr>
      <vt:lpstr>Změny v řízení u ÚOHS - § 114</vt:lpstr>
      <vt:lpstr>Elektronizace řízení - § 114</vt:lpstr>
      <vt:lpstr>Lhůty </vt:lpstr>
      <vt:lpstr>Kauce - § 115</vt:lpstr>
      <vt:lpstr>Sazby kauce - § 115 odst. 1</vt:lpstr>
      <vt:lpstr>Prezentace aplikace PowerPoint</vt:lpstr>
      <vt:lpstr>Revize zadávacích směrnic</vt:lpstr>
      <vt:lpstr>Předpokládaný harmonogram </vt:lpstr>
      <vt:lpstr>Obecný přístup k novému zákonu</vt:lpstr>
      <vt:lpstr>Zákon o zadávacích řízeních</vt:lpstr>
      <vt:lpstr>Systematika zákona</vt:lpstr>
      <vt:lpstr>Základní ustanovení</vt:lpstr>
      <vt:lpstr>Základní ustanovení</vt:lpstr>
      <vt:lpstr>Základní ustanovení</vt:lpstr>
      <vt:lpstr>Spolupráce zadavatelů</vt:lpstr>
      <vt:lpstr>Výjimky</vt:lpstr>
      <vt:lpstr>Ustanovení pro zadávací řízení</vt:lpstr>
      <vt:lpstr>Vyloučení účastníka zadávacího řízení</vt:lpstr>
      <vt:lpstr>Výběr dodavatele</vt:lpstr>
      <vt:lpstr>Zadávací řízení pro podlimitní VZ</vt:lpstr>
      <vt:lpstr>Zadávací řízení pro nadlimitní VZ</vt:lpstr>
      <vt:lpstr>Ustanovení k nadlimitním řízením</vt:lpstr>
      <vt:lpstr>Ustanovení k nadlimitním řízením</vt:lpstr>
      <vt:lpstr>Ustanovení k nadlimitním řízením</vt:lpstr>
      <vt:lpstr>Zjednodušený režim</vt:lpstr>
      <vt:lpstr>Rámcová dohoda</vt:lpstr>
      <vt:lpstr>Koncese</vt:lpstr>
      <vt:lpstr>Sektorové zakázky</vt:lpstr>
      <vt:lpstr>Změny smluv</vt:lpstr>
      <vt:lpstr>DĚKUJEME ZA POZORNOST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*</dc:creator>
  <cp:lastModifiedBy>uzivatel</cp:lastModifiedBy>
  <cp:revision>240</cp:revision>
  <cp:lastPrinted>2014-09-24T14:09:26Z</cp:lastPrinted>
  <dcterms:created xsi:type="dcterms:W3CDTF">2012-11-28T11:32:44Z</dcterms:created>
  <dcterms:modified xsi:type="dcterms:W3CDTF">2015-02-17T07:26:53Z</dcterms:modified>
</cp:coreProperties>
</file>