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67"/>
  </p:notesMasterIdLst>
  <p:sldIdLst>
    <p:sldId id="341" r:id="rId6"/>
    <p:sldId id="377" r:id="rId7"/>
    <p:sldId id="376" r:id="rId8"/>
    <p:sldId id="358" r:id="rId9"/>
    <p:sldId id="363" r:id="rId10"/>
    <p:sldId id="365" r:id="rId11"/>
    <p:sldId id="366" r:id="rId12"/>
    <p:sldId id="368" r:id="rId13"/>
    <p:sldId id="370" r:id="rId14"/>
    <p:sldId id="369" r:id="rId15"/>
    <p:sldId id="372" r:id="rId16"/>
    <p:sldId id="364" r:id="rId17"/>
    <p:sldId id="371" r:id="rId18"/>
    <p:sldId id="397" r:id="rId19"/>
    <p:sldId id="375" r:id="rId20"/>
    <p:sldId id="373" r:id="rId21"/>
    <p:sldId id="398" r:id="rId22"/>
    <p:sldId id="390" r:id="rId23"/>
    <p:sldId id="399" r:id="rId24"/>
    <p:sldId id="400" r:id="rId25"/>
    <p:sldId id="401" r:id="rId26"/>
    <p:sldId id="378" r:id="rId27"/>
    <p:sldId id="379" r:id="rId28"/>
    <p:sldId id="391" r:id="rId29"/>
    <p:sldId id="402" r:id="rId30"/>
    <p:sldId id="403" r:id="rId31"/>
    <p:sldId id="404" r:id="rId32"/>
    <p:sldId id="374" r:id="rId33"/>
    <p:sldId id="381" r:id="rId34"/>
    <p:sldId id="405" r:id="rId35"/>
    <p:sldId id="407" r:id="rId36"/>
    <p:sldId id="392" r:id="rId37"/>
    <p:sldId id="406" r:id="rId38"/>
    <p:sldId id="382" r:id="rId39"/>
    <p:sldId id="383" r:id="rId40"/>
    <p:sldId id="408" r:id="rId41"/>
    <p:sldId id="393" r:id="rId42"/>
    <p:sldId id="411" r:id="rId43"/>
    <p:sldId id="409" r:id="rId44"/>
    <p:sldId id="410" r:id="rId45"/>
    <p:sldId id="380" r:id="rId46"/>
    <p:sldId id="385" r:id="rId47"/>
    <p:sldId id="394" r:id="rId48"/>
    <p:sldId id="386" r:id="rId49"/>
    <p:sldId id="387" r:id="rId50"/>
    <p:sldId id="416" r:id="rId51"/>
    <p:sldId id="417" r:id="rId52"/>
    <p:sldId id="395" r:id="rId53"/>
    <p:sldId id="418" r:id="rId54"/>
    <p:sldId id="384" r:id="rId55"/>
    <p:sldId id="389" r:id="rId56"/>
    <p:sldId id="396" r:id="rId57"/>
    <p:sldId id="420" r:id="rId58"/>
    <p:sldId id="421" r:id="rId59"/>
    <p:sldId id="412" r:id="rId60"/>
    <p:sldId id="413" r:id="rId61"/>
    <p:sldId id="414" r:id="rId62"/>
    <p:sldId id="422" r:id="rId63"/>
    <p:sldId id="423" r:id="rId64"/>
    <p:sldId id="415" r:id="rId65"/>
    <p:sldId id="344" r:id="rId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987"/>
    <a:srgbClr val="009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7997D-7626-40F4-87E4-C9722A212252}" v="172" dt="2025-06-08T15:42:46.566"/>
    <p1510:client id="{3EB649F5-BAF1-4893-8F98-4572B8F41792}" v="1" dt="2025-06-07T16:19:20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17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12.06.2025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20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559F9-0933-4C69-F72D-31BACAFC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6B3918B-BFDF-4BEE-829C-AABCF8021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CC97C66-D59F-056A-6DE7-D98B6CCB1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CA5479-9A5F-421C-DEAD-4FB94383C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011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49577-2D25-189D-AD36-A55615882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4893614-2F39-0FE0-2C84-08C609D9E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30CE9FD-C199-3B1E-8A2F-5A33B3E77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9F0482-11BD-6917-E15C-55B7E4089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02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EF5BC-B7DB-47DB-9AB9-9BB10D125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28F57CC-8DA1-B8EE-B575-33207A2A1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1AE2B90-81E4-DE78-1337-28CAC319C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638E6E-1F26-EBF2-239E-28DE10633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1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328E6-A2FC-2EB2-7B6D-979785674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FD4540-33BD-CC2D-F4D7-E3EB41FB6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7AFF67E-BFC5-9224-6796-A23F5B7FA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86C34B-9A3F-C528-34ED-009BE4DD2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265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67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8504B-902D-E3B1-207E-3DACED14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0EF837F-982C-659A-36F6-86ADCF05A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05B0E93-4948-2D72-4A97-81844904F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B0361D-8524-12C4-8BA0-89B22063D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623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BDA26-052F-BF3C-39DF-AA9335DD1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A7560E-0576-1278-72DF-4188CE061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7E0B81-98BD-5CED-5779-4333FE474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58F282-85BA-8D75-D027-C21903DEB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32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0F5D6-2301-B13F-A36A-2530BEC68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F14C919-4ECF-AABC-A1B6-DB1C1676B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E745916-DE2D-827A-617D-0371DD9C8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F3D88-A902-61F9-1FAA-D7C831A43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706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DA07A-0E96-3616-F8EC-19ABD18B6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782D48-74AF-288F-9D09-102D7FDD2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3008987-86B4-8DAE-06DA-DE5E9F72F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6BA2E3-6FAA-E0C2-99B4-BF4CB2EB9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689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A8211-CD5E-E2E2-7D11-C6477C19B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2BCE1B3-79A4-B6AE-783E-C2454F1A6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7671069-501D-5982-DC17-77BB4206B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262EBC-4A13-5436-8311-4F631C27D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89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D7A03-BD21-2EFF-D870-6EDF91C87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65E6E64-E34A-7923-8939-E28C5B2BC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804BF0A-1E53-FFFC-047A-71507BCEE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122DB0-EA66-5CB7-8A57-E54779A1E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896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BB3DC-2B24-E15D-9271-8A89C921E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597F46B-63DE-4FDA-2084-F06869928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C6F1A3C-978F-3DE6-4BEE-EE472B076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B72914-36E8-AA04-5B8F-BD67B5BB2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46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D7EEF-73A3-ACF7-212F-75ACB0B87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EEE905C-3EC7-2885-D3A1-614FE3C07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69E26E6-7C15-3299-129C-7D07B787D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082A79-C02F-6B54-1498-36F7011B2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965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D4A9C-23C5-B07D-9747-4551D60CD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D0DD9CA-8798-1F02-C7FF-F0F67AC6A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B448DFF-4112-E585-D29D-2C63548A7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AA9E4-C974-FF04-435E-1F2666C53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129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E6FB4-B2E0-4B64-B841-FD1A277A7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884FCCE-0E2F-528D-2F62-C6BE8B1B38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1E58A3-CD9B-773D-D10B-AD056E59F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204707-516C-405E-0E7E-26DFEB4EF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362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50ECA-C8E5-CC92-A123-C40A7454A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718EF18-8680-BC40-5175-48C18A410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B56AA2E-0FFC-E138-2B30-5D465506E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F727E1-9928-2C75-1300-B6EC8AF95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890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4B666-AD3C-9F0A-E137-1C2083221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C9A7599-DF76-EAF8-DB2E-62F8689EB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C08CD9-0C67-2A98-962C-665420AD4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2F09E9-AEEE-A0CB-D1C3-E0DE3D31E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108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29EB3-45D4-5ECB-08B7-D6CC7587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703C17D-CBDF-509D-7690-4FDF9FC9D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1624AF5-D8BB-A281-5FBA-B8553EB61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9B95F9-9A99-E281-784E-17ED56DA1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48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3F6AE-AC75-BB5C-55E2-5214F4CE1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B5849E9-EB95-BF05-80AD-4D063559C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5CAB5D4-9663-088A-DEC5-A32FE033A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94DA8E-9B50-3BD4-0DA8-796422560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582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4E957-5D30-4CF0-F360-0EE273CF1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4981449-4378-A425-EF8D-DE65140BB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2317F2B-4525-68E3-EAE2-45AB9929E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5FDD16-EB32-D68E-54FB-3F589DA04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722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E8945-6D06-6C83-45AF-64D42B2D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BD74B0E-A92E-1215-5ACE-266190810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D1E502D-21E4-797D-61A1-B5EE14352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46C393-11B3-1988-0F87-CAAB38C92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98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755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88325-EFD7-8B34-280B-FA9936C1E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BE99E49-A47D-342A-8617-9142F9319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E3898F6-4BB1-095E-DD89-BDC6B9B76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819094-5B91-2628-8E21-19B83649E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77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148CF-C726-E150-C36F-3D1F31FC7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AD896EA-C8A3-218E-F914-B1F469DF3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A2ED109-1E34-2D79-A298-6B2F5FDA0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AD9E45-D6F1-2304-19C8-68E4168F3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99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34DA9-25DB-9CE3-D284-820AB775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A2A8D80-3CBC-0C2A-857D-F3C54FEED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8ECDE18-7123-3403-58E5-ADF048A23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A59584-E28B-5EB4-2421-1DBBF041E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35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F5B37-8C77-9583-9066-41FC940E8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62CF3A0-2D9F-C2AC-FFA9-1C7136BA9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0322C00-88E9-1D1F-B920-DE31C6855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31FE76-C64B-B570-CDD0-AA58F03DC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473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52B5F-E441-4AFB-D6D5-17493D4DB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E230FFF-FF02-D15B-44C1-697B639D5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322AA74-ED7D-BAF5-02D1-F1688CDCA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71E454-5705-614D-AA0C-B8FEAAE19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947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5A86-3023-38E4-FBFD-9A47F564B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DA9B4A-A38D-876C-E8EC-EAB4CDD7F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9BB6A0A-E7EF-CEB7-C9DC-B5F6F8A4C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C350AF-B928-9DFC-4D0C-249BE7283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140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3D5B1-33D2-7449-CC81-A7DA536A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F5B00E-DFDF-9F52-527F-1339BA2F8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003A3E1-F730-33D9-FE19-97BFE7339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B31A08-C569-E7E5-7F56-FB2CE146A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3100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EF48B-193E-D8D7-2EBD-A66AA0757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FA1AEE6-B75A-38A2-3C02-CA31F9314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B07BAB7-44DF-27FD-E141-7DC6CF23B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E72F23-0112-4007-183D-9F2176F37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456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5772E-7893-C1E3-B812-5C648D84E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54931C4-3BF3-6B1E-AED0-30EE58AE6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188EA04-5213-BD25-A797-8F2C33296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09643A-8D18-9FEC-D97B-3F476122E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23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E7EAE-877F-9F65-4DEC-7B188F83C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60536A3-1392-560E-F0D2-043D63D2B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EA7EDC6-22D6-9D63-CE20-2FE6CFE57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36FF1D-1394-984E-123E-DB7EF1EEE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5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08FD2-9FF4-E9A1-AC85-38006C858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76648C6-C437-F128-EA6E-598634FA7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18FE436-AD74-E933-95DD-686C6A017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476D30-58CA-E6C4-BC8E-3CD20047D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5058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3DB63-5B6F-492B-861D-E7E77C0DE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8CAFC62-ECA4-F872-9FD7-060829D46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105FD1D-A7F5-2599-A1AE-E10C65059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F3B905-EC53-FBD8-FB7B-9FB822324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5679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6D497-DB16-CFAA-D2CD-D30A67035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BFF442E-7355-AC49-63BE-29357B54E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DF98136-6652-CE89-2120-85AECC01E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3637FC-7151-9C19-ABB0-3FB4E39DD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8969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6495B-5918-C191-1172-9F341F11C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6E8A5AB-29C0-9A8D-E287-E2076B993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FA88058-57B5-68B5-1AC1-1F2B39933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6BABD6-5B46-51C3-9503-E0DA240E8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8454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B17F3-CEB1-99FA-12DF-1218C0131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06C830-AC21-94F2-6287-9E82EAA62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889C68-8BE1-92B8-C8F2-64219D2FF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6C4FBA-C2DD-490F-1E20-133629E80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5727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4887B-3C70-0E7A-E32E-C5DDE6C82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9D3E8D3-9A06-5F02-B735-BA0269C1C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2A2FBA-274A-C138-679B-92FA3564B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92751D-E107-080E-50DF-0674D0754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2186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E2211-9C66-5809-9AFF-DE0ED0102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366F663-D837-C3C0-65C7-B60ACA022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2BB6423-29F1-D05A-1E29-CE5C7EB12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ECB5C2-5455-5526-58E8-28ACB6FA4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865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4F569-FD19-3173-7664-E8C4AEC18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EAAB48-8E21-D225-9D79-AB3A5736E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9665D4-E947-12C0-81DD-57096BC78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827163-F5C7-9C9E-EE00-C8A52F062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307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C694-3757-450A-B4CA-0802912BF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A0C76B8-52AA-AA20-B7F9-D068B9C30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E5B532A-22FE-F210-82BB-D9CE780B9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3382BC-74FA-6F9F-83C1-649BF8528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3752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48905-6970-03B9-B42E-103EBEE9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4E9443A-AA35-D8AE-2080-45DC52C32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47AD36F-738C-CB92-ABEB-C9A217998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F7B2B9-F217-E736-0DC7-7CE6CEB19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58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7D76-CFF8-E3E1-60E6-00FC0BEA8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38593E1-84DF-B0D6-3022-AE95F9C2A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088D8AA-C8E0-27BB-2EBD-225BD9EE1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CFAD11-4E08-4BE9-F733-8B358DA70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87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FBDF1-A40B-D3AE-0F44-CC4E42D09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23B4416-8776-C3C1-6054-56CAC166F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1D2560-6592-5611-AF34-CF7F14515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53D987-9EC0-23BE-7A68-BB8FCC113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9925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8259-974C-B72C-E8FB-B68488E90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816BA4B-2156-37B5-B883-24A76401D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CFA7A9D-248B-E46C-228E-DC0AA727C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79D798-2770-93F0-D5D3-3511FF4B0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7812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86515-5B82-F7AB-1FF1-09CC174E4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CA77999-4650-4FAC-46E9-7BB0EB6A2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594CD0F-1721-779A-DE4D-F3AF08196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69C4F3-E8ED-DBFF-45F1-62F15E2CE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3599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8CF69-FDFE-0844-5702-D810E0D85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4A54AF-2366-452D-40EA-0BE36CCED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CEB577-272B-40A1-3768-DCCBD488F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84B741-0F18-90B6-2C23-4430DEEEB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03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7B431-B213-A286-E30C-F6649DD8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6D5558C-7552-2912-DD70-B1C9CB7D3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59755D-E69E-7EBF-76A0-C403C7BEC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ED0C8B-B850-86EC-C2DC-7F28CF1B6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84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37D5A-4239-94F4-650C-CB5567D53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FA46346-A279-F3EC-F72E-A7C4237A3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D62B1D-9370-6A2B-79EF-F727D19AA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8DDA2C-E4D8-3648-7CC4-34CC39BDC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530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27001-A260-D063-A79C-8E069EAD6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DCD8F36-D21C-8BB4-1109-104892C96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B0CE92-C26D-F80E-B062-0459B09A8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CC3965-05AB-D7CD-CA34-F6F01906A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666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5AF8-A702-7845-38AD-F2A6AA2F2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F1DBBDD-9FED-438D-CE05-8E6EE850C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8EEB68E-7532-ED20-927A-DCFBF04F9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255D5C-70A0-EFE7-37F4-F00BFE041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74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5D0-EC01-4254-ADCD-792177A045E2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BE4-79D6-4F2A-BABF-28B5F353E93D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2BC0-70A4-4501-8460-1BE402FCC62E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7467-DF77-43B2-B29D-EFD7CF560813}" type="datetime1">
              <a:rPr lang="en-US" smtClean="0"/>
              <a:t>6/12/2025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5935-06A8-4D5E-8E14-B20D842D1821}" type="datetime1">
              <a:rPr lang="en-US" smtClean="0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47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9EFD-E9E1-4A09-ACAF-3389190B335A}" type="datetime1">
              <a:rPr lang="en-US" smtClean="0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55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080A-23AF-4EC5-9F8A-5B6D97816237}" type="datetime1">
              <a:rPr lang="en-US" smtClean="0"/>
              <a:t>6/12/2025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09E4-1A89-40EB-8B07-644F2B835041}" type="datetime1">
              <a:rPr lang="en-US" smtClean="0"/>
              <a:t>6/12/2025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50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0C28-85C5-4071-8957-93A5F75BE9BD}" type="datetime1">
              <a:rPr lang="en-US" smtClean="0"/>
              <a:t>6/12/2025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1810-D394-4300-98CE-D3632E1EC123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FCD5-4247-402B-8AC4-51509CDB0C11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6D-98C0-4638-8DA6-0C79CB803F0B}" type="datetime1">
              <a:rPr lang="en-US" smtClean="0"/>
              <a:t>6/12/2025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DF58-BEF1-4E35-B5BB-9750BF37DD6B}" type="datetime1">
              <a:rPr lang="en-US" smtClean="0"/>
              <a:t>6/12/2025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207B-C947-451D-B350-49B5F172CB30}" type="datetime1">
              <a:rPr lang="en-US" smtClean="0"/>
              <a:t>6/12/2025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7B8-FCCD-48C0-972A-387BC0AEC373}" type="datetime1">
              <a:rPr lang="en-US" smtClean="0"/>
              <a:t>6/12/2025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E187-E377-4E04-AA26-7469837D9DA0}" type="datetime1">
              <a:rPr lang="en-US" smtClean="0"/>
              <a:t>6/12/2025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EBC1-4FC3-4962-B282-70B0750E8C8E}" type="datetime1">
              <a:rPr lang="en-US" smtClean="0"/>
              <a:t>6/12/2025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FD78-BAB1-4212-9FC2-7C246766F1C6}" type="datetime1">
              <a:rPr lang="en-US" smtClean="0"/>
              <a:t>6/12/2025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64AF599-5B3D-A668-F86F-B21A27B907C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0875" y="63500"/>
            <a:ext cx="7524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/ Obecné</a:t>
            </a:r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7727" y="0"/>
            <a:ext cx="7764673" cy="5850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55102" y="491709"/>
            <a:ext cx="8737" cy="317711"/>
          </a:xfrm>
          <a:custGeom>
            <a:avLst/>
            <a:gdLst/>
            <a:ahLst/>
            <a:cxnLst/>
            <a:rect l="l" t="t" r="r" b="b"/>
            <a:pathLst>
              <a:path w="8254" h="300355">
                <a:moveTo>
                  <a:pt x="8251" y="0"/>
                </a:moveTo>
                <a:lnTo>
                  <a:pt x="0" y="0"/>
                </a:lnTo>
                <a:lnTo>
                  <a:pt x="0" y="299966"/>
                </a:lnTo>
                <a:lnTo>
                  <a:pt x="8251" y="299966"/>
                </a:lnTo>
                <a:lnTo>
                  <a:pt x="82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1377" y="490176"/>
            <a:ext cx="785037" cy="3199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67409" y="610106"/>
            <a:ext cx="471818" cy="186731"/>
          </a:xfrm>
          <a:custGeom>
            <a:avLst/>
            <a:gdLst/>
            <a:ahLst/>
            <a:cxnLst/>
            <a:rect l="l" t="t" r="r" b="b"/>
            <a:pathLst>
              <a:path w="445770" h="176529">
                <a:moveTo>
                  <a:pt x="200682" y="0"/>
                </a:moveTo>
                <a:lnTo>
                  <a:pt x="151123" y="4645"/>
                </a:lnTo>
                <a:lnTo>
                  <a:pt x="89158" y="17266"/>
                </a:lnTo>
                <a:lnTo>
                  <a:pt x="36207" y="39137"/>
                </a:lnTo>
                <a:lnTo>
                  <a:pt x="4874" y="74662"/>
                </a:lnTo>
                <a:lnTo>
                  <a:pt x="0" y="100998"/>
                </a:lnTo>
                <a:lnTo>
                  <a:pt x="12335" y="135192"/>
                </a:lnTo>
                <a:lnTo>
                  <a:pt x="43416" y="157673"/>
                </a:lnTo>
                <a:lnTo>
                  <a:pt x="86931" y="170574"/>
                </a:lnTo>
                <a:lnTo>
                  <a:pt x="136567" y="176026"/>
                </a:lnTo>
                <a:lnTo>
                  <a:pt x="186013" y="176163"/>
                </a:lnTo>
                <a:lnTo>
                  <a:pt x="228958" y="173118"/>
                </a:lnTo>
                <a:lnTo>
                  <a:pt x="286858" y="163479"/>
                </a:lnTo>
                <a:lnTo>
                  <a:pt x="347115" y="147097"/>
                </a:lnTo>
                <a:lnTo>
                  <a:pt x="397153" y="126197"/>
                </a:lnTo>
                <a:lnTo>
                  <a:pt x="432759" y="106214"/>
                </a:lnTo>
                <a:lnTo>
                  <a:pt x="445367" y="96451"/>
                </a:lnTo>
                <a:lnTo>
                  <a:pt x="428779" y="100950"/>
                </a:lnTo>
                <a:lnTo>
                  <a:pt x="407207" y="107843"/>
                </a:lnTo>
                <a:lnTo>
                  <a:pt x="382059" y="115409"/>
                </a:lnTo>
                <a:lnTo>
                  <a:pt x="336057" y="125177"/>
                </a:lnTo>
                <a:lnTo>
                  <a:pt x="282614" y="129334"/>
                </a:lnTo>
                <a:lnTo>
                  <a:pt x="239568" y="126618"/>
                </a:lnTo>
                <a:lnTo>
                  <a:pt x="192224" y="117360"/>
                </a:lnTo>
                <a:lnTo>
                  <a:pt x="155509" y="97393"/>
                </a:lnTo>
                <a:lnTo>
                  <a:pt x="144349" y="62550"/>
                </a:lnTo>
                <a:lnTo>
                  <a:pt x="153087" y="40123"/>
                </a:lnTo>
                <a:lnTo>
                  <a:pt x="168460" y="23268"/>
                </a:lnTo>
                <a:lnTo>
                  <a:pt x="185861" y="10417"/>
                </a:lnTo>
                <a:lnTo>
                  <a:pt x="20068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0" name="bg object 20"/>
          <p:cNvSpPr/>
          <p:nvPr/>
        </p:nvSpPr>
        <p:spPr>
          <a:xfrm>
            <a:off x="4341318" y="507038"/>
            <a:ext cx="328660" cy="228376"/>
          </a:xfrm>
          <a:custGeom>
            <a:avLst/>
            <a:gdLst/>
            <a:ahLst/>
            <a:cxnLst/>
            <a:rect l="l" t="t" r="r" b="b"/>
            <a:pathLst>
              <a:path w="310514" h="215900">
                <a:moveTo>
                  <a:pt x="244648" y="0"/>
                </a:moveTo>
                <a:lnTo>
                  <a:pt x="258965" y="19485"/>
                </a:lnTo>
                <a:lnTo>
                  <a:pt x="268765" y="42279"/>
                </a:lnTo>
                <a:lnTo>
                  <a:pt x="267882" y="67152"/>
                </a:lnTo>
                <a:lnTo>
                  <a:pt x="233175" y="106867"/>
                </a:lnTo>
                <a:lnTo>
                  <a:pt x="193217" y="132164"/>
                </a:lnTo>
                <a:lnTo>
                  <a:pt x="127904" y="161065"/>
                </a:lnTo>
                <a:lnTo>
                  <a:pt x="83399" y="175076"/>
                </a:lnTo>
                <a:lnTo>
                  <a:pt x="39937" y="184766"/>
                </a:lnTo>
                <a:lnTo>
                  <a:pt x="0" y="189525"/>
                </a:lnTo>
                <a:lnTo>
                  <a:pt x="22647" y="199160"/>
                </a:lnTo>
                <a:lnTo>
                  <a:pt x="43253" y="206093"/>
                </a:lnTo>
                <a:lnTo>
                  <a:pt x="65668" y="210919"/>
                </a:lnTo>
                <a:lnTo>
                  <a:pt x="93747" y="214232"/>
                </a:lnTo>
                <a:lnTo>
                  <a:pt x="122679" y="215514"/>
                </a:lnTo>
                <a:lnTo>
                  <a:pt x="154261" y="214479"/>
                </a:lnTo>
                <a:lnTo>
                  <a:pt x="213649" y="203454"/>
                </a:lnTo>
                <a:lnTo>
                  <a:pt x="251277" y="186292"/>
                </a:lnTo>
                <a:lnTo>
                  <a:pt x="254167" y="183214"/>
                </a:lnTo>
                <a:lnTo>
                  <a:pt x="261889" y="177317"/>
                </a:lnTo>
                <a:lnTo>
                  <a:pt x="296858" y="139071"/>
                </a:lnTo>
                <a:lnTo>
                  <a:pt x="310396" y="84130"/>
                </a:lnTo>
                <a:lnTo>
                  <a:pt x="306949" y="63901"/>
                </a:lnTo>
                <a:lnTo>
                  <a:pt x="299985" y="44942"/>
                </a:lnTo>
                <a:lnTo>
                  <a:pt x="290311" y="30467"/>
                </a:lnTo>
                <a:lnTo>
                  <a:pt x="276233" y="16640"/>
                </a:lnTo>
                <a:lnTo>
                  <a:pt x="260197" y="5728"/>
                </a:lnTo>
                <a:lnTo>
                  <a:pt x="2446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1" name="bg object 21"/>
          <p:cNvSpPr/>
          <p:nvPr/>
        </p:nvSpPr>
        <p:spPr>
          <a:xfrm>
            <a:off x="4150312" y="517921"/>
            <a:ext cx="461737" cy="136354"/>
          </a:xfrm>
          <a:custGeom>
            <a:avLst/>
            <a:gdLst/>
            <a:ahLst/>
            <a:cxnLst/>
            <a:rect l="l" t="t" r="r" b="b"/>
            <a:pathLst>
              <a:path w="436245" h="128904">
                <a:moveTo>
                  <a:pt x="314475" y="0"/>
                </a:moveTo>
                <a:lnTo>
                  <a:pt x="263326" y="4077"/>
                </a:lnTo>
                <a:lnTo>
                  <a:pt x="216863" y="11905"/>
                </a:lnTo>
                <a:lnTo>
                  <a:pt x="154208" y="30499"/>
                </a:lnTo>
                <a:lnTo>
                  <a:pt x="100684" y="54700"/>
                </a:lnTo>
                <a:lnTo>
                  <a:pt x="56801" y="81268"/>
                </a:lnTo>
                <a:lnTo>
                  <a:pt x="23070" y="106965"/>
                </a:lnTo>
                <a:lnTo>
                  <a:pt x="0" y="128553"/>
                </a:lnTo>
                <a:lnTo>
                  <a:pt x="12328" y="124784"/>
                </a:lnTo>
                <a:lnTo>
                  <a:pt x="27103" y="119509"/>
                </a:lnTo>
                <a:lnTo>
                  <a:pt x="43079" y="113281"/>
                </a:lnTo>
                <a:lnTo>
                  <a:pt x="59011" y="106651"/>
                </a:lnTo>
                <a:lnTo>
                  <a:pt x="71870" y="101654"/>
                </a:lnTo>
                <a:lnTo>
                  <a:pt x="112370" y="90274"/>
                </a:lnTo>
                <a:lnTo>
                  <a:pt x="167434" y="80019"/>
                </a:lnTo>
                <a:lnTo>
                  <a:pt x="222020" y="75826"/>
                </a:lnTo>
                <a:lnTo>
                  <a:pt x="262143" y="77342"/>
                </a:lnTo>
                <a:lnTo>
                  <a:pt x="298074" y="84223"/>
                </a:lnTo>
                <a:lnTo>
                  <a:pt x="328018" y="97924"/>
                </a:lnTo>
                <a:lnTo>
                  <a:pt x="350183" y="119898"/>
                </a:lnTo>
                <a:lnTo>
                  <a:pt x="378158" y="105109"/>
                </a:lnTo>
                <a:lnTo>
                  <a:pt x="404630" y="87926"/>
                </a:lnTo>
                <a:lnTo>
                  <a:pt x="425385" y="69548"/>
                </a:lnTo>
                <a:lnTo>
                  <a:pt x="436208" y="51171"/>
                </a:lnTo>
                <a:lnTo>
                  <a:pt x="431175" y="25258"/>
                </a:lnTo>
                <a:lnTo>
                  <a:pt x="404885" y="9091"/>
                </a:lnTo>
                <a:lnTo>
                  <a:pt x="363823" y="1171"/>
                </a:lnTo>
                <a:lnTo>
                  <a:pt x="314475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2" name="bg object 22"/>
          <p:cNvSpPr/>
          <p:nvPr/>
        </p:nvSpPr>
        <p:spPr>
          <a:xfrm>
            <a:off x="4226775" y="637357"/>
            <a:ext cx="79308" cy="42988"/>
          </a:xfrm>
          <a:custGeom>
            <a:avLst/>
            <a:gdLst/>
            <a:ahLst/>
            <a:cxnLst/>
            <a:rect l="l" t="t" r="r" b="b"/>
            <a:pathLst>
              <a:path w="74929" h="40640">
                <a:moveTo>
                  <a:pt x="34185" y="0"/>
                </a:moveTo>
                <a:lnTo>
                  <a:pt x="28756" y="15515"/>
                </a:lnTo>
                <a:lnTo>
                  <a:pt x="0" y="19771"/>
                </a:lnTo>
                <a:lnTo>
                  <a:pt x="25344" y="24898"/>
                </a:lnTo>
                <a:lnTo>
                  <a:pt x="19522" y="40402"/>
                </a:lnTo>
                <a:lnTo>
                  <a:pt x="40629" y="28061"/>
                </a:lnTo>
                <a:lnTo>
                  <a:pt x="65779" y="33387"/>
                </a:lnTo>
                <a:lnTo>
                  <a:pt x="53466" y="20638"/>
                </a:lnTo>
                <a:lnTo>
                  <a:pt x="74847" y="8427"/>
                </a:lnTo>
                <a:lnTo>
                  <a:pt x="46130" y="12880"/>
                </a:lnTo>
                <a:lnTo>
                  <a:pt x="341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0436" y="704043"/>
            <a:ext cx="138240" cy="7148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278975" y="553424"/>
            <a:ext cx="317234" cy="57766"/>
          </a:xfrm>
          <a:custGeom>
            <a:avLst/>
            <a:gdLst/>
            <a:ahLst/>
            <a:cxnLst/>
            <a:rect l="l" t="t" r="r" b="b"/>
            <a:pathLst>
              <a:path w="299720" h="54609">
                <a:moveTo>
                  <a:pt x="85483" y="9652"/>
                </a:moveTo>
                <a:lnTo>
                  <a:pt x="63525" y="14820"/>
                </a:lnTo>
                <a:lnTo>
                  <a:pt x="38836" y="22174"/>
                </a:lnTo>
                <a:lnTo>
                  <a:pt x="16103" y="30010"/>
                </a:lnTo>
                <a:lnTo>
                  <a:pt x="0" y="36677"/>
                </a:lnTo>
                <a:lnTo>
                  <a:pt x="10490" y="34010"/>
                </a:lnTo>
                <a:lnTo>
                  <a:pt x="53505" y="25133"/>
                </a:lnTo>
                <a:lnTo>
                  <a:pt x="79184" y="20129"/>
                </a:lnTo>
                <a:lnTo>
                  <a:pt x="85483" y="9652"/>
                </a:lnTo>
                <a:close/>
              </a:path>
              <a:path w="299720" h="54609">
                <a:moveTo>
                  <a:pt x="207987" y="3276"/>
                </a:moveTo>
                <a:lnTo>
                  <a:pt x="189115" y="990"/>
                </a:lnTo>
                <a:lnTo>
                  <a:pt x="170002" y="0"/>
                </a:lnTo>
                <a:lnTo>
                  <a:pt x="149567" y="495"/>
                </a:lnTo>
                <a:lnTo>
                  <a:pt x="126758" y="2667"/>
                </a:lnTo>
                <a:lnTo>
                  <a:pt x="118694" y="15684"/>
                </a:lnTo>
                <a:lnTo>
                  <a:pt x="138341" y="14452"/>
                </a:lnTo>
                <a:lnTo>
                  <a:pt x="158838" y="14300"/>
                </a:lnTo>
                <a:lnTo>
                  <a:pt x="179006" y="15278"/>
                </a:lnTo>
                <a:lnTo>
                  <a:pt x="197675" y="17462"/>
                </a:lnTo>
                <a:lnTo>
                  <a:pt x="207987" y="3276"/>
                </a:lnTo>
                <a:close/>
              </a:path>
              <a:path w="299720" h="54609">
                <a:moveTo>
                  <a:pt x="299339" y="40843"/>
                </a:moveTo>
                <a:lnTo>
                  <a:pt x="286766" y="31813"/>
                </a:lnTo>
                <a:lnTo>
                  <a:pt x="273672" y="24282"/>
                </a:lnTo>
                <a:lnTo>
                  <a:pt x="259715" y="17830"/>
                </a:lnTo>
                <a:lnTo>
                  <a:pt x="245516" y="12700"/>
                </a:lnTo>
                <a:lnTo>
                  <a:pt x="234721" y="26987"/>
                </a:lnTo>
                <a:lnTo>
                  <a:pt x="244906" y="31064"/>
                </a:lnTo>
                <a:lnTo>
                  <a:pt x="255524" y="36118"/>
                </a:lnTo>
                <a:lnTo>
                  <a:pt x="266115" y="42011"/>
                </a:lnTo>
                <a:lnTo>
                  <a:pt x="276199" y="48628"/>
                </a:lnTo>
                <a:lnTo>
                  <a:pt x="278206" y="50063"/>
                </a:lnTo>
                <a:lnTo>
                  <a:pt x="282841" y="54254"/>
                </a:lnTo>
                <a:lnTo>
                  <a:pt x="283070" y="54508"/>
                </a:lnTo>
                <a:lnTo>
                  <a:pt x="288480" y="50584"/>
                </a:lnTo>
                <a:lnTo>
                  <a:pt x="296430" y="44005"/>
                </a:lnTo>
                <a:lnTo>
                  <a:pt x="299339" y="40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5" name="bg object 25"/>
          <p:cNvSpPr/>
          <p:nvPr/>
        </p:nvSpPr>
        <p:spPr>
          <a:xfrm>
            <a:off x="4441087" y="618915"/>
            <a:ext cx="202976" cy="104784"/>
          </a:xfrm>
          <a:custGeom>
            <a:avLst/>
            <a:gdLst/>
            <a:ahLst/>
            <a:cxnLst/>
            <a:rect l="l" t="t" r="r" b="b"/>
            <a:pathLst>
              <a:path w="191770" h="99059">
                <a:moveTo>
                  <a:pt x="79857" y="90881"/>
                </a:moveTo>
                <a:lnTo>
                  <a:pt x="74256" y="77368"/>
                </a:lnTo>
                <a:lnTo>
                  <a:pt x="76212" y="73787"/>
                </a:lnTo>
                <a:lnTo>
                  <a:pt x="70446" y="73812"/>
                </a:lnTo>
                <a:lnTo>
                  <a:pt x="62560" y="72885"/>
                </a:lnTo>
                <a:lnTo>
                  <a:pt x="53352" y="68122"/>
                </a:lnTo>
                <a:lnTo>
                  <a:pt x="41452" y="65417"/>
                </a:lnTo>
                <a:lnTo>
                  <a:pt x="28054" y="66548"/>
                </a:lnTo>
                <a:lnTo>
                  <a:pt x="18478" y="70967"/>
                </a:lnTo>
                <a:lnTo>
                  <a:pt x="18084" y="78092"/>
                </a:lnTo>
                <a:lnTo>
                  <a:pt x="20358" y="81534"/>
                </a:lnTo>
                <a:lnTo>
                  <a:pt x="24803" y="83350"/>
                </a:lnTo>
                <a:lnTo>
                  <a:pt x="28562" y="84251"/>
                </a:lnTo>
                <a:lnTo>
                  <a:pt x="60388" y="79121"/>
                </a:lnTo>
                <a:lnTo>
                  <a:pt x="49022" y="83108"/>
                </a:lnTo>
                <a:lnTo>
                  <a:pt x="31750" y="87020"/>
                </a:lnTo>
                <a:lnTo>
                  <a:pt x="13690" y="90131"/>
                </a:lnTo>
                <a:lnTo>
                  <a:pt x="0" y="91643"/>
                </a:lnTo>
                <a:lnTo>
                  <a:pt x="22529" y="95211"/>
                </a:lnTo>
                <a:lnTo>
                  <a:pt x="38442" y="88620"/>
                </a:lnTo>
                <a:lnTo>
                  <a:pt x="45110" y="94526"/>
                </a:lnTo>
                <a:lnTo>
                  <a:pt x="53378" y="97688"/>
                </a:lnTo>
                <a:lnTo>
                  <a:pt x="61976" y="98526"/>
                </a:lnTo>
                <a:lnTo>
                  <a:pt x="69646" y="97472"/>
                </a:lnTo>
                <a:lnTo>
                  <a:pt x="74866" y="96037"/>
                </a:lnTo>
                <a:lnTo>
                  <a:pt x="79857" y="90881"/>
                </a:lnTo>
                <a:close/>
              </a:path>
              <a:path w="191770" h="99059">
                <a:moveTo>
                  <a:pt x="148767" y="49974"/>
                </a:moveTo>
                <a:lnTo>
                  <a:pt x="143027" y="40932"/>
                </a:lnTo>
                <a:lnTo>
                  <a:pt x="144081" y="37782"/>
                </a:lnTo>
                <a:lnTo>
                  <a:pt x="139776" y="39077"/>
                </a:lnTo>
                <a:lnTo>
                  <a:pt x="131572" y="39522"/>
                </a:lnTo>
                <a:lnTo>
                  <a:pt x="124167" y="37973"/>
                </a:lnTo>
                <a:lnTo>
                  <a:pt x="114998" y="38557"/>
                </a:lnTo>
                <a:lnTo>
                  <a:pt x="105143" y="42418"/>
                </a:lnTo>
                <a:lnTo>
                  <a:pt x="98526" y="47904"/>
                </a:lnTo>
                <a:lnTo>
                  <a:pt x="99047" y="53416"/>
                </a:lnTo>
                <a:lnTo>
                  <a:pt x="101142" y="55537"/>
                </a:lnTo>
                <a:lnTo>
                  <a:pt x="106870" y="56527"/>
                </a:lnTo>
                <a:lnTo>
                  <a:pt x="109778" y="56375"/>
                </a:lnTo>
                <a:lnTo>
                  <a:pt x="132892" y="45377"/>
                </a:lnTo>
                <a:lnTo>
                  <a:pt x="124891" y="50927"/>
                </a:lnTo>
                <a:lnTo>
                  <a:pt x="112483" y="57772"/>
                </a:lnTo>
                <a:lnTo>
                  <a:pt x="99390" y="64173"/>
                </a:lnTo>
                <a:lnTo>
                  <a:pt x="89369" y="68389"/>
                </a:lnTo>
                <a:lnTo>
                  <a:pt x="102870" y="68287"/>
                </a:lnTo>
                <a:lnTo>
                  <a:pt x="117652" y="57505"/>
                </a:lnTo>
                <a:lnTo>
                  <a:pt x="123405" y="61290"/>
                </a:lnTo>
                <a:lnTo>
                  <a:pt x="130340" y="63385"/>
                </a:lnTo>
                <a:lnTo>
                  <a:pt x="137680" y="63144"/>
                </a:lnTo>
                <a:lnTo>
                  <a:pt x="144678" y="59944"/>
                </a:lnTo>
                <a:lnTo>
                  <a:pt x="148336" y="57238"/>
                </a:lnTo>
                <a:lnTo>
                  <a:pt x="148767" y="49974"/>
                </a:lnTo>
                <a:close/>
              </a:path>
              <a:path w="191770" h="99059">
                <a:moveTo>
                  <a:pt x="191541" y="12484"/>
                </a:moveTo>
                <a:lnTo>
                  <a:pt x="188531" y="7531"/>
                </a:lnTo>
                <a:lnTo>
                  <a:pt x="181190" y="3606"/>
                </a:lnTo>
                <a:lnTo>
                  <a:pt x="179895" y="2552"/>
                </a:lnTo>
                <a:lnTo>
                  <a:pt x="179273" y="0"/>
                </a:lnTo>
                <a:lnTo>
                  <a:pt x="176441" y="1854"/>
                </a:lnTo>
                <a:lnTo>
                  <a:pt x="170065" y="3911"/>
                </a:lnTo>
                <a:lnTo>
                  <a:pt x="163398" y="4318"/>
                </a:lnTo>
                <a:lnTo>
                  <a:pt x="156311" y="6680"/>
                </a:lnTo>
                <a:lnTo>
                  <a:pt x="150190" y="11595"/>
                </a:lnTo>
                <a:lnTo>
                  <a:pt x="147421" y="17043"/>
                </a:lnTo>
                <a:lnTo>
                  <a:pt x="150393" y="21018"/>
                </a:lnTo>
                <a:lnTo>
                  <a:pt x="153035" y="22136"/>
                </a:lnTo>
                <a:lnTo>
                  <a:pt x="158102" y="21666"/>
                </a:lnTo>
                <a:lnTo>
                  <a:pt x="160375" y="20955"/>
                </a:lnTo>
                <a:lnTo>
                  <a:pt x="173824" y="7950"/>
                </a:lnTo>
                <a:lnTo>
                  <a:pt x="169964" y="13754"/>
                </a:lnTo>
                <a:lnTo>
                  <a:pt x="163169" y="21424"/>
                </a:lnTo>
                <a:lnTo>
                  <a:pt x="155625" y="28892"/>
                </a:lnTo>
                <a:lnTo>
                  <a:pt x="149542" y="34112"/>
                </a:lnTo>
                <a:lnTo>
                  <a:pt x="160324" y="31203"/>
                </a:lnTo>
                <a:lnTo>
                  <a:pt x="167208" y="20129"/>
                </a:lnTo>
                <a:lnTo>
                  <a:pt x="173570" y="21996"/>
                </a:lnTo>
                <a:lnTo>
                  <a:pt x="180086" y="22542"/>
                </a:lnTo>
                <a:lnTo>
                  <a:pt x="185813" y="20929"/>
                </a:lnTo>
                <a:lnTo>
                  <a:pt x="189826" y="16332"/>
                </a:lnTo>
                <a:lnTo>
                  <a:pt x="191541" y="12484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0752" y="432599"/>
            <a:ext cx="1462752" cy="43508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46635" y="460675"/>
            <a:ext cx="568602" cy="378836"/>
          </a:xfrm>
          <a:custGeom>
            <a:avLst/>
            <a:gdLst/>
            <a:ahLst/>
            <a:cxnLst/>
            <a:rect l="l" t="t" r="r" b="b"/>
            <a:pathLst>
              <a:path w="537210" h="358140">
                <a:moveTo>
                  <a:pt x="536680" y="0"/>
                </a:moveTo>
                <a:lnTo>
                  <a:pt x="0" y="0"/>
                </a:lnTo>
                <a:lnTo>
                  <a:pt x="0" y="357789"/>
                </a:lnTo>
                <a:lnTo>
                  <a:pt x="536680" y="357789"/>
                </a:lnTo>
                <a:lnTo>
                  <a:pt x="53668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8" name="bg object 28"/>
          <p:cNvSpPr/>
          <p:nvPr/>
        </p:nvSpPr>
        <p:spPr>
          <a:xfrm>
            <a:off x="1210945" y="505950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69" y="13539"/>
                </a:lnTo>
                <a:lnTo>
                  <a:pt x="0" y="13525"/>
                </a:lnTo>
                <a:lnTo>
                  <a:pt x="11494" y="21790"/>
                </a:lnTo>
                <a:lnTo>
                  <a:pt x="7185" y="35153"/>
                </a:lnTo>
                <a:lnTo>
                  <a:pt x="18511" y="26892"/>
                </a:lnTo>
                <a:lnTo>
                  <a:pt x="29836" y="35153"/>
                </a:lnTo>
                <a:lnTo>
                  <a:pt x="25524" y="21790"/>
                </a:lnTo>
                <a:lnTo>
                  <a:pt x="37029" y="13525"/>
                </a:lnTo>
                <a:lnTo>
                  <a:pt x="22848" y="13525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3530" y="522587"/>
            <a:ext cx="84571" cy="8266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086876" y="629962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5" y="0"/>
                </a:moveTo>
                <a:lnTo>
                  <a:pt x="14177" y="13572"/>
                </a:lnTo>
                <a:lnTo>
                  <a:pt x="0" y="13543"/>
                </a:lnTo>
                <a:lnTo>
                  <a:pt x="11502" y="21809"/>
                </a:lnTo>
                <a:lnTo>
                  <a:pt x="7189" y="35168"/>
                </a:lnTo>
                <a:lnTo>
                  <a:pt x="18515" y="26906"/>
                </a:lnTo>
                <a:lnTo>
                  <a:pt x="29833" y="35168"/>
                </a:lnTo>
                <a:lnTo>
                  <a:pt x="25530" y="21809"/>
                </a:lnTo>
                <a:lnTo>
                  <a:pt x="37021" y="13543"/>
                </a:lnTo>
                <a:lnTo>
                  <a:pt x="22852" y="13543"/>
                </a:lnTo>
                <a:lnTo>
                  <a:pt x="18515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3530" y="692064"/>
            <a:ext cx="84662" cy="82649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210953" y="753974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0" y="0"/>
                </a:moveTo>
                <a:lnTo>
                  <a:pt x="14179" y="13558"/>
                </a:lnTo>
                <a:lnTo>
                  <a:pt x="0" y="13543"/>
                </a:lnTo>
                <a:lnTo>
                  <a:pt x="11494" y="21805"/>
                </a:lnTo>
                <a:lnTo>
                  <a:pt x="7195" y="35172"/>
                </a:lnTo>
                <a:lnTo>
                  <a:pt x="18517" y="26906"/>
                </a:lnTo>
                <a:lnTo>
                  <a:pt x="29836" y="35172"/>
                </a:lnTo>
                <a:lnTo>
                  <a:pt x="25527" y="21805"/>
                </a:lnTo>
                <a:lnTo>
                  <a:pt x="37029" y="13543"/>
                </a:lnTo>
                <a:lnTo>
                  <a:pt x="22848" y="13543"/>
                </a:lnTo>
                <a:lnTo>
                  <a:pt x="18510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72917" y="692064"/>
            <a:ext cx="84649" cy="8264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334850" y="629791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77" y="13557"/>
                </a:lnTo>
                <a:lnTo>
                  <a:pt x="0" y="13539"/>
                </a:lnTo>
                <a:lnTo>
                  <a:pt x="11502" y="21804"/>
                </a:lnTo>
                <a:lnTo>
                  <a:pt x="7195" y="35167"/>
                </a:lnTo>
                <a:lnTo>
                  <a:pt x="18511" y="26890"/>
                </a:lnTo>
                <a:lnTo>
                  <a:pt x="29833" y="35167"/>
                </a:lnTo>
                <a:lnTo>
                  <a:pt x="25530" y="21804"/>
                </a:lnTo>
                <a:lnTo>
                  <a:pt x="37033" y="13539"/>
                </a:lnTo>
                <a:lnTo>
                  <a:pt x="22856" y="13539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73084" y="522602"/>
            <a:ext cx="84483" cy="8245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4883" y="459215"/>
            <a:ext cx="845572" cy="38102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64198" y="429885"/>
            <a:ext cx="1051786" cy="440612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-762" y="1510990"/>
            <a:ext cx="298415" cy="1957316"/>
          </a:xfrm>
          <a:custGeom>
            <a:avLst/>
            <a:gdLst/>
            <a:ahLst/>
            <a:cxnLst/>
            <a:rect l="l" t="t" r="r" b="b"/>
            <a:pathLst>
              <a:path w="281940" h="1850389">
                <a:moveTo>
                  <a:pt x="281656" y="0"/>
                </a:moveTo>
                <a:lnTo>
                  <a:pt x="0" y="0"/>
                </a:lnTo>
                <a:lnTo>
                  <a:pt x="0" y="1850186"/>
                </a:lnTo>
                <a:lnTo>
                  <a:pt x="281656" y="185018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39" name="bg object 39"/>
          <p:cNvSpPr/>
          <p:nvPr/>
        </p:nvSpPr>
        <p:spPr>
          <a:xfrm>
            <a:off x="-762" y="4220476"/>
            <a:ext cx="298415" cy="1854548"/>
          </a:xfrm>
          <a:custGeom>
            <a:avLst/>
            <a:gdLst/>
            <a:ahLst/>
            <a:cxnLst/>
            <a:rect l="l" t="t" r="r" b="b"/>
            <a:pathLst>
              <a:path w="281940" h="1753235">
                <a:moveTo>
                  <a:pt x="281656" y="0"/>
                </a:moveTo>
                <a:lnTo>
                  <a:pt x="0" y="0"/>
                </a:lnTo>
                <a:lnTo>
                  <a:pt x="0" y="1752796"/>
                </a:lnTo>
                <a:lnTo>
                  <a:pt x="281656" y="175279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5" y="6377940"/>
            <a:ext cx="39035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BF11-B7FC-4859-86AD-6532BEAAA3AC}" type="datetime1">
              <a:rPr lang="en-US" smtClean="0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DD06C3D-1162-DA3E-E653-7C627489420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0875" y="63500"/>
            <a:ext cx="7524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/ Obecné</a:t>
            </a:r>
          </a:p>
        </p:txBody>
      </p:sp>
    </p:spTree>
    <p:extLst>
      <p:ext uri="{BB962C8B-B14F-4D97-AF65-F5344CB8AC3E}">
        <p14:creationId xmlns:p14="http://schemas.microsoft.com/office/powerpoint/2010/main" val="179102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-vz.cz/komodity/priklady-dobre-praxe/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portal-vz.cz/predmety/stavebni-pra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rtal-vz.cz/co-je-ovz/" TargetMode="External"/><Relationship Id="rId11" Type="http://schemas.openxmlformats.org/officeDocument/2006/relationships/hyperlink" Target="https://www.sovz.cz/clanky-publikace/" TargetMode="External"/><Relationship Id="rId5" Type="http://schemas.openxmlformats.org/officeDocument/2006/relationships/hyperlink" Target="https://portal-vz.cz/" TargetMode="External"/><Relationship Id="rId10" Type="http://schemas.openxmlformats.org/officeDocument/2006/relationships/hyperlink" Target="https://www.sovz.cz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institut.sovz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ovz.cz/wp-content/uploads/2023/06/ovz_publikace_stavebnictvi.pdf" TargetMode="External"/><Relationship Id="rId5" Type="http://schemas.openxmlformats.org/officeDocument/2006/relationships/hyperlink" Target="http://portal-vz.cz/wp-content/uploads/2017/05/sovz_metodika_text_web.pdf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praxe/praxe1/" TargetMode="External"/><Relationship Id="rId4" Type="http://schemas.openxmlformats.org/officeDocument/2006/relationships/hyperlink" Target="https://zakazky.lesycr.cz/contract_display_8262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praxe/zhotoveni-stavby-areal-sportovnich-nadeji/" TargetMode="External"/><Relationship Id="rId4" Type="http://schemas.openxmlformats.org/officeDocument/2006/relationships/hyperlink" Target="https://zakazky.krajbezkorupce.cz/contract_display_19459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praxe/stavebni-upravy-a-zmena-uzivani-objektu-cestneho-dvora-v-jicine-iii-etapa-mesto-jicin/" TargetMode="External"/><Relationship Id="rId4" Type="http://schemas.openxmlformats.org/officeDocument/2006/relationships/hyperlink" Target="https://www.e-zakazky.cz/Detail-Verejne-Zakazky/f0e3a11e-e918-4e79-a7bf-6a5e0d3fb260/3488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sovz.cz/praxe/verejna-zakazka-ruk-sbz-revitalizace-objektu-karolina-rekonstrukce-chodeb-rektoratu-a-vyukove-cast-univerzita-karlova/" TargetMode="External"/><Relationship Id="rId4" Type="http://schemas.openxmlformats.org/officeDocument/2006/relationships/hyperlink" Target="https://zakazky.cuni.cz/contract_display_3727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akazky.cuni.cz/contract_display_3727.html" TargetMode="External"/><Relationship Id="rId5" Type="http://schemas.openxmlformats.org/officeDocument/2006/relationships/hyperlink" Target="https://www.e-zakazky.cz/Detail-Verejne-Zakazky/f0e3a11e-e918-4e79-a7bf-6a5e0d3fb260/34886" TargetMode="External"/><Relationship Id="rId4" Type="http://schemas.openxmlformats.org/officeDocument/2006/relationships/hyperlink" Target="https://zakazky.krajbezkorupce.cz/contract_display_19459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-vz.cz/praxe/vd-orlik-zabezpeceni-vd-pred-ucinky-velkych-vod-2020/" TargetMode="External"/><Relationship Id="rId4" Type="http://schemas.openxmlformats.org/officeDocument/2006/relationships/hyperlink" Target="https://zakazky.eagri.cz/contract_display_13639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praxe/rekonstrukce-studentskeho-namesti-mesto-kadan/" TargetMode="External"/><Relationship Id="rId4" Type="http://schemas.openxmlformats.org/officeDocument/2006/relationships/hyperlink" Target="https://tenderarena.cz/dodavatel/seznam-profilu-zadavatelu/detail/Z0000863/zakazka/3162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azky.eagri.cz/contract_display_13639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azky.krajbezkorupce.cz/contract_display_19459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-zakazky.cz/profil-zadavatele/f0e3a11e-e918-4e79-a7bf-6a5e0d3fb260/zakazka/P22V0000000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-zakazky.cz/profil-zadavatele/f0e3a11e-e918-4e79-a7bf-6a5e0d3fb260/zakazka/P22V000000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azky.cuni.cz/contract_display_3727.htm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zakazky.cz/profil-zadavatele/f0e3a11e-e918-4e79-a7bf-6a5e0d3fb260/zakazka/P21V00000020" TargetMode="External"/><Relationship Id="rId5" Type="http://schemas.openxmlformats.org/officeDocument/2006/relationships/hyperlink" Target="https://zakazky.eagri.cz/contract_display_13639.html" TargetMode="External"/><Relationship Id="rId4" Type="http://schemas.openxmlformats.org/officeDocument/2006/relationships/hyperlink" Target="https://zakazky.muni.cz/contract_display_6420.htm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wp-content/uploads/2021/08/sovz_case_studies_praha14_participace.pdf" TargetMode="External"/><Relationship Id="rId4" Type="http://schemas.openxmlformats.org/officeDocument/2006/relationships/hyperlink" Target="https://ezak.praha14.cz/contract_display_1058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ovz.cz/wp-content/uploads/2022/04/sovz_case_studies_jicin_kasarna.pdf" TargetMode="External"/><Relationship Id="rId5" Type="http://schemas.openxmlformats.org/officeDocument/2006/relationships/hyperlink" Target="https://portal-vz.cz/praxe/meet-the-buyer-aneb-setkavani-s-dodavateli-jihomoravsky-kraj-masarykova-univerzita-vysoke-uceni-technicke-v-brne-2025/" TargetMode="External"/><Relationship Id="rId4" Type="http://schemas.openxmlformats.org/officeDocument/2006/relationships/hyperlink" Target="https://zakazky.eagri.cz/contract_display_1631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ovz.cz/wp-content/uploads/2019/02/sovz_case_study_ferove_podminky_konzervator.pdf" TargetMode="External"/><Relationship Id="rId4" Type="http://schemas.openxmlformats.org/officeDocument/2006/relationships/hyperlink" Target="https://zakazky.krajbezkorupce.cz/contract_display_14802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ovz.cz/wp-content/uploads/2022/04/sovz_case_studies_jicin_kasarna.pdf" TargetMode="External"/><Relationship Id="rId4" Type="http://schemas.openxmlformats.org/officeDocument/2006/relationships/hyperlink" Target="https://www.e-zakazky.cz/profil-zadavatele/f0e3a11e-e918-4e79-a7bf-6a5e0d3fb260/zakazka/P21V00000020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azky.eagri.cz/contract_display_12486.html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sovz.cz/wp-content/uploads/2019/06/sovz_metodika_implementace_web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ovz.cz/wp-content/uploads/2023/06/ovz_publikace_stavebnictvi.pdf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zbynek.pochmon@mmr.gov.cz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rtal-vz.cz/wp-content/uploads/2021/02/checklist-s-komentarem_210205.pdf" TargetMode="External"/><Relationship Id="rId5" Type="http://schemas.openxmlformats.org/officeDocument/2006/relationships/hyperlink" Target="https://www.portal-vz.cz/wp-content/uploads/2022/09/14092022kontrolni_list_pro_vyhodnoceni_socialne_a_environmentalne_-odpovedneho_zadavani_a_inovaci_ve_verejne_zakazce.docx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rtal-vz.cz/wp-content/uploads/2021/05/sovz_kontrolni-list_stavebnictvi_s-komentarem_210513.pdf" TargetMode="External"/><Relationship Id="rId5" Type="http://schemas.openxmlformats.org/officeDocument/2006/relationships/hyperlink" Target="https://www.portal-vz.cz/wp-content/uploads/2021/05/kontrolni_list_ke_stazeni_stavebnictvi_210513.docx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9782" y="4484082"/>
            <a:ext cx="10722725" cy="845687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ctr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Zbyněk Pochmon</a:t>
            </a:r>
          </a:p>
          <a:p>
            <a:pPr marL="14777" marR="5374" algn="ctr" defTabSz="967252">
              <a:lnSpc>
                <a:spcPct val="1145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kern="0" dirty="0">
                <a:solidFill>
                  <a:srgbClr val="00A650"/>
                </a:solidFill>
                <a:latin typeface="Montserrat"/>
              </a:rPr>
              <a:t>Ministerstvo pro místní rozvoj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43C1F1F-DDD3-A779-2F54-DE60301F332C}"/>
              </a:ext>
            </a:extLst>
          </p:cNvPr>
          <p:cNvSpPr txBox="1">
            <a:spLocks/>
          </p:cNvSpPr>
          <p:nvPr/>
        </p:nvSpPr>
        <p:spPr>
          <a:xfrm>
            <a:off x="1699206" y="1601607"/>
            <a:ext cx="8143875" cy="1455785"/>
          </a:xfrm>
          <a:prstGeom prst="rect">
            <a:avLst/>
          </a:prstGeom>
        </p:spPr>
        <p:txBody>
          <a:bodyPr vert="horz" wrap="square" lIns="0" tIns="17464" rIns="0" bIns="0" rtlCol="0">
            <a:spAutoFit/>
          </a:bodyPr>
          <a:lstStyle>
            <a:lvl1pPr marL="0">
              <a:defRPr sz="4707" b="1" i="0">
                <a:solidFill>
                  <a:srgbClr val="014EA2"/>
                </a:solidFill>
                <a:latin typeface="Montserrat"/>
                <a:ea typeface="+mn-ea"/>
                <a:cs typeface="Montserrat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3600" kern="0" spc="-11" dirty="0"/>
              <a:t>Sociálně odpovědné zadávání VZ ve stavebnictví v roce 2025</a:t>
            </a:r>
            <a:endParaRPr lang="cs-CZ" sz="36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BF340-F66A-48AE-CE37-9FEBE06D2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3D06BF6-79EE-4BC4-0A66-4537A734C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643" y="1882964"/>
            <a:ext cx="7008357" cy="245632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D694E82-92DA-1DF0-55B0-B09D901DFEA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Kde čerpat informace?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44E6307-BDC6-CE52-19FA-3AAAAFF92120}"/>
              </a:ext>
            </a:extLst>
          </p:cNvPr>
          <p:cNvSpPr txBox="1"/>
          <p:nvPr/>
        </p:nvSpPr>
        <p:spPr>
          <a:xfrm>
            <a:off x="1099850" y="1752904"/>
            <a:ext cx="104356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5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Portál o VZ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Spravovaný MMR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6"/>
              </a:rPr>
              <a:t>Část portálu k OVZ</a:t>
            </a:r>
            <a:endParaRPr lang="cs-CZ" sz="2400" b="1" dirty="0"/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hlinkClick r:id="rId7"/>
              </a:rPr>
              <a:t>Předmět plnění - stavební práce</a:t>
            </a:r>
            <a:r>
              <a:rPr lang="cs-CZ" sz="20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8"/>
              </a:rPr>
              <a:t>Příklady dobré praxe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9"/>
              </a:rPr>
              <a:t>Institut OVZ</a:t>
            </a:r>
            <a:endParaRPr lang="cs-CZ" sz="2400" b="1" dirty="0"/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Komplexní vzdělávání pro začátečníky i pokročilé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Web </a:t>
            </a:r>
            <a:r>
              <a:rPr lang="cs-CZ" sz="2400" b="1" dirty="0">
                <a:hlinkClick r:id="rId10"/>
              </a:rPr>
              <a:t>SOVZ.CZ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11"/>
              </a:rPr>
              <a:t>Část s publikacemi</a:t>
            </a: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19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DF2388-F6BC-EF3E-ABF8-E10D51FD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01DC77F-FF16-63AC-DF6D-6AAAD8026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305" y="3621741"/>
            <a:ext cx="2303260" cy="323625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60C989-2507-8517-8C6C-B880EC12A94D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Metodiky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D651D96-B48F-5986-72CF-419F995D3E12}"/>
              </a:ext>
            </a:extLst>
          </p:cNvPr>
          <p:cNvSpPr txBox="1"/>
          <p:nvPr/>
        </p:nvSpPr>
        <p:spPr>
          <a:xfrm>
            <a:off x="1099850" y="1752904"/>
            <a:ext cx="10435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Odpovědné veřejné zadávání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Obecná metodika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Dostupná </a:t>
            </a:r>
            <a:r>
              <a:rPr lang="cs-CZ" sz="2400" b="1" dirty="0">
                <a:hlinkClick r:id="rId5"/>
              </a:rPr>
              <a:t>zde</a:t>
            </a:r>
            <a:r>
              <a:rPr lang="cs-CZ" sz="2400" b="1" dirty="0"/>
              <a:t>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Stavebnictví a odpovědné veřejné zadávání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Metodika speciální pro veřejné zakázky na stavební práce a související služby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Obsahuje sociální a environmentální kritéria, včetně vzorových textací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Dostupná na tomto </a:t>
            </a:r>
            <a:r>
              <a:rPr lang="cs-CZ" sz="2400" b="1" dirty="0">
                <a:hlinkClick r:id="rId6"/>
              </a:rPr>
              <a:t>odkazu</a:t>
            </a: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04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7C67DC-C49E-2898-18F1-306AED7EC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53D8434-B2EA-35F0-4192-10ECA12E68AC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Jak zásadu naplnit?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B8120F2-218E-67BB-1903-719F412D35B8}"/>
              </a:ext>
            </a:extLst>
          </p:cNvPr>
          <p:cNvSpPr txBox="1"/>
          <p:nvPr/>
        </p:nvSpPr>
        <p:spPr>
          <a:xfrm>
            <a:off x="1099850" y="1752904"/>
            <a:ext cx="1043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Podle § 6 odst. 4 ZZVZ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Vytváření zadávacích podmínek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Hodnocení nabídek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Výběr dodavatele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Konkrétně dopad do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Podmínek kvalifikace (ve stavebnictví okrajové)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Smluvních nebo obchodních podmínek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Kritérií hodnocení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Nastavení dalších podmínek pro uzavření smlouvy - § 104 písm. e) ZZVZ</a:t>
            </a:r>
          </a:p>
        </p:txBody>
      </p:sp>
    </p:spTree>
    <p:extLst>
      <p:ext uri="{BB962C8B-B14F-4D97-AF65-F5344CB8AC3E}">
        <p14:creationId xmlns:p14="http://schemas.microsoft.com/office/powerpoint/2010/main" val="329329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F908C-ADA5-4E03-71D6-DD1D9D273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CECACC-00F2-1E97-3C4A-32EF9F906000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Příležitosti sociálně odpovědného zadávání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3489979-870A-8331-97B3-E0F1E2EBD5F1}"/>
              </a:ext>
            </a:extLst>
          </p:cNvPr>
          <p:cNvSpPr txBox="1"/>
          <p:nvPr/>
        </p:nvSpPr>
        <p:spPr>
          <a:xfrm>
            <a:off x="1099850" y="1752904"/>
            <a:ext cx="104356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Podpora důstojných pracovních podmínek a bezpečnosti práce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Podpora férových podmínek v dodavatelském řetězci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Podpora zaměstnanosti osob znevýhodněných na trhu práce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Podpora vzdělávání, praxe a rekvalifikací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Podpora účasti malých a středních podniků ve veřejných zakázkách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Participace a komunikace s cílovou skupinou a jinými zainteresovanými stranami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Snížení negativních dopadů stavby na okolí</a:t>
            </a:r>
          </a:p>
        </p:txBody>
      </p:sp>
    </p:spTree>
    <p:extLst>
      <p:ext uri="{BB962C8B-B14F-4D97-AF65-F5344CB8AC3E}">
        <p14:creationId xmlns:p14="http://schemas.microsoft.com/office/powerpoint/2010/main" val="159514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1D8DD-2A92-953A-3ECC-7DEFCC310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2EC2E85-86C7-CB1B-2750-EEAA5DFED4C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Příležitosti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 v rámci druhů veřejných zakázek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6F53EE-1D71-6399-467F-BB4A0BDBBF36}"/>
              </a:ext>
            </a:extLst>
          </p:cNvPr>
          <p:cNvSpPr txBox="1"/>
          <p:nvPr/>
        </p:nvSpPr>
        <p:spPr>
          <a:xfrm>
            <a:off x="1099850" y="1752904"/>
            <a:ext cx="104356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Veřejné zakázky na stavební práce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Všechny příležitosti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Veřejné zakázky na „související“ služby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Týká se hlavně projekčních služeb a TDI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Příležitosti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Podpora důstojných pracovních podmínek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Podpora praxí</a:t>
            </a:r>
          </a:p>
        </p:txBody>
      </p:sp>
    </p:spTree>
    <p:extLst>
      <p:ext uri="{BB962C8B-B14F-4D97-AF65-F5344CB8AC3E}">
        <p14:creationId xmlns:p14="http://schemas.microsoft.com/office/powerpoint/2010/main" val="379221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4378F-D01C-D4D3-136C-54DD1D54C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059B99C-C94C-BC8B-FABB-BD9290D6E5B7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Podpora důstojných pracovních podmínek a bezpečnosti práce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285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0615CF-7DD1-3D6D-A8B1-3894FBDE3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3211B8E-8905-76E4-8776-484580C4FB76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7247CC-5753-E507-A52C-010A75452574}"/>
              </a:ext>
            </a:extLst>
          </p:cNvPr>
          <p:cNvSpPr txBox="1"/>
          <p:nvPr/>
        </p:nvSpPr>
        <p:spPr>
          <a:xfrm>
            <a:off x="1099850" y="1752904"/>
            <a:ext cx="104356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Zajištění určité (důstojné) úrovně pracovních podmínek pro pracovníky plnící předmět 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Jejich plnění se mimo jiné odráží v kvalitě plnění 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 VZ na stavební práce navíc často potíže s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nelegálním zaměstnáváním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nezákonným odměňováním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dodržování délky pracovní doby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dodržování podmínek bezpečnosti a ochrany zdraví při práci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62698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22A483-1A78-6912-058D-23A027C4B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EC26F13-6E16-CDD6-5D8C-A688352B3C8A}"/>
              </a:ext>
            </a:extLst>
          </p:cNvPr>
          <p:cNvSpPr txBox="1"/>
          <p:nvPr/>
        </p:nvSpPr>
        <p:spPr>
          <a:xfrm>
            <a:off x="1099850" y="1752904"/>
            <a:ext cx="10435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2 úrovně: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Zákonné minimum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Zadavatel požaduje dodržení základního rozsahu právních předpisů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 praxi důkladně odzkoušeno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Rozsah přesahující zákonné minimum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Vyšší než minimální/zaručená mzda, přísnější podmínky BOZP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Vhodné do hodnocení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Ve VZ na stavební práce spíše okrajové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 praxi zadavatelé využívají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ustanovení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Čestné prohlášení v nabídce v kombinaci se smluvním ustanovením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Memorandum o férových podmínkách v dodavatelském řetězci</a:t>
            </a:r>
          </a:p>
        </p:txBody>
      </p:sp>
    </p:spTree>
    <p:extLst>
      <p:ext uri="{BB962C8B-B14F-4D97-AF65-F5344CB8AC3E}">
        <p14:creationId xmlns:p14="http://schemas.microsoft.com/office/powerpoint/2010/main" val="262703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8D81FD-A071-2FF1-8DCB-B60EFDB6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4109D3F-E045-FBC4-783D-07E60E4F1BD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0921DA4-F069-2A04-D547-36BB81F46856}"/>
              </a:ext>
            </a:extLst>
          </p:cNvPr>
          <p:cNvSpPr txBox="1"/>
          <p:nvPr/>
        </p:nvSpPr>
        <p:spPr>
          <a:xfrm>
            <a:off x="1099850" y="1752904"/>
            <a:ext cx="104356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Provádění lesnických činností (Lesy České republiky, </a:t>
            </a:r>
            <a:r>
              <a:rPr lang="cs-CZ" sz="2400" b="1" dirty="0" err="1">
                <a:hlinkClick r:id="rId4"/>
              </a:rPr>
              <a:t>s.p</a:t>
            </a:r>
            <a:r>
              <a:rPr lang="cs-CZ" sz="2400" b="1" dirty="0">
                <a:hlinkClick r:id="rId4"/>
              </a:rPr>
              <a:t>.)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587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Nejedná se o VZ na stavební práce (služby)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První vypracování zadávací podmínky upravující podporu důstojných pracovních podmínek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Požadavek na dodržování veškerých právních předpisů s důrazem na předpisy pracovněprávní a předpisy z oblasti BOZP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Dodavatelé předkládali pravidelná čtvrtletní čestná prohlášení se jmenným seznamem pracovníků podílejících se na plnění VZ s prohlášením o tom, že plnění svůj závazek k dodržování právních předpisů</a:t>
            </a:r>
          </a:p>
        </p:txBody>
      </p:sp>
    </p:spTree>
    <p:extLst>
      <p:ext uri="{BB962C8B-B14F-4D97-AF65-F5344CB8AC3E}">
        <p14:creationId xmlns:p14="http://schemas.microsoft.com/office/powerpoint/2010/main" val="132365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BF010-7883-5E8D-F2D7-09C7758A2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8EA7F77-8C8A-7175-80D2-0DBD8312D613}"/>
              </a:ext>
            </a:extLst>
          </p:cNvPr>
          <p:cNvSpPr txBox="1"/>
          <p:nvPr/>
        </p:nvSpPr>
        <p:spPr>
          <a:xfrm>
            <a:off x="1099850" y="1752904"/>
            <a:ext cx="104356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Zhotovení stavby - Areál sportovních nadějí (Jihomoravský kraj)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117,5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Důstojné pracovní podmínky zajištěny smluvním ustanovením: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se zavazuje zajistit dodržování pracovněprávních předpisů, zejména zákona č. 262/2006 Sb., zákoník práce, ve znění pozdějších předpisů (se zvláštním zřetelem na regulaci odměňování, pracovní doby, doby odpočinku mezi směnami, atp.), zákona č. 435/2004 Sb., o zaměstnanosti, ve znění pozdějších předpisů (se zvláštním zřetelem na regulaci zaměstnávání cizinců), a to vůči všem osobám, které se na plnění zakázky podílejí a bez ohledu na to, zda jsou práce na předmětu plnění prováděny bezprostředně zhotovitelem či jeho poddodavateli.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1598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CFE39-11F0-9083-DCDE-08D9EEBEF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5A8C9DC-C9F4-563D-1E76-03F1615E6894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Obsah semináře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CD7095-B4CD-4C5E-E1B8-1297F128683B}"/>
              </a:ext>
            </a:extLst>
          </p:cNvPr>
          <p:cNvSpPr txBox="1"/>
          <p:nvPr/>
        </p:nvSpPr>
        <p:spPr>
          <a:xfrm>
            <a:off x="1099850" y="1752904"/>
            <a:ext cx="1043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endParaRPr lang="cs-CZ" sz="2400" b="1" dirty="0"/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Úvod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Podpora důstojných pracovních podmínek a bezpečnosti práce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Podpora férových podmínek v dodavatelském řetězci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Podpora zaměstnanosti osob znevýhodněných na trhu práce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Podpora vzdělávání, praxe a rekvalifikací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Podpora účasti malých a středních podniků ve veřejných zakázkách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Participace a komunikace s cílovou skupinou a jinými zainteresovanými stranami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Snížení negativních dopadů stavby na okolí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romanUcPeriod"/>
            </a:pPr>
            <a:r>
              <a:rPr lang="cs-CZ" sz="2400" b="1" dirty="0"/>
              <a:t>Jak přistoupit k podpoře sociálně odpovědného veřejného zadávání</a:t>
            </a:r>
          </a:p>
        </p:txBody>
      </p:sp>
    </p:spTree>
    <p:extLst>
      <p:ext uri="{BB962C8B-B14F-4D97-AF65-F5344CB8AC3E}">
        <p14:creationId xmlns:p14="http://schemas.microsoft.com/office/powerpoint/2010/main" val="308580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62781-B088-0C32-1878-E82FDA017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0B1CBA0-87CE-DCF6-7704-A525CB042C5E}"/>
              </a:ext>
            </a:extLst>
          </p:cNvPr>
          <p:cNvSpPr txBox="1"/>
          <p:nvPr/>
        </p:nvSpPr>
        <p:spPr>
          <a:xfrm>
            <a:off x="1099850" y="1752904"/>
            <a:ext cx="104356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Stavební úpravy a změna užívání objektu čestného dvora v Jičíně - III. etapa (město Jičín)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16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Důstojné pracovní podmínky zajištěny prostřednictvím smluvně závazného čestného prohlášení: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Účastník čestně prohlašuje, že, bude-li s ním uzavřena smlouva na veřejnou zakázku, zajistí po celou dobu plnění veřejné zakázky</a:t>
            </a:r>
          </a:p>
          <a:p>
            <a:pPr marL="1703388" lvl="3" indent="-331788" algn="just">
              <a:buClr>
                <a:srgbClr val="00B050"/>
              </a:buClr>
            </a:pPr>
            <a:r>
              <a:rPr lang="cs-CZ" sz="2000" b="1" i="1" dirty="0"/>
              <a:t>a)	plnění povinností vyplývající z právních předpisů České republiky, zejména pak z předpisů pracovněprávních, předpisů z oblasti zaměstnanosti a bezpečnosti ochrany zdraví při práci, a to vůči všem osobám, které se na plnění smlouvy budou podílet; plnění těchto povinností zajistí účastník i u svých poddodavatelů,</a:t>
            </a:r>
          </a:p>
          <a:p>
            <a:pPr marL="1703388" lvl="3" indent="-331788" algn="just">
              <a:buClr>
                <a:srgbClr val="00B050"/>
              </a:buClr>
            </a:pPr>
            <a:r>
              <a:rPr lang="cs-CZ" sz="2000" i="1" dirty="0"/>
              <a:t>b)	řádné a včasné plnění finančních závazků svým poddodavatelům.</a:t>
            </a:r>
          </a:p>
        </p:txBody>
      </p:sp>
    </p:spTree>
    <p:extLst>
      <p:ext uri="{BB962C8B-B14F-4D97-AF65-F5344CB8AC3E}">
        <p14:creationId xmlns:p14="http://schemas.microsoft.com/office/powerpoint/2010/main" val="93604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69296-AC0C-A724-9398-1AF62B1AA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8CD9409-97EF-973E-6C52-1639E6FD019E}"/>
              </a:ext>
            </a:extLst>
          </p:cNvPr>
          <p:cNvSpPr txBox="1"/>
          <p:nvPr/>
        </p:nvSpPr>
        <p:spPr>
          <a:xfrm>
            <a:off x="1099850" y="1752904"/>
            <a:ext cx="104356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Revitalizace objektů Karolina (Univerzita Karlova)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103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Využito Memorandum o férových podmínkách v dodavatelském řetězci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Povinnosti v rozsahu zákonného minima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Podepisuje zadavatel, vybraný dodavatel a všichni poddodavatelé v 1. úrovni řetězce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Stanoveno jako bližší podmínka součinnosti před uzavřením smlouvy - § 104 písm. e) ZZVZ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06AB6A-DAF6-2769-6405-7DB94D799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098" y="4194034"/>
            <a:ext cx="7727902" cy="26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6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6B465-7177-74F4-4A04-0EE4347BD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B30A956-23AD-3AA5-2F2B-F2710C37FA4C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Podpora férových podmínek v dodavatelském řetězci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8422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7909E-E19A-D780-F51E-91CD54026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018AAEC-A49F-72A0-89A3-0141FB520338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C8FC2F-EC1A-EDC4-70EF-62A00DA962A1}"/>
              </a:ext>
            </a:extLst>
          </p:cNvPr>
          <p:cNvSpPr txBox="1"/>
          <p:nvPr/>
        </p:nvSpPr>
        <p:spPr>
          <a:xfrm>
            <a:off x="1099850" y="1752904"/>
            <a:ext cx="104356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Dodavatelský řetězec má významnou roli při plnění VZ na stavební práce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Velký vliv na kvalitu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Řada problematických aspektů ovlivňující výsledek 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Úhrady poddodavatelům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Podle dat CEEC </a:t>
            </a:r>
            <a:r>
              <a:rPr lang="cs-CZ" sz="2000" dirty="0" err="1"/>
              <a:t>Research</a:t>
            </a:r>
            <a:r>
              <a:rPr lang="cs-CZ" sz="2000" dirty="0"/>
              <a:t> s.r.o. počet pohledávek po splatnosti ve stavebnictví roste –  10 % pohledávek v prodlení s nejistou vyhlídkou splnění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Pozdní platby problém zejména pro MSP (až existenciální)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podmínky poddodavatelských smluv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Problematické zejména v oblasti sankcí a záručních podmínek (délky záruční doby)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Tato příležitost často využívána společně s podporou důstojných pracovních podmínek</a:t>
            </a:r>
          </a:p>
        </p:txBody>
      </p:sp>
    </p:spTree>
    <p:extLst>
      <p:ext uri="{BB962C8B-B14F-4D97-AF65-F5344CB8AC3E}">
        <p14:creationId xmlns:p14="http://schemas.microsoft.com/office/powerpoint/2010/main" val="738321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33BF25-B1EA-60EF-F358-0ECADCF4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3F88CB9-0BAE-5657-4614-C25D2B2262EA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F67FF22-9D36-CF50-A419-6E1355FFB07B}"/>
              </a:ext>
            </a:extLst>
          </p:cNvPr>
          <p:cNvSpPr txBox="1"/>
          <p:nvPr/>
        </p:nvSpPr>
        <p:spPr>
          <a:xfrm>
            <a:off x="1099850" y="1752904"/>
            <a:ext cx="104356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Zhotovení stavby - Areál sportovních nadějí (Jihomoravský kraj)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je povinen zajistit řádné a včasné plnění finančních závazků svým poddodavatelům, kdy za řádné a včasné plnění se považuje plné uhrazení poddodavatelem vystavených faktur za plnění poskytnutá k plnění veřejné zakázky, a to vždy do 5 pracovních dnů od obdržení platby ze strany objednatele za konkrétní plnění. Zhotovitel se zavazuje přenést totožnou povinnost do dalších úrovní dodavatelského řetězce.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Stavební úpravy a změna užívání objektu čestného dvora v Jičíně - III. etapa (město Jičín)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Čestné prohlášení – textace uvedena výše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6"/>
              </a:rPr>
              <a:t>Revitalizace objektů Karolina (Univerzita Karlova)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Memorandum o férových podmínkách v dodavatelském řetězci – textace uvedena výše</a:t>
            </a:r>
          </a:p>
        </p:txBody>
      </p:sp>
    </p:spTree>
    <p:extLst>
      <p:ext uri="{BB962C8B-B14F-4D97-AF65-F5344CB8AC3E}">
        <p14:creationId xmlns:p14="http://schemas.microsoft.com/office/powerpoint/2010/main" val="33108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4D5C9-024F-8B76-0047-A5468D058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352088D-22CF-97AF-D26E-84D27C4199C5}"/>
              </a:ext>
            </a:extLst>
          </p:cNvPr>
          <p:cNvSpPr txBox="1"/>
          <p:nvPr/>
        </p:nvSpPr>
        <p:spPr>
          <a:xfrm>
            <a:off x="1099850" y="1752904"/>
            <a:ext cx="10435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VD Orlík - zabezpečení VD před účinky velkých vod (Povodí Vltavy, státní podnik)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1,5 mld.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Důstojné pracovní podmínky zajištěny prostřednictvím smluvně závazného čestného prohlášení</a:t>
            </a:r>
          </a:p>
        </p:txBody>
      </p:sp>
    </p:spTree>
    <p:extLst>
      <p:ext uri="{BB962C8B-B14F-4D97-AF65-F5344CB8AC3E}">
        <p14:creationId xmlns:p14="http://schemas.microsoft.com/office/powerpoint/2010/main" val="4011972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08C24-E226-4A6B-3A35-7F55F3CD2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3862A33-69F4-A1D5-973D-E8915ED5783F}"/>
              </a:ext>
            </a:extLst>
          </p:cNvPr>
          <p:cNvSpPr txBox="1"/>
          <p:nvPr/>
        </p:nvSpPr>
        <p:spPr>
          <a:xfrm>
            <a:off x="1099850" y="1752904"/>
            <a:ext cx="1043565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Znění ČP: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i="1" dirty="0"/>
              <a:t>Dodavatel čestně prohlašuje, že, bude-li s ním uzavřena smlouva na veřejnou zakázku, zajistí po celou dobu plnění veřejné zakázky</a:t>
            </a:r>
          </a:p>
          <a:p>
            <a:pPr marL="1255713" lvl="2" indent="-341313" algn="just">
              <a:buClr>
                <a:srgbClr val="00B050"/>
              </a:buClr>
            </a:pPr>
            <a:r>
              <a:rPr lang="cs-CZ" i="1" dirty="0"/>
              <a:t>a)	plnění veškerých povinností vyplývající z právních předpisů České republiky, zejména pak z předpisů pracovněprávních, předpisů z oblasti zaměstnanosti a bezpečnosti ochrany zdraví při práci, a to vůči všem osobám, které se na plnění veřejné zakázky podílejí; plnění těchto povinností zajistí dodavatel i u svých poddodavatelů,</a:t>
            </a:r>
          </a:p>
          <a:p>
            <a:pPr marL="1255713" lvl="2" indent="-341313" algn="just">
              <a:buClr>
                <a:srgbClr val="00B050"/>
              </a:buClr>
            </a:pPr>
            <a:r>
              <a:rPr lang="cs-CZ" b="1" i="1" dirty="0"/>
              <a:t>b)	sjednání a dodržování smluvních podmínek se svými poddodavateli srovnatelných s podmínkami sjednanými ve smlouvě na plnění veřejné zakázky, a to v rozsahu výše smluvních pokut a délky záruční doby, je-li záruční doba smlouvou na plnění veřejné zakázky stanovena; uvedené smluvní podmínky se považují za srovnatelné, bude-li výše smluvních pokut a délka záruční doby shodná se smlouvou na veřejnou zakázku nebo výhodnější pro poddodavatele,</a:t>
            </a:r>
            <a:endParaRPr lang="cs-CZ" b="1" dirty="0"/>
          </a:p>
          <a:p>
            <a:pPr marL="1255713" lvl="2" indent="-341313" algn="just">
              <a:buClr>
                <a:srgbClr val="00B050"/>
              </a:buClr>
            </a:pPr>
            <a:r>
              <a:rPr lang="cs-CZ" b="1" i="1" dirty="0"/>
              <a:t>c)	řádné a včasné plnění finančních závazků svým poddodavatelům, kdy za řádné a včasné plnění se považuje plné uhrazení poddodavatelem vystavených faktur za plnění poskytnutá k plnění veřejné zakázky, a to vždy do 3 pracovních dnů od obdržení platby ze strany zadavatele za konkrétní plnění.</a:t>
            </a:r>
          </a:p>
        </p:txBody>
      </p:sp>
    </p:spTree>
    <p:extLst>
      <p:ext uri="{BB962C8B-B14F-4D97-AF65-F5344CB8AC3E}">
        <p14:creationId xmlns:p14="http://schemas.microsoft.com/office/powerpoint/2010/main" val="2968064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79F0FE-4975-21C7-06F2-327868FE6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A855C14-36E6-898B-9D54-54A6D300BCF4}"/>
              </a:ext>
            </a:extLst>
          </p:cNvPr>
          <p:cNvSpPr txBox="1"/>
          <p:nvPr/>
        </p:nvSpPr>
        <p:spPr>
          <a:xfrm>
            <a:off x="1099850" y="1752904"/>
            <a:ext cx="10435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podmínka: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i="1" dirty="0"/>
              <a:t>Zhotovitel se zavazuje dodržovat povinnosti uvedené v Čestném prohlášení, které je součástí jeho Nabídky. Objednatel je oprávněn plnění těchto povinností kdykoliv kontrolovat, a to i bez předchozího ohlášení Zhotoviteli. Je-li k provedení kontroly potřeba předložení dokumentů, zavazuje se Zhotovitel k jejich předložení nejpozději do 2 pracovních dnů od doručení výzvy Objednatele.</a:t>
            </a:r>
          </a:p>
        </p:txBody>
      </p:sp>
    </p:spTree>
    <p:extLst>
      <p:ext uri="{BB962C8B-B14F-4D97-AF65-F5344CB8AC3E}">
        <p14:creationId xmlns:p14="http://schemas.microsoft.com/office/powerpoint/2010/main" val="654116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C0EE91-9944-121E-3257-FA71E23C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BA02D4B-EEF9-59BF-46CB-3F95DCB02B2D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Podpora zaměstnanosti osob znevýhodněných na trhu práce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4880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41F3C-735E-DFD9-5B08-2C8A8F9C0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6C3D71-8088-9DB5-ED0B-B3D88AAB7D99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9CB71A4-0575-8162-C2B6-D6C0CD22F953}"/>
              </a:ext>
            </a:extLst>
          </p:cNvPr>
          <p:cNvSpPr txBox="1"/>
          <p:nvPr/>
        </p:nvSpPr>
        <p:spPr>
          <a:xfrm>
            <a:off x="1099850" y="1752904"/>
            <a:ext cx="104356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Jeden z nejtypičtějších sociálních aspektů, kterým lze zásadu sociálně odpovědného zadávání naplnit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Vhodné zejména u déle trvajících 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Dodavatel bude pravděpodobně hledat osoby k plnění i mimo své stávající kapacity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Skupiny osob znevýhodněných na trhu práce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Velká škála, konkrétní nastavení na zadavateli (není fixně stanoveno)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Příklady z národní i evropské úrovně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Osoby s vypracovaným individuálním plánem vypracovaného Úřadem práce podle zákona o zaměstnanosti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Osoby starší 55 let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Absolventi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Osoby po propuštění z výkonu trestu odnětí svobody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Osoby se záznamem v evidenci rejstříku trestů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0810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E438F-4A98-FA9B-FF41-50C330EE4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B9660C5-2213-084B-3692-0E96E8EA436D}"/>
              </a:ext>
            </a:extLst>
          </p:cNvPr>
          <p:cNvSpPr txBox="1"/>
          <p:nvPr/>
        </p:nvSpPr>
        <p:spPr>
          <a:xfrm>
            <a:off x="994095" y="3059668"/>
            <a:ext cx="102038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Úvod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5824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06E83-48DD-2E66-79AD-821F0116D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9032E04-257C-076B-F859-33C3529A890C}"/>
              </a:ext>
            </a:extLst>
          </p:cNvPr>
          <p:cNvSpPr txBox="1"/>
          <p:nvPr/>
        </p:nvSpPr>
        <p:spPr>
          <a:xfrm>
            <a:off x="1099850" y="1752904"/>
            <a:ext cx="1043565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Způsob nastavení podmínky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Fixní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Počet osob nastaven fixně s povinností jejich participace po celou dobu plnění VZ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Rizikové pro dodavatele, pokud je plnění zajištěno smluvní pokutou (mělo by)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Nemusí najít vhodnou osobu od začátku plnění, výpověď apod.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Flexibilní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Stanoven minimální počet osob participujících na plnění VZ a minimální hodinový rozsah jejich participace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Vhodnější přístup – dodavatel může případně zaměstnat i více podpořených osob, aby dosáhl minimální hodinový rozsah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Naplnění podmínky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Dodavatel vs. Poddodavatel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ÚOHS-S0734/2016/VZ-04395/2017/543/</a:t>
            </a:r>
            <a:r>
              <a:rPr lang="cs-CZ" sz="2000" dirty="0" err="1"/>
              <a:t>MŠl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557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38384-9D22-9D07-3B20-105A4D98A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FDBDE25-6C33-8A96-6B11-B9E94A4A80CA}"/>
              </a:ext>
            </a:extLst>
          </p:cNvPr>
          <p:cNvSpPr txBox="1"/>
          <p:nvPr/>
        </p:nvSpPr>
        <p:spPr>
          <a:xfrm>
            <a:off x="1099850" y="1752904"/>
            <a:ext cx="10435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Pozor na zákonnost nastavení podmínek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NE pouze lokální podpořené osoby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NE diskriminační nastavení (splnění podmínky poddodavatelem)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Nutná souvislost s plněním VZ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Zohlednění v zadávacích podmínkách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Kritéria hodnocení nabídek</a:t>
            </a:r>
          </a:p>
        </p:txBody>
      </p:sp>
    </p:spTree>
    <p:extLst>
      <p:ext uri="{BB962C8B-B14F-4D97-AF65-F5344CB8AC3E}">
        <p14:creationId xmlns:p14="http://schemas.microsoft.com/office/powerpoint/2010/main" val="3343579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2E5E57-4600-08C7-FB72-9C2CED1BD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1819D40-D738-76C4-61A5-A433D0294783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4AF2D6-2ADB-3D90-4524-D836D7C9BB4B}"/>
              </a:ext>
            </a:extLst>
          </p:cNvPr>
          <p:cNvSpPr txBox="1"/>
          <p:nvPr/>
        </p:nvSpPr>
        <p:spPr>
          <a:xfrm>
            <a:off x="1099850" y="1752904"/>
            <a:ext cx="104356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Rekonstrukce studentského náměstí (město Kadaň)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28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 fixního přístupu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Povinnost dodavatele zajistit plnění veřejné zakázky z alespoň 10 % (nejméně 1 zaměstnancem) prostřednictvím dlouhodobě nezaměstnaných absolventů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Uvedení podmínky vyplývalo z Pravidel města pro zadávání VZMR (VZ z doby před novelou ZZVZ č. 543/2020 Sb.</a:t>
            </a:r>
          </a:p>
        </p:txBody>
      </p:sp>
    </p:spTree>
    <p:extLst>
      <p:ext uri="{BB962C8B-B14F-4D97-AF65-F5344CB8AC3E}">
        <p14:creationId xmlns:p14="http://schemas.microsoft.com/office/powerpoint/2010/main" val="2194660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A4687-3DF6-9A33-3565-AE796A43D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58FB369-4AFA-B7B5-ACF2-A94E3ACAE668}"/>
              </a:ext>
            </a:extLst>
          </p:cNvPr>
          <p:cNvSpPr txBox="1"/>
          <p:nvPr/>
        </p:nvSpPr>
        <p:spPr>
          <a:xfrm>
            <a:off x="1099850" y="1752904"/>
            <a:ext cx="1043565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VD Orlík - zabezpečení VD před účinky velkých vod (Povodí Vltavy, státní podnik)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 flexibilního přístupu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Výtah smluvních podmínek: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i="1" dirty="0"/>
              <a:t>Zhotovitel je povinen zajistit, aby se na provádění Díla v dále sjednaném rozsahu podílel nejméně 3 Zaměstnanci se záznamem v Evidenci Rejstříku trestů.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i="1" dirty="0"/>
              <a:t>Zhotovitel je povinen zajistit, aby se Zaměstnanci se záznamem v Evidenci Rejstříku trestů podíleli na provádění Díla v celkovém rozsahu nejméně 12 000 hodin za všechny takové zaměstnance. Do tohoto rozsahu se započítávají i hodiny, ve kterých se dotčený zaměstnanec nebo zaměstnanci nemohli podílet na provádění Díla z důvodu čerpání dovolené nebo překážek v práci ve smyslu Zákoníku práce.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542953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8269B-3983-97CB-2197-A7D0C52A7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E3DC2A2-B81F-6FBE-30FD-3E5DC37E617A}"/>
              </a:ext>
            </a:extLst>
          </p:cNvPr>
          <p:cNvSpPr txBox="1"/>
          <p:nvPr/>
        </p:nvSpPr>
        <p:spPr>
          <a:xfrm>
            <a:off x="994095" y="3059668"/>
            <a:ext cx="102038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Podpora vzdělávání, praxe a rekvalifikací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7377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316B3-56F7-4FCC-0A4E-129718746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FA1409C-9FB5-139E-B28C-F4E405977B83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36D97BA-C707-7B8A-0244-60E1FC59E33D}"/>
              </a:ext>
            </a:extLst>
          </p:cNvPr>
          <p:cNvSpPr txBox="1"/>
          <p:nvPr/>
        </p:nvSpPr>
        <p:spPr>
          <a:xfrm>
            <a:off x="1099850" y="1752904"/>
            <a:ext cx="10435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Nedostatek kvalifikovaných zaměstnanců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Jeden z hlavních problémů ve stavebnictví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Může směřovat k: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Zajištění praxí pro studenty a absolventy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Zvyšování dovedností osob s horším uplatněním na trhu práce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Dodržení zákonnosti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Souvislost s plněním VZ, NE lokální podpořené osoby a diskriminační nastavení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Zohlednění v zadávacích podmínkách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podmínky nebo kritéria hodnocení nabídek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Způsob nastavení zadávací podmínky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Fixní nebo flexibilní</a:t>
            </a:r>
          </a:p>
        </p:txBody>
      </p:sp>
    </p:spTree>
    <p:extLst>
      <p:ext uri="{BB962C8B-B14F-4D97-AF65-F5344CB8AC3E}">
        <p14:creationId xmlns:p14="http://schemas.microsoft.com/office/powerpoint/2010/main" val="4136486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58539-130C-EFAB-DC63-8B924FCA5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98BD281-5C46-A6E4-8F42-E001A9128C07}"/>
              </a:ext>
            </a:extLst>
          </p:cNvPr>
          <p:cNvSpPr txBox="1"/>
          <p:nvPr/>
        </p:nvSpPr>
        <p:spPr>
          <a:xfrm>
            <a:off x="1099850" y="1752904"/>
            <a:ext cx="104356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Vhodné způsoby použití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VZ na stavební práce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Zvýšení kvalifikace osob s nižší kvalifikací (rekvalifikace)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Praxe studentů odborných SŠ a VŠ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VZ na související služby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Praxe studentů VŠ – zejména u VZ na projekční činnosti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Exkurze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 průběhu plnění VZ (provádění stavebních prací)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Jedna z forem podpory vzdělávání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Zvýšení zájmu o konkrétní obor ze strany žáků ZŠ a SŠ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Podpora nástupu práce v oboru u odborných SŠ a VŠ</a:t>
            </a:r>
          </a:p>
        </p:txBody>
      </p:sp>
    </p:spTree>
    <p:extLst>
      <p:ext uri="{BB962C8B-B14F-4D97-AF65-F5344CB8AC3E}">
        <p14:creationId xmlns:p14="http://schemas.microsoft.com/office/powerpoint/2010/main" val="1444782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8C92E-94C5-4611-8933-C95C460F4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6486DE1-06DA-EA17-6309-3AA63C533AE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9727DF4-D5DE-3249-8245-4D698D0353B0}"/>
              </a:ext>
            </a:extLst>
          </p:cNvPr>
          <p:cNvSpPr txBox="1"/>
          <p:nvPr/>
        </p:nvSpPr>
        <p:spPr>
          <a:xfrm>
            <a:off x="1099850" y="1752904"/>
            <a:ext cx="10435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Zhotovení stavby - Areál sportovních nadějí (Jihomoravský kraj)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Zapojení alespoň 1 studenta magisterského studia (případně navazujícího magisterského studia) v oboru pozemních staveb, případně příbuzných oborech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Flexibilní přístup k nastavení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je povinen zajistit, aby se v rámci odborné studijní praxe na realizaci díla podílel alespoň 1 student magisterského stupně studia (případně navazujícího magisterského studia) v oboru pozemních staveb, příp. v dalších příbuzných oborech, a to v délce trvání za všechny studenty minimálně 3 měsíce. Splnění této povinnosti doloží zhotovitel písemným čestným prohlášením s uvedením jména studenta včetně jeho studijního oboru a délky praxe, a to nejpozději při předání díla.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3931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C29A6-44DD-AE07-ECF8-FAC9A7E69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D5B633C-59E7-92D1-9AAD-B5A4DF34BADB}"/>
              </a:ext>
            </a:extLst>
          </p:cNvPr>
          <p:cNvSpPr txBox="1"/>
          <p:nvPr/>
        </p:nvSpPr>
        <p:spPr>
          <a:xfrm>
            <a:off x="1099850" y="1752904"/>
            <a:ext cx="104356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Kasárna Jičín, výstavba dopravní a technické infrastruktury a veřejných prostranství - činnosti TDS a koordinátora BOZP (město Jičín)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4,5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VZ na „související“ služby – výkon TDI a koordinátora BOZP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Město požadovalo zaměstnání studenta VOŠ nebo VŠ při výkonu TDI po dobu alespoň 5 měsíců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Příkazník se zavazuje zaměstnat na praxi alespoň jednoho studenta VOŠ/VŠ vzdělání technického směru v délce minimálně 5 měsíců v průběhu realizace plnění této smlouvy, který by se podílel na výkonu TDS a po skončení praxe zajistí, aby tento student zhodnotil přínos této stáže pro něho a předložil závěrečnou zprávou, která bude odevzdána příkazci, a to ve formě stanovené zadávací dokumentací veřejné zakázky.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23963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44572C-221B-629D-EB40-C3A3A09B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906ABCD-30FB-2163-2019-253BB1702D81}"/>
              </a:ext>
            </a:extLst>
          </p:cNvPr>
          <p:cNvSpPr txBox="1"/>
          <p:nvPr/>
        </p:nvSpPr>
        <p:spPr>
          <a:xfrm>
            <a:off x="1099850" y="1752904"/>
            <a:ext cx="10435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Sanace severozápadní fasády vč. rekonstrukce výplní stavebních otvorů objektu ZŠ, Jičín, Husova 170 (město Jičín)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neuvedena (zadáváno v ZPŘ)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Exkurze žáků ZŠ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Zvýšení zájmu o technické vzdělávání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se zavazuje uspořádat min. 1 exkurzi pro základní školu, ve které je realizována předmětná veřejná zakázka, nejvhodněji pro 7.-8. třídu, cca pro 20-30 žáků, s cílem podpořit zájem o technické vzdělání mládeže.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2821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Cíl a průběh semináře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0" y="1752904"/>
            <a:ext cx="1043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Pomoc s naplněním zásady sociálně odpovědného zadávání prostřednictvím správného nastavení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Smluvních nebo obchodních podmínek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Kritérií hodnocení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Dalších podmínek pro uzavření smlouvy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 veřejných zakázkách na stavební práce a související služby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Prezentace &lt; dotazy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00316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970B0F-DD2E-9704-D70E-63A2AEB0E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2435DCA-AAB3-22B0-2B15-A8FC4135CB7A}"/>
              </a:ext>
            </a:extLst>
          </p:cNvPr>
          <p:cNvSpPr txBox="1"/>
          <p:nvPr/>
        </p:nvSpPr>
        <p:spPr>
          <a:xfrm>
            <a:off x="1099850" y="1752904"/>
            <a:ext cx="104356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Revitalizace objektů Karolina (Univerzita Karlova)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Exkurze žáků ZŠ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Výtah ze smluvních podmínek: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bere na vědomí, že Objednatel bude po předchozí domluvě se Zhotovitelem organizovat exkurze žáků základních škol (dále jen „Exkurze“), a to za účelem propagace řemesel, a v souladu se svým záměrem sociálně odpovědného veřejného zadávání, přičemž Zhotovitel se v souvislosti s těmito Exkurzemi zavazuje poskytnout plnou součinnost.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Zhotovitel se zavazuje v místě a čase dohodnutém s Objednatelem provést účastníky Exkurze po dotčených prostorách dle podmínek a omezení stanovených BOZP, a poskytnout účastníkům Exkurze odborný výklad k aktuálně prováděným stavebním pracím.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Strany sjednaly, že četnost Exkurzí nepřesáhne počet 1 Exkurze za kalendářní měsíc.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3966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032B6A-96F9-421B-2BEA-7976F9744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5D2A87C-EC96-6884-0B85-ED33D1DAC9E1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Podpora účasti malých a středních podniků ve veřejných zakázkách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9266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05BD96-BC4F-3553-CA67-4C8A8103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216A6DF-4DB9-F5A5-C99B-0AA277CCD35D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3B71BEB-2225-5B31-F208-35DDABADBC3C}"/>
              </a:ext>
            </a:extLst>
          </p:cNvPr>
          <p:cNvSpPr txBox="1"/>
          <p:nvPr/>
        </p:nvSpPr>
        <p:spPr>
          <a:xfrm>
            <a:off x="1099850" y="1752904"/>
            <a:ext cx="104356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 jisté míry omezená forma podpory (zejména nepřímá)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Analýza současného stavu spolupráce s MSP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 zjištění četnosti podávání nabídek MSP a zjištění důvodů případné neúčasti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Databáze místních MSP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Vhodné zejména pro místní samosprávy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Lokálnost – pouze z VZMR, POZOR na základní zásady ZZVZ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Minimalizace administrativní náročnosti při podání nabídek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Kvalifikace: Nastavení umožňující účast i MSP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Finanční garance: Složitější získání pro MSP, přiměřené nastavení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Jasné požadavky na plnění a podání nabídek (formuláře)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Dostatek času na podání nabídek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Rozdělování VZ na části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POZOR na legalitu! Neobcházet povinnosti vyplývající ze ZZVZ.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Platební podmínky</a:t>
            </a:r>
          </a:p>
        </p:txBody>
      </p:sp>
    </p:spTree>
    <p:extLst>
      <p:ext uri="{BB962C8B-B14F-4D97-AF65-F5344CB8AC3E}">
        <p14:creationId xmlns:p14="http://schemas.microsoft.com/office/powerpoint/2010/main" val="1280116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65D20C-75EF-F063-5C6E-C6836EEF1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EF78088-129D-3E92-7EE1-71A485E4093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Inspirace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B63E340-B1F9-18B0-014F-1CF3AD066136}"/>
              </a:ext>
            </a:extLst>
          </p:cNvPr>
          <p:cNvSpPr txBox="1"/>
          <p:nvPr/>
        </p:nvSpPr>
        <p:spPr>
          <a:xfrm>
            <a:off x="1099850" y="1752904"/>
            <a:ext cx="104356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Publikace Veřejné zakázky jako nástroj podpory místní komunity, ekonomiky a životního prostředí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Obsahuje nástroje a rady, jak v mezích ZZVZ lokalizovat zadávání veřejných zakázek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Oblast podpory zaměstnanosti a lokálních podniků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Využívání vzorových formulářů: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Příklady: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hlinkClick r:id="rId4"/>
              </a:rPr>
              <a:t>Masarykova univerzita</a:t>
            </a:r>
            <a:endParaRPr lang="cs-CZ" sz="2000" dirty="0"/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hlinkClick r:id="rId5"/>
              </a:rPr>
              <a:t>Povodí Vltavy, státní podnik</a:t>
            </a:r>
            <a:r>
              <a:rPr lang="cs-CZ" sz="2000" dirty="0"/>
              <a:t> 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hlinkClick r:id="rId6"/>
              </a:rPr>
              <a:t>město Jičín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834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59C844-AA53-57A2-64A8-83B0834ED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47F83DA-74AA-29AC-00E6-9FB27389BF12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Participace a komunikace s cílovou skupinou a jinými zainteresovanými stranami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9340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5CBE3-F270-83B0-09AC-9C218537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D0FCBD4-E659-0F54-07D1-4A84A1832CE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8889D90-185A-C798-679B-2ABE04D86F32}"/>
              </a:ext>
            </a:extLst>
          </p:cNvPr>
          <p:cNvSpPr txBox="1"/>
          <p:nvPr/>
        </p:nvSpPr>
        <p:spPr>
          <a:xfrm>
            <a:off x="1099850" y="1752904"/>
            <a:ext cx="104356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Prostředek k efektivnímu využití odpovědného veřejného zadávání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Budoucí uživatelé (cílová skupina zadávání)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Zaměstnanci zadavatele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Učitelé, žáci či rodiče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Obyvatelé krajů, měst a obcí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Další zainteresované strany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Dodavatelé, od kterých se očekává plnění odpovědných aspektů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Odborníci podílející se na přípravě zadávacích podmínek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Nutno rozlišit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Komunikace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Typicky bez zpětné vazby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Vždy s potenciálními dodavateli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Participace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Vhodné pro cílové skupiny</a:t>
            </a:r>
          </a:p>
        </p:txBody>
      </p:sp>
    </p:spTree>
    <p:extLst>
      <p:ext uri="{BB962C8B-B14F-4D97-AF65-F5344CB8AC3E}">
        <p14:creationId xmlns:p14="http://schemas.microsoft.com/office/powerpoint/2010/main" val="2889991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A7AEFA-BF47-C612-163D-36FE18A05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65484C0-32FC-C38C-C50C-3DD8E8A23135}"/>
              </a:ext>
            </a:extLst>
          </p:cNvPr>
          <p:cNvSpPr txBox="1"/>
          <p:nvPr/>
        </p:nvSpPr>
        <p:spPr>
          <a:xfrm>
            <a:off x="1099850" y="1752904"/>
            <a:ext cx="104356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Komunikace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Veřejnost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Veřejné projednání, prezentace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Den otevřených dveří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Konzultační stánek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Výstava ve veřejném prostoru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Dodavatelé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Meet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Buyer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4493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01407-A27A-0AE3-E074-BC674FFF2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A762CE-2121-2DFF-8ED9-7B3C9C3F2C9E}"/>
              </a:ext>
            </a:extLst>
          </p:cNvPr>
          <p:cNvSpPr txBox="1"/>
          <p:nvPr/>
        </p:nvSpPr>
        <p:spPr>
          <a:xfrm>
            <a:off x="1099850" y="1752904"/>
            <a:ext cx="104356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Participace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Veřejnost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Sběr dat (online)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Dotazník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Setkání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Dodavatelé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Předběžné tržní konzultace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Odborníci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Předběžné tržní konzultace</a:t>
            </a:r>
          </a:p>
        </p:txBody>
      </p:sp>
    </p:spTree>
    <p:extLst>
      <p:ext uri="{BB962C8B-B14F-4D97-AF65-F5344CB8AC3E}">
        <p14:creationId xmlns:p14="http://schemas.microsoft.com/office/powerpoint/2010/main" val="1465022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13F13-963C-632A-180B-94171E289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85D2E3D-6A12-0F87-B3A6-05E37BD73EEB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28125C-66DB-72D6-5A09-7B96974E61D5}"/>
              </a:ext>
            </a:extLst>
          </p:cNvPr>
          <p:cNvSpPr txBox="1"/>
          <p:nvPr/>
        </p:nvSpPr>
        <p:spPr>
          <a:xfrm>
            <a:off x="1099850" y="1752904"/>
            <a:ext cx="104356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Plán revitalizace sídliště Lehovec 2022-2027 (Městská část Praha 14)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 participace cílové skupiny (obyvatelé lokality)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VZ, ve které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Dodavatel musí provést zmapování a vyhodnocení současné situace dané lokality,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Zapojit do participace její obyvatele – min. 2 participační kola, min. 6 setkání v každém kole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Provést SWOT analýzu a vypracovat strategickou a implementační část k revitalizačním opatřením</a:t>
            </a:r>
          </a:p>
        </p:txBody>
      </p:sp>
    </p:spTree>
    <p:extLst>
      <p:ext uri="{BB962C8B-B14F-4D97-AF65-F5344CB8AC3E}">
        <p14:creationId xmlns:p14="http://schemas.microsoft.com/office/powerpoint/2010/main" val="1354596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E75B87-EAED-DAA5-D263-C4637BAC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0C81928-7A48-AF20-02E3-F4B85C1DB105}"/>
              </a:ext>
            </a:extLst>
          </p:cNvPr>
          <p:cNvSpPr txBox="1"/>
          <p:nvPr/>
        </p:nvSpPr>
        <p:spPr>
          <a:xfrm>
            <a:off x="1099850" y="1752904"/>
            <a:ext cx="10435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Komunikace s dodavateli – Meet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Buyer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Povodí Vltavy, státní podnik</a:t>
            </a:r>
            <a:r>
              <a:rPr lang="cs-CZ" sz="2400" b="1" dirty="0"/>
              <a:t>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Jihomoravská kraj, Masarykova univerzita a VUT v Brně</a:t>
            </a:r>
            <a:r>
              <a:rPr lang="cs-CZ" sz="2400" b="1" dirty="0"/>
              <a:t>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Komunikace s dodavateli – předběžné tržní konzultace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6"/>
              </a:rPr>
              <a:t>město Jičín</a:t>
            </a: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60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117490-7E86-5A4E-A3A6-FB294FBE0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E9E7661-236A-6540-0501-6B3931E4518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Definice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5D6E96-6A91-6D5C-B5DA-C2E73E0D0C58}"/>
              </a:ext>
            </a:extLst>
          </p:cNvPr>
          <p:cNvSpPr txBox="1"/>
          <p:nvPr/>
        </p:nvSpPr>
        <p:spPr>
          <a:xfrm>
            <a:off x="1099850" y="1752904"/>
            <a:ext cx="104356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Odpovědné veřejné zadávání není v právní úpravě definováno. 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Podstatou odpovědného veřejného zadávání je snaha racionálně využít vlivu, který mohou veřejní zadavatelé svou tržní silou na trhu uplatňovat.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§ 28 odst. 1 písm. p) ZZVZ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i="1" dirty="0"/>
              <a:t>Sociálně odpovědným zadáváním </a:t>
            </a:r>
            <a:r>
              <a:rPr lang="cs-CZ" sz="2400" dirty="0"/>
              <a:t>[je] </a:t>
            </a:r>
            <a:r>
              <a:rPr lang="cs-CZ" sz="2400" i="1" dirty="0"/>
              <a:t>postup podle tohoto zákona, při kterém má zadavatel povinnost zohlednit například pracovní příležitosti, sociální začlenění, důstojné pracovní podmínky a další sociálně relevantní hlediska spojená s veřejnou zakázkou.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729274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11BC7-3633-5336-34C0-D2C924CD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10D59B3-18FD-2D0C-F951-82CC2A355410}"/>
              </a:ext>
            </a:extLst>
          </p:cNvPr>
          <p:cNvSpPr txBox="1"/>
          <p:nvPr/>
        </p:nvSpPr>
        <p:spPr>
          <a:xfrm>
            <a:off x="994095" y="3059668"/>
            <a:ext cx="102038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Snížení negativních dopadů stavby na okolí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6378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D0D50-2856-9D4B-D9EF-B3601AACB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964B14B-D32A-E0ED-A6DA-4D7F7303A002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40F1D8-29F0-7378-C4C1-5453102E86A2}"/>
              </a:ext>
            </a:extLst>
          </p:cNvPr>
          <p:cNvSpPr txBox="1"/>
          <p:nvPr/>
        </p:nvSpPr>
        <p:spPr>
          <a:xfrm>
            <a:off x="1099850" y="1752904"/>
            <a:ext cx="104356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Provádění stavebních prací může mít podstatný negativní vliv na okolí místa plnění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Cílem OVZ v této oblasti je tento vliv eliminovat nebo alespoň omezit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Možné negativní dopady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Emise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Hluk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Emise motorových vozidel nebo jiných zařízení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Ostatní – světlo, pach, vibrace, prach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Dopravní omezení a uzávěry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Okolí obtěžující práce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Obvykle souvisí s emisemi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Stanovení časových omezení</a:t>
            </a:r>
          </a:p>
        </p:txBody>
      </p:sp>
    </p:spTree>
    <p:extLst>
      <p:ext uri="{BB962C8B-B14F-4D97-AF65-F5344CB8AC3E}">
        <p14:creationId xmlns:p14="http://schemas.microsoft.com/office/powerpoint/2010/main" val="6452260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45C57-877A-CD20-84AC-FA49974B7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F42B7C6-39D2-97C4-FD75-82E159240460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Příklad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y dobré praxe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B5C0AE-0512-AB33-30D6-84BFA6C24685}"/>
              </a:ext>
            </a:extLst>
          </p:cNvPr>
          <p:cNvSpPr txBox="1"/>
          <p:nvPr/>
        </p:nvSpPr>
        <p:spPr>
          <a:xfrm>
            <a:off x="1099850" y="1752904"/>
            <a:ext cx="104356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Zhotovení stavby Koncertní sál, Konzervatoř Brno II (Jihomoravský kraj)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37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Příklad minimalizace dopravních omezení a emisí akustického hluku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Definováno zadavatelem dopředu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Eliminace záboru veřejného prostranství pro dopravu materiálu oproti řešení z PD (dvoudenní kompletní uzávěra přilehlé ulice)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Snížení akustického výkonu do okolí o 2 dB(A) oproti hodnotě z PD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Hodnocení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Hodnocení podle nejnižší nabídkové ceny se zohledněním přidané hodnoty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Rozdělení nabídek do 4 skupin podle nabídnutých minimalizací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Vybrán dodavatel s nejlevnější nabídkou, který nabídl zároveň obě varianty minimalizací</a:t>
            </a:r>
          </a:p>
        </p:txBody>
      </p:sp>
    </p:spTree>
    <p:extLst>
      <p:ext uri="{BB962C8B-B14F-4D97-AF65-F5344CB8AC3E}">
        <p14:creationId xmlns:p14="http://schemas.microsoft.com/office/powerpoint/2010/main" val="3260487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48E91-8DC5-D8C5-2065-CA66BA361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374FF44-64BA-8F7A-6576-D6A508A70487}"/>
              </a:ext>
            </a:extLst>
          </p:cNvPr>
          <p:cNvSpPr txBox="1"/>
          <p:nvPr/>
        </p:nvSpPr>
        <p:spPr>
          <a:xfrm>
            <a:off x="1099850" y="1752904"/>
            <a:ext cx="104356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Kasárna Jičín, výstavba dopravní a technické infrastruktury a veřejných prostranství (město Jičín)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Případová studie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197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Obecné snížení negativních dopadů stavby (prach, hluk apod.)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Zhotovitel je povinen dodržovat opatření, které navrhl ve své nabídce k eliminaci negativních dopadů stavby na okolí (prach, hluk, emise, další negativní dopady). Návrh zhotovitele tvoří přílohu č. 6 této smlouvy.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8291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A1F61-F2DF-405C-BFC4-2FAA3F4A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F1B1017-2970-3BF5-763D-BF641EAD485B}"/>
              </a:ext>
            </a:extLst>
          </p:cNvPr>
          <p:cNvSpPr txBox="1"/>
          <p:nvPr/>
        </p:nvSpPr>
        <p:spPr>
          <a:xfrm>
            <a:off x="1099850" y="1752904"/>
            <a:ext cx="10435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hlinkClick r:id="rId4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Revitalizace Vltavy Vraňany - Hořín (Povodí Vltavy, státní podnik)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Předpokládaná hodnota 216 mil. Kč bez DPH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Dopravní trasy přes hustě zastavěný intravilán obce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Snížení emisí z dopravy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Smluvní podmínka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>
                <a:effectLst/>
                <a:ea typeface="Times New Roman" panose="02020603050405020304" pitchFamily="18" charset="0"/>
              </a:rPr>
              <a:t>Zhotovitel je povinen zajistit, aby každý nákladní automobil určený k přepravě jakéhokoliv materiálu nebo jakéhokoliv stroje při provádění díla splňoval emisní normu EURO VI.</a:t>
            </a:r>
            <a:endParaRPr lang="cs-CZ" sz="2000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Příloha č. 10 zákona o ochraně ovzduší</a:t>
            </a:r>
          </a:p>
        </p:txBody>
      </p:sp>
    </p:spTree>
    <p:extLst>
      <p:ext uri="{BB962C8B-B14F-4D97-AF65-F5344CB8AC3E}">
        <p14:creationId xmlns:p14="http://schemas.microsoft.com/office/powerpoint/2010/main" val="23356131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F0A75C-B95B-C049-CF51-33736DA0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E5D6CE6-0A65-2B95-D6DE-73A9540F2727}"/>
              </a:ext>
            </a:extLst>
          </p:cNvPr>
          <p:cNvSpPr txBox="1"/>
          <p:nvPr/>
        </p:nvSpPr>
        <p:spPr>
          <a:xfrm>
            <a:off x="994095" y="3059668"/>
            <a:ext cx="102038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Jak přistoupit k podpoře sociálně odpovědného veřejného zadávání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0562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199CB-5E06-F917-64FD-512CD07EA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98B67AF-B110-7251-2240-1264AD075220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Obecně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E8CB157-168E-931E-E0F1-8B114915798B}"/>
              </a:ext>
            </a:extLst>
          </p:cNvPr>
          <p:cNvSpPr txBox="1"/>
          <p:nvPr/>
        </p:nvSpPr>
        <p:spPr>
          <a:xfrm>
            <a:off x="1099850" y="1752904"/>
            <a:ext cx="6231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Strategicky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4"/>
              </a:rPr>
              <a:t>Metodika</a:t>
            </a:r>
            <a:r>
              <a:rPr lang="cs-CZ" sz="2400" b="1" dirty="0"/>
              <a:t>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Začínající zadavatelé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Identifikovat hlavní problémy a řešit je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Stavět na postupně získaných zkušenostech a rozšiřovat svoji činnost na další oblasti podpory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Zkušení matadoři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Soustředit se na </a:t>
            </a:r>
            <a:r>
              <a:rPr lang="cs-CZ" sz="2400" b="1" dirty="0" err="1"/>
              <a:t>value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money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Výběr vhodných VZ</a:t>
            </a:r>
          </a:p>
        </p:txBody>
      </p:sp>
      <p:pic>
        <p:nvPicPr>
          <p:cNvPr id="5" name="Obrázek 4" descr="Obsah obrázku text, kruh, menu, design&#10;&#10;Obsah vygenerovaný umělou inteligencí může být nesprávný.">
            <a:extLst>
              <a:ext uri="{FF2B5EF4-FFF2-40B4-BE49-F238E27FC236}">
                <a16:creationId xmlns:a16="http://schemas.microsoft.com/office/drawing/2014/main" id="{D4247A37-0B5F-D8E4-0084-C20FA13FB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25" y="841572"/>
            <a:ext cx="4860175" cy="57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3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0C449-9FD6-14EA-CC6E-D13C8B85D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706BA8C-EAC5-D2EA-BDE0-CF5589AD90F4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Podmínka plnění vs. kritérium hodnocení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07DE8DF-F2BF-7383-1B8F-4F0EDFD0FE35}"/>
              </a:ext>
            </a:extLst>
          </p:cNvPr>
          <p:cNvSpPr txBox="1"/>
          <p:nvPr/>
        </p:nvSpPr>
        <p:spPr>
          <a:xfrm>
            <a:off x="1099850" y="1752904"/>
            <a:ext cx="104356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Zvláštní podmínka plnění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Souhrn možných podmínek podle § 37 odst. 1 písm. d) ZZVZ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Fixní podmínka sledující určitý záměr zadavatele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Jednodušší nastavení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Multikriteriální hodnocení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Způsob maximalizace </a:t>
            </a:r>
            <a:r>
              <a:rPr lang="cs-CZ" sz="2400" b="1" dirty="0" err="1"/>
              <a:t>value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money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Hodnocení podle ZZVZ: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Nejvýhodnější poměr nabídkové ceny a kvality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Nejvýhodnější poměr nákladů životního cyklu a kvality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Kvalita = kvalitativní, environmentální nebo sociální hlediska spojená s předmětem 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Specifické metody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BVA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m4E</a:t>
            </a:r>
          </a:p>
        </p:txBody>
      </p:sp>
    </p:spTree>
    <p:extLst>
      <p:ext uri="{BB962C8B-B14F-4D97-AF65-F5344CB8AC3E}">
        <p14:creationId xmlns:p14="http://schemas.microsoft.com/office/powerpoint/2010/main" val="22109372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F5470-EF28-DD12-5F2E-015E7D57D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2FF880-7F57-5852-3063-E81D1C36E8FC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BVA vs. m4E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7641841-2077-02D1-C4F7-CCB81E1C6A24}"/>
              </a:ext>
            </a:extLst>
          </p:cNvPr>
          <p:cNvSpPr txBox="1"/>
          <p:nvPr/>
        </p:nvSpPr>
        <p:spPr>
          <a:xfrm>
            <a:off x="1099850" y="1752904"/>
            <a:ext cx="104356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Kdy zvážit použití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Velké výstavbové projekty či odborné služby s vysokou přidanou hodnotou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BVA – Best </a:t>
            </a:r>
            <a:r>
              <a:rPr lang="cs-CZ" sz="2400" b="1" dirty="0" err="1"/>
              <a:t>Value</a:t>
            </a:r>
            <a:r>
              <a:rPr lang="cs-CZ" sz="2400" b="1" dirty="0"/>
              <a:t> </a:t>
            </a:r>
            <a:r>
              <a:rPr lang="cs-CZ" sz="2400" b="1" dirty="0" err="1"/>
              <a:t>Approach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Americký původ – Dean T. </a:t>
            </a:r>
            <a:r>
              <a:rPr lang="cs-CZ" sz="2400" b="1" dirty="0" err="1"/>
              <a:t>Kashiwagi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Komplexní metoda sledující také řízení rizik projektu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m4E – metoda 4E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Česká „lokalizace“ BVA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4E: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Hospodárnost (</a:t>
            </a:r>
            <a:r>
              <a:rPr lang="cs-CZ" sz="2000" dirty="0" err="1"/>
              <a:t>Economy</a:t>
            </a:r>
            <a:r>
              <a:rPr lang="cs-CZ" sz="2000" dirty="0"/>
              <a:t>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Účelnost (</a:t>
            </a:r>
            <a:r>
              <a:rPr lang="cs-CZ" sz="2000" dirty="0" err="1"/>
              <a:t>Efficiency</a:t>
            </a:r>
            <a:r>
              <a:rPr lang="cs-CZ" sz="2000" dirty="0"/>
              <a:t>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Efektivnost (</a:t>
            </a:r>
            <a:r>
              <a:rPr lang="cs-CZ" sz="2000" dirty="0" err="1"/>
              <a:t>Effectiveness</a:t>
            </a:r>
            <a:r>
              <a:rPr lang="cs-CZ" sz="2000" dirty="0"/>
              <a:t>)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Hodnocení (</a:t>
            </a:r>
            <a:r>
              <a:rPr lang="cs-CZ" sz="2000" dirty="0" err="1"/>
              <a:t>Evaluation</a:t>
            </a:r>
            <a:r>
              <a:rPr lang="cs-CZ" sz="2000" dirty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778706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54CE1-3208-B426-956A-3F917EBBA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2A3C257-C5A7-3A16-3EC5-F9BD585F16DD}"/>
              </a:ext>
            </a:extLst>
          </p:cNvPr>
          <p:cNvSpPr txBox="1"/>
          <p:nvPr/>
        </p:nvSpPr>
        <p:spPr>
          <a:xfrm>
            <a:off x="1099850" y="1752904"/>
            <a:ext cx="1043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Porovnání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64C0A8E-1C5F-B832-A56C-361C5F8C146E}"/>
              </a:ext>
            </a:extLst>
          </p:cNvPr>
          <p:cNvGrpSpPr/>
          <p:nvPr/>
        </p:nvGrpSpPr>
        <p:grpSpPr>
          <a:xfrm>
            <a:off x="3791888" y="1429789"/>
            <a:ext cx="4608223" cy="5428211"/>
            <a:chOff x="6096000" y="871828"/>
            <a:chExt cx="5309063" cy="5920012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FDF0DE6-7381-DE33-5072-AAA4EE661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871828"/>
              <a:ext cx="5309062" cy="1613955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540FFCFC-41C5-5FFE-8E33-5AE984680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1" y="2525440"/>
              <a:ext cx="5309062" cy="426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20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92D13-489F-C491-6778-568B3B991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BE357D9-F4F4-4C0C-4303-BD86E4CCA1C5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Vývoj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FBE0490-D00E-B9B0-D0A6-377324A121AD}"/>
              </a:ext>
            </a:extLst>
          </p:cNvPr>
          <p:cNvSpPr txBox="1"/>
          <p:nvPr/>
        </p:nvSpPr>
        <p:spPr>
          <a:xfrm>
            <a:off x="1099850" y="1752904"/>
            <a:ext cx="104356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Ministerstvo práce a sociálních věcí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2 projekty spolufinancované EU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Podpora implementace a rozvoje sociálně odpovědného veřejného zadávání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Odpovědný přístup k veřejným nákupům – Strategické zadávání veřejných zakázek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Novela 543/2020 Sb. – přílepek k ZZVZ (Martin Kolovratník)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§ 6 odst. 4: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Zadavatel je při postupu podle tohoto zákona, a to při vytváření zadávacích podmínek, hodnocení nabídek a výběru dodavatele, povinen za předpokladu, </a:t>
            </a:r>
            <a:r>
              <a:rPr lang="cs-CZ" sz="2000" i="1" u="sng" dirty="0"/>
              <a:t>že to bude vzhledem k povaze a smyslu zakázky </a:t>
            </a:r>
            <a:r>
              <a:rPr lang="cs-CZ" sz="2000" b="1" i="1" u="sng" dirty="0"/>
              <a:t>možné</a:t>
            </a:r>
            <a:r>
              <a:rPr lang="cs-CZ" sz="2000" i="1" dirty="0"/>
              <a:t>, dodržovat zásady sociálně odpovědného zadávání, environmentálně odpovědného zadávání a inovací ve smyslu tohoto zákona. Svůj postup je zadavatel povinen řádně odůvodnit.</a:t>
            </a:r>
            <a:endParaRPr lang="cs-CZ" sz="2000" b="1" i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Účinnost 1. 1. 2021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Výklad?</a:t>
            </a:r>
          </a:p>
        </p:txBody>
      </p:sp>
    </p:spTree>
    <p:extLst>
      <p:ext uri="{BB962C8B-B14F-4D97-AF65-F5344CB8AC3E}">
        <p14:creationId xmlns:p14="http://schemas.microsoft.com/office/powerpoint/2010/main" val="41818354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32DCB-B44C-A346-D3BC-4CE63E467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485A4A2-D293-AEDA-4402-75C3DC525E2D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Manažer odpovědného veřejného zadávání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A9A6020-65B2-1BC9-E722-F895A1DB8FB3}"/>
              </a:ext>
            </a:extLst>
          </p:cNvPr>
          <p:cNvSpPr txBox="1"/>
          <p:nvPr/>
        </p:nvSpPr>
        <p:spPr>
          <a:xfrm>
            <a:off x="1099850" y="1752904"/>
            <a:ext cx="10435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„Podpůrný“ nástroj odpovědného veřejného zadávání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Osoba zajištěná dodavatelem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Hlavní kontaktní osoba zadavatele v OVZ otázkách při plnění VZ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Vhodnost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Déle trvající veřejné zakázky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Komplexní plnění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Více OVZ požadavků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Vzorové textace dostupné v </a:t>
            </a:r>
            <a:r>
              <a:rPr lang="cs-CZ" sz="2400" b="1" dirty="0">
                <a:hlinkClick r:id="rId4"/>
              </a:rPr>
              <a:t>metodice ke stavebnictví</a:t>
            </a: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0449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131661" y="3059668"/>
            <a:ext cx="1047987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Děkuji za pozornost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E0A83DE-4194-18E2-EE43-131BFC2E6F7C}"/>
              </a:ext>
            </a:extLst>
          </p:cNvPr>
          <p:cNvSpPr txBox="1"/>
          <p:nvPr/>
        </p:nvSpPr>
        <p:spPr>
          <a:xfrm>
            <a:off x="1010238" y="4899895"/>
            <a:ext cx="10722725" cy="1183022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5374" defTabSz="967252">
              <a:lnSpc>
                <a:spcPct val="114500"/>
              </a:lnSpc>
            </a:pPr>
            <a:r>
              <a:rPr lang="cs-CZ" sz="1600" b="1" kern="0" dirty="0">
                <a:solidFill>
                  <a:srgbClr val="00A650"/>
                </a:solidFill>
                <a:latin typeface="Montserrat"/>
                <a:cs typeface="Montserrat"/>
              </a:rPr>
              <a:t>Zbyněk Pochmon</a:t>
            </a: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A65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14777" marR="5374" defTabSz="967252">
              <a:lnSpc>
                <a:spcPct val="114500"/>
              </a:lnSpc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Expert pro stavebnictví</a:t>
            </a:r>
          </a:p>
          <a:p>
            <a:pPr marL="14777" marR="5374" defTabSz="967252">
              <a:lnSpc>
                <a:spcPct val="114500"/>
              </a:lnSpc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Ministerstvo pro místní rozvoj</a:t>
            </a:r>
          </a:p>
          <a:p>
            <a:pPr marL="14777" marR="5374" lvl="0" indent="0" algn="l" defTabSz="967252" rtl="0" eaLnBrk="1" fontAlgn="auto" latinLnBrk="0" hangingPunct="1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</a:rPr>
              <a:t>E-mail: </a:t>
            </a: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  <a:hlinkClick r:id="rId3"/>
              </a:rPr>
              <a:t>zbynek.pochmon@mmr.gov.cz</a:t>
            </a: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534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238447-B14B-4323-C241-8CF7AAF6F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736AFB5-B769-62D0-31AE-315C97075FDF}"/>
              </a:ext>
            </a:extLst>
          </p:cNvPr>
          <p:cNvSpPr txBox="1"/>
          <p:nvPr/>
        </p:nvSpPr>
        <p:spPr>
          <a:xfrm>
            <a:off x="1099850" y="1752904"/>
            <a:ext cx="104356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Novela 166/2023 Sb. – Velká novela ZZVZ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§ 6 odst. 4: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i="1" dirty="0"/>
              <a:t>Zadavatel je při postupu podle tohoto zákona, a to při vytváření zadávacích podmínek, hodnocení nabídek a výběru dodavatele, povinen za předpokladu, </a:t>
            </a:r>
            <a:r>
              <a:rPr lang="cs-CZ" sz="2000" i="1" u="sng" dirty="0"/>
              <a:t>že to bude vzhledem k povaze a smyslu zakázky </a:t>
            </a:r>
            <a:r>
              <a:rPr lang="cs-CZ" sz="2000" b="1" i="1" u="sng" dirty="0"/>
              <a:t>vhodné</a:t>
            </a:r>
            <a:r>
              <a:rPr lang="cs-CZ" sz="2000" i="1" dirty="0"/>
              <a:t>, dodržovat zásady sociálně odpovědného zadávání, environmentálně odpovědného zadávání a inovací ve smyslu tohoto zákona. Svůj postup je zadavatel povinen řádně odůvodnit.</a:t>
            </a:r>
            <a:endParaRPr lang="cs-CZ" sz="2000" b="1" i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Zmírnění povinnosti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Ministerstvo pro místní rozvoj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Národní strategie veřejného zadávání České republiky – Národní plán obnovy</a:t>
            </a:r>
          </a:p>
        </p:txBody>
      </p:sp>
    </p:spTree>
    <p:extLst>
      <p:ext uri="{BB962C8B-B14F-4D97-AF65-F5344CB8AC3E}">
        <p14:creationId xmlns:p14="http://schemas.microsoft.com/office/powerpoint/2010/main" val="356212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E89B1-0DD9-B70D-ED84-31D3D8827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95870FC3-F74B-561B-0FE8-B34EEE6C8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9705">
            <a:off x="9720434" y="1194189"/>
            <a:ext cx="2155524" cy="305642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3480ACF-FD90-B05C-E3BD-705EC919ADA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Odůvodnění postupu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EA5EF8-5778-D0C6-F2FF-39348A073F88}"/>
              </a:ext>
            </a:extLst>
          </p:cNvPr>
          <p:cNvSpPr txBox="1"/>
          <p:nvPr/>
        </p:nvSpPr>
        <p:spPr>
          <a:xfrm>
            <a:off x="1099850" y="1752904"/>
            <a:ext cx="10435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Kontrolní list (checklist) odpovědného veřejného zadávání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Obecný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K vyplnění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6"/>
              </a:rPr>
              <a:t>S komentáři</a:t>
            </a:r>
            <a:r>
              <a:rPr lang="cs-CZ" sz="2400" b="1" dirty="0"/>
              <a:t> 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0919EF-DD30-1E51-A930-385554BC7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599" y="3429000"/>
            <a:ext cx="2328164" cy="3429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BC3914-55E1-83F8-05EE-1A3E89BAD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434" y="3429000"/>
            <a:ext cx="2332816" cy="3429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B8FE2D2-CF3E-D9A0-55E2-D7BB0D990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2764" y="3429000"/>
            <a:ext cx="2321221" cy="3429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23D7A4F-8778-C833-1119-89ACBEA2E6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985" y="3429000"/>
            <a:ext cx="232816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3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9D7CE-026C-38F6-1CDF-FDB450AEB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C2265EDF-5818-8680-40DE-EBACD4D53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1674">
            <a:off x="3648367" y="3152305"/>
            <a:ext cx="2431623" cy="340675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4F80EEC-D011-A56F-FD01-94ED5065C23E}"/>
              </a:ext>
            </a:extLst>
          </p:cNvPr>
          <p:cNvSpPr txBox="1"/>
          <p:nvPr/>
        </p:nvSpPr>
        <p:spPr>
          <a:xfrm>
            <a:off x="1099850" y="1752904"/>
            <a:ext cx="10435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Kontrolní list (checklist) pro veřejné zakázky na stavební práce (spíše E kritéria)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Nad rámec obecného obsahuje např. zvážení snížení negativních dopadů stavby na okolí a zapojení cílové skupiny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5"/>
              </a:rPr>
              <a:t>K vyplnění</a:t>
            </a:r>
            <a:endParaRPr lang="cs-CZ" sz="2400" b="1" dirty="0"/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6"/>
              </a:rPr>
              <a:t>S komentáři</a:t>
            </a:r>
            <a:r>
              <a:rPr lang="cs-CZ" sz="2400" b="1" dirty="0"/>
              <a:t>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1CF991-F4AF-0EE7-C592-D37F8B7F4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0025" y="3420208"/>
            <a:ext cx="2399889" cy="3429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5CBFC8B-1142-16C3-6277-8F6033BEE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9914" y="3429000"/>
            <a:ext cx="243162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04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6" ma:contentTypeDescription="Vytvoří nový dokument" ma:contentTypeScope="" ma:versionID="3b4211efd41116ca0ef5348a86d488b7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23dd16f7cd69584970e5cf33f5079be9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FA3CD5-2D69-49CD-A5B2-5141314DDDDF}"/>
</file>

<file path=customXml/itemProps2.xml><?xml version="1.0" encoding="utf-8"?>
<ds:datastoreItem xmlns:ds="http://schemas.openxmlformats.org/officeDocument/2006/customXml" ds:itemID="{949BE72F-CB9A-4489-9DE8-BDBC4ADFE5FE}">
  <ds:schemaRefs>
    <ds:schemaRef ds:uri="c7130aa1-df8d-4cfc-b5ca-c8e75a54ac58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a05a313-e8ba-434f-93a9-e1335f2c2059"/>
  </ds:schemaRefs>
</ds:datastoreItem>
</file>

<file path=customXml/itemProps3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11258</TotalTime>
  <Words>3651</Words>
  <Application>Microsoft Office PowerPoint</Application>
  <PresentationFormat>Širokoúhlá obrazovka</PresentationFormat>
  <Paragraphs>534</Paragraphs>
  <Slides>61</Slides>
  <Notes>52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Montserrat</vt:lpstr>
      <vt:lpstr>Times New Roman</vt:lpstr>
      <vt:lpstr>Wingdings</vt:lpstr>
      <vt:lpstr>Motiv Office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Hnátová Michaela</cp:lastModifiedBy>
  <cp:revision>219</cp:revision>
  <cp:lastPrinted>2024-03-07T06:30:17Z</cp:lastPrinted>
  <dcterms:created xsi:type="dcterms:W3CDTF">2024-02-08T14:50:32Z</dcterms:created>
  <dcterms:modified xsi:type="dcterms:W3CDTF">2025-06-12T08:40:09Z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  <property fmtid="{D5CDD505-2E9C-101B-9397-08002B2CF9AE}" pid="4" name="MSIP_Label_54591835-a54b-4eee-a0dc-b8744bbed7eb_Enabled">
    <vt:lpwstr>true</vt:lpwstr>
  </property>
  <property fmtid="{D5CDD505-2E9C-101B-9397-08002B2CF9AE}" pid="5" name="MSIP_Label_54591835-a54b-4eee-a0dc-b8744bbed7eb_SetDate">
    <vt:lpwstr>2025-06-09T13:00:43Z</vt:lpwstr>
  </property>
  <property fmtid="{D5CDD505-2E9C-101B-9397-08002B2CF9AE}" pid="6" name="MSIP_Label_54591835-a54b-4eee-a0dc-b8744bbed7eb_Method">
    <vt:lpwstr>Standard</vt:lpwstr>
  </property>
  <property fmtid="{D5CDD505-2E9C-101B-9397-08002B2CF9AE}" pid="7" name="MSIP_Label_54591835-a54b-4eee-a0dc-b8744bbed7eb_Name">
    <vt:lpwstr>SCE-CZ-General-Marking</vt:lpwstr>
  </property>
  <property fmtid="{D5CDD505-2E9C-101B-9397-08002B2CF9AE}" pid="8" name="MSIP_Label_54591835-a54b-4eee-a0dc-b8744bbed7eb_SiteId">
    <vt:lpwstr>33dab507-5210-4075-805b-f2717d8cfa74</vt:lpwstr>
  </property>
  <property fmtid="{D5CDD505-2E9C-101B-9397-08002B2CF9AE}" pid="9" name="MSIP_Label_54591835-a54b-4eee-a0dc-b8744bbed7eb_ActionId">
    <vt:lpwstr>ddad2582-451a-4919-a5e7-441695267f76</vt:lpwstr>
  </property>
  <property fmtid="{D5CDD505-2E9C-101B-9397-08002B2CF9AE}" pid="10" name="MSIP_Label_54591835-a54b-4eee-a0dc-b8744bbed7eb_ContentBits">
    <vt:lpwstr>1</vt:lpwstr>
  </property>
  <property fmtid="{D5CDD505-2E9C-101B-9397-08002B2CF9AE}" pid="11" name="MSIP_Label_54591835-a54b-4eee-a0dc-b8744bbed7eb_Tag">
    <vt:lpwstr>10, 3, 0, 1</vt:lpwstr>
  </property>
  <property fmtid="{D5CDD505-2E9C-101B-9397-08002B2CF9AE}" pid="12" name="ClassificationContentMarkingHeaderLocations">
    <vt:lpwstr>Motiv Office:8\1_Office Theme:8</vt:lpwstr>
  </property>
  <property fmtid="{D5CDD505-2E9C-101B-9397-08002B2CF9AE}" pid="13" name="ClassificationContentMarkingHeaderText">
    <vt:lpwstr>General / Obecné</vt:lpwstr>
  </property>
</Properties>
</file>