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58" r:id="rId5"/>
    <p:sldId id="265" r:id="rId6"/>
    <p:sldId id="269" r:id="rId7"/>
    <p:sldId id="270" r:id="rId8"/>
    <p:sldId id="271" r:id="rId9"/>
    <p:sldId id="273" r:id="rId10"/>
    <p:sldId id="266" r:id="rId11"/>
    <p:sldId id="267" r:id="rId12"/>
    <p:sldId id="274" r:id="rId13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003" autoAdjust="0"/>
    <p:restoredTop sz="94664" autoAdjust="0"/>
  </p:normalViewPr>
  <p:slideViewPr>
    <p:cSldViewPr snapToGrid="0">
      <p:cViewPr varScale="1">
        <p:scale>
          <a:sx n="70" d="100"/>
          <a:sy n="70" d="100"/>
        </p:scale>
        <p:origin x="-12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F709643-5A11-4768-8484-B61F0670673A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616B922-191C-45B5-B230-040606B796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38C468-4A28-4CE1-8BF2-87D21BE6465E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42A2-C485-474F-A066-DCBA802C42B8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7745-8D1A-400F-B1A6-78BEEFA940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4D87-2455-4C33-9CE5-DB74120D004E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F7E3-1680-4B80-BF10-4CE81FE00B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2CB01-EF61-4673-B48C-4837EC61341B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0E12-A230-4522-97F3-FF30796F63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4A35-5762-4FBB-A6D7-C107A83BA398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CF8B-4231-41FE-8C21-8CDC5B4F66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D3E5-669A-4F02-8FF5-BE9427304EEB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B6449-5787-4D0B-A13D-F2E78712C4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623A-6F3B-453C-9846-7EFD0C4FB246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B796-55E6-4BB8-892D-5D3851D5F3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3964-EDFE-4085-A54B-1FECEA4EE40F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2A3D-F24B-4AB2-9B3D-F84EC1D05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296D-1063-4421-BD61-ED6A16D2F161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D308C-4CEF-4FCB-8B84-237F04A094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E0AB-8CA3-433F-B06F-222DE9267C42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0E67-58A7-4F89-9DA2-1FC8FEBE65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0D47-2EEB-434E-8CCA-D82DC28A6066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5066-B174-4F12-AC39-816E2FF6ED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B675-BDE2-4E9E-AB02-7400564D431E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CFF3-37DE-49E7-B6A3-4AE8E341B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96569-48CD-4B2B-BD89-CBA71E33F70F}" type="datetimeFigureOut">
              <a:rPr lang="cs-CZ"/>
              <a:pPr>
                <a:defRPr/>
              </a:pPr>
              <a:t>12.9.2019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655680-2C68-411E-8215-30913CBB02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4339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5588"/>
            <a:ext cx="12339638" cy="820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ovéPole 5"/>
          <p:cNvSpPr txBox="1">
            <a:spLocks noChangeArrowheads="1"/>
          </p:cNvSpPr>
          <p:nvPr/>
        </p:nvSpPr>
        <p:spPr bwMode="auto">
          <a:xfrm>
            <a:off x="1838325" y="714375"/>
            <a:ext cx="81740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/>
              <a:t>Územní studie krajiny </a:t>
            </a:r>
          </a:p>
          <a:p>
            <a:r>
              <a:rPr lang="cs-CZ" sz="2400"/>
              <a:t>Zkušenosti, náměty, postřehy</a:t>
            </a:r>
          </a:p>
        </p:txBody>
      </p:sp>
      <p:sp>
        <p:nvSpPr>
          <p:cNvPr id="14341" name="TextovéPole 6"/>
          <p:cNvSpPr txBox="1">
            <a:spLocks noChangeArrowheads="1"/>
          </p:cNvSpPr>
          <p:nvPr/>
        </p:nvSpPr>
        <p:spPr bwMode="auto">
          <a:xfrm>
            <a:off x="17727613" y="10550525"/>
            <a:ext cx="13192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Calibri" pitchFamily="34" charset="0"/>
              </a:rPr>
              <a:t>Mgr. Alena Smrčková, Ph.D.</a:t>
            </a:r>
          </a:p>
          <a:p>
            <a:endParaRPr lang="cs-CZ">
              <a:solidFill>
                <a:schemeClr val="bg1"/>
              </a:solidFill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pic>
        <p:nvPicPr>
          <p:cNvPr id="14342" name="Picture 2" descr="VYBRA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2963" y="5360988"/>
            <a:ext cx="206216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ovéPole 7"/>
          <p:cNvSpPr txBox="1">
            <a:spLocks noChangeArrowheads="1"/>
          </p:cNvSpPr>
          <p:nvPr/>
        </p:nvSpPr>
        <p:spPr bwMode="auto">
          <a:xfrm>
            <a:off x="8751888" y="4873625"/>
            <a:ext cx="3440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</a:rPr>
              <a:t>Mgr. Alena Smrčková, Ph.D</a:t>
            </a:r>
            <a:r>
              <a:rPr lang="cs-CZ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obsah 2"/>
          <p:cNvSpPr>
            <a:spLocks noGrp="1"/>
          </p:cNvSpPr>
          <p:nvPr>
            <p:ph sz="half" idx="1"/>
          </p:nvPr>
        </p:nvSpPr>
        <p:spPr>
          <a:xfrm>
            <a:off x="122238" y="76200"/>
            <a:ext cx="5897562" cy="6635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cs-CZ" smtClean="0"/>
          </a:p>
          <a:p>
            <a:pPr marL="0" indent="0" eaLnBrk="1" hangingPunct="1">
              <a:buFont typeface="Arial" charset="0"/>
              <a:buNone/>
            </a:pPr>
            <a:r>
              <a:rPr lang="cs-CZ" sz="2400" b="1" smtClean="0"/>
              <a:t>Náměty</a:t>
            </a:r>
          </a:p>
          <a:p>
            <a:pPr marL="0" indent="0" eaLnBrk="1" hangingPunct="1">
              <a:buFontTx/>
              <a:buChar char="•"/>
            </a:pPr>
            <a:r>
              <a:rPr lang="cs-CZ" sz="2400" smtClean="0"/>
              <a:t> </a:t>
            </a:r>
            <a:r>
              <a:rPr lang="cs-CZ" sz="2400" b="1" smtClean="0"/>
              <a:t>karty krajinných okrsků </a:t>
            </a:r>
            <a:r>
              <a:rPr lang="cs-CZ" sz="2400" smtClean="0"/>
              <a:t>(charakter, hodnoty, potenciály, problémy, </a:t>
            </a:r>
            <a:r>
              <a:rPr lang="cs-CZ" sz="2400" smtClean="0">
                <a:solidFill>
                  <a:srgbClr val="FF0000"/>
                </a:solidFill>
              </a:rPr>
              <a:t>cílové vize, opatření)</a:t>
            </a:r>
            <a:r>
              <a:rPr lang="cs-CZ" sz="2400" smtClean="0"/>
              <a:t>; </a:t>
            </a:r>
          </a:p>
          <a:p>
            <a:pPr marL="0" indent="0" eaLnBrk="1" hangingPunct="1">
              <a:buFontTx/>
              <a:buChar char="•"/>
            </a:pPr>
            <a:r>
              <a:rPr lang="cs-CZ" sz="2400" b="1" smtClean="0"/>
              <a:t> karty obcí – </a:t>
            </a:r>
            <a:r>
              <a:rPr lang="cs-CZ" sz="2400" smtClean="0"/>
              <a:t> opatření, vztahující se k území obce;</a:t>
            </a:r>
          </a:p>
          <a:p>
            <a:pPr marL="0" indent="0" eaLnBrk="1" hangingPunct="1">
              <a:buFontTx/>
              <a:buChar char="•"/>
            </a:pPr>
            <a:r>
              <a:rPr lang="cs-CZ" sz="2400" smtClean="0"/>
              <a:t> </a:t>
            </a:r>
            <a:r>
              <a:rPr lang="cs-CZ" sz="2400" b="1" smtClean="0"/>
              <a:t>katalog společných opatření</a:t>
            </a:r>
            <a:r>
              <a:rPr lang="cs-CZ" sz="2400" smtClean="0"/>
              <a:t> – opatření prosazovaná na území celé OPR  </a:t>
            </a:r>
          </a:p>
          <a:p>
            <a:pPr marL="0" indent="0" eaLnBrk="1" hangingPunct="1">
              <a:buFontTx/>
              <a:buNone/>
            </a:pPr>
            <a:r>
              <a:rPr lang="cs-CZ" sz="2400" b="1" smtClean="0"/>
              <a:t>Otázky</a:t>
            </a:r>
          </a:p>
          <a:p>
            <a:pPr marL="0" indent="0" eaLnBrk="1" hangingPunct="1">
              <a:buFontTx/>
              <a:buChar char="•"/>
            </a:pPr>
            <a:r>
              <a:rPr lang="cs-CZ" sz="2400" smtClean="0"/>
              <a:t> Stanovení priorit opatření – stanovena pestrá škála opatření. Která z nich jsou pro danou krajinu prioritní ?</a:t>
            </a:r>
          </a:p>
          <a:p>
            <a:pPr marL="0" indent="0" eaLnBrk="1" hangingPunct="1">
              <a:buFontTx/>
              <a:buChar char="•"/>
            </a:pPr>
            <a:r>
              <a:rPr lang="cs-CZ" sz="2400" smtClean="0"/>
              <a:t> Co bude dál s ORP, kde ÚSK není zpracována – doplnění jevů do ÚAP (vymezení krajinných okrsků, vymezení nivy….).</a:t>
            </a:r>
          </a:p>
          <a:p>
            <a:pPr marL="0" indent="0" eaLnBrk="1" hangingPunct="1"/>
            <a:endParaRPr lang="cs-CZ" sz="2400" smtClean="0"/>
          </a:p>
          <a:p>
            <a:pPr marL="0" indent="0" eaLnBrk="1" hangingPunct="1"/>
            <a:endParaRPr lang="cs-CZ" sz="2400" smtClean="0"/>
          </a:p>
          <a:p>
            <a:pPr marL="0" indent="0" eaLnBrk="1" hangingPunct="1">
              <a:buFont typeface="Arial" charset="0"/>
              <a:buNone/>
            </a:pPr>
            <a:endParaRPr lang="cs-CZ" smtClean="0"/>
          </a:p>
        </p:txBody>
      </p:sp>
      <p:pic>
        <p:nvPicPr>
          <p:cNvPr id="23554" name="Zástupný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64275" y="1184275"/>
            <a:ext cx="5567363" cy="4175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obsah 2"/>
          <p:cNvSpPr>
            <a:spLocks noGrp="1"/>
          </p:cNvSpPr>
          <p:nvPr>
            <p:ph sz="half" idx="1"/>
          </p:nvPr>
        </p:nvSpPr>
        <p:spPr>
          <a:xfrm>
            <a:off x="141288" y="179388"/>
            <a:ext cx="6853237" cy="64389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cs-CZ" smtClean="0"/>
          </a:p>
          <a:p>
            <a:pPr marL="0" indent="0" eaLnBrk="1" hangingPunct="1">
              <a:buFont typeface="Arial" charset="0"/>
              <a:buNone/>
            </a:pPr>
            <a:r>
              <a:rPr lang="cs-CZ" sz="2400" b="1" smtClean="0"/>
              <a:t>Priority ?</a:t>
            </a:r>
          </a:p>
          <a:p>
            <a:pPr marL="0" indent="0" eaLnBrk="1" hangingPunct="1">
              <a:buFont typeface="Arial" charset="0"/>
              <a:buNone/>
            </a:pPr>
            <a:endParaRPr lang="cs-CZ" sz="2400" b="1" smtClean="0"/>
          </a:p>
          <a:p>
            <a:pPr marL="0" indent="0" eaLnBrk="1" hangingPunct="1"/>
            <a:r>
              <a:rPr lang="cs-CZ" sz="2400" smtClean="0"/>
              <a:t> Změna způsobu obhospodařování zemědělské půdy – velikost půdních bloků, osevní postupy, technologie obhospodařování půd; </a:t>
            </a:r>
          </a:p>
          <a:p>
            <a:pPr marL="0" indent="0" eaLnBrk="1" hangingPunct="1"/>
            <a:endParaRPr lang="cs-CZ" sz="2400" smtClean="0"/>
          </a:p>
          <a:p>
            <a:pPr marL="0" indent="0" eaLnBrk="1" hangingPunct="1"/>
            <a:r>
              <a:rPr lang="cs-CZ" sz="2400" smtClean="0"/>
              <a:t> Ochrana vody, podpora retence;</a:t>
            </a:r>
          </a:p>
          <a:p>
            <a:pPr marL="0" indent="0" eaLnBrk="1" hangingPunct="1"/>
            <a:endParaRPr lang="cs-CZ" sz="2400" smtClean="0"/>
          </a:p>
          <a:p>
            <a:pPr marL="0" indent="0" eaLnBrk="1" hangingPunct="1"/>
            <a:r>
              <a:rPr lang="cs-CZ" sz="2400" smtClean="0"/>
              <a:t> Doplnění krajinné zeleně; </a:t>
            </a:r>
          </a:p>
          <a:p>
            <a:pPr marL="0" indent="0" eaLnBrk="1" hangingPunct="1"/>
            <a:endParaRPr lang="cs-CZ" sz="2400" smtClean="0"/>
          </a:p>
          <a:p>
            <a:pPr marL="0" indent="0" eaLnBrk="1" hangingPunct="1"/>
            <a:r>
              <a:rPr lang="cs-CZ" sz="2400" smtClean="0"/>
              <a:t> Omezení urbanizace krajiny.</a:t>
            </a:r>
          </a:p>
          <a:p>
            <a:pPr marL="0" indent="0" eaLnBrk="1" hangingPunct="1">
              <a:buFont typeface="Arial" charset="0"/>
              <a:buNone/>
            </a:pPr>
            <a:endParaRPr lang="cs-CZ" sz="2400" smtClean="0"/>
          </a:p>
          <a:p>
            <a:pPr marL="0" indent="0" eaLnBrk="1" hangingPunct="1">
              <a:buFont typeface="Arial" charset="0"/>
              <a:buNone/>
            </a:pPr>
            <a:endParaRPr lang="cs-CZ" sz="2400" smtClean="0"/>
          </a:p>
          <a:p>
            <a:pPr marL="0" indent="0" eaLnBrk="1" hangingPunct="1">
              <a:buFont typeface="Arial" charset="0"/>
              <a:buNone/>
            </a:pPr>
            <a:endParaRPr lang="cs-CZ" sz="2400" smtClean="0"/>
          </a:p>
          <a:p>
            <a:pPr marL="0" indent="0" eaLnBrk="1" hangingPunct="1">
              <a:buFont typeface="Arial" charset="0"/>
              <a:buNone/>
            </a:pPr>
            <a:endParaRPr lang="cs-CZ" sz="1800" smtClean="0"/>
          </a:p>
        </p:txBody>
      </p:sp>
      <p:pic>
        <p:nvPicPr>
          <p:cNvPr id="24578" name="Zástupný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94525" y="1262063"/>
            <a:ext cx="4970463" cy="37274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3" y="-17463"/>
            <a:ext cx="12277726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VYBRAN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42563" y="5618163"/>
            <a:ext cx="1689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ovéPole 6"/>
          <p:cNvSpPr txBox="1">
            <a:spLocks noChangeArrowheads="1"/>
          </p:cNvSpPr>
          <p:nvPr/>
        </p:nvSpPr>
        <p:spPr bwMode="auto">
          <a:xfrm>
            <a:off x="4156075" y="5235575"/>
            <a:ext cx="340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chemeClr val="bg1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obsah 2"/>
          <p:cNvSpPr>
            <a:spLocks noGrp="1"/>
          </p:cNvSpPr>
          <p:nvPr>
            <p:ph sz="half" idx="1"/>
          </p:nvPr>
        </p:nvSpPr>
        <p:spPr>
          <a:xfrm>
            <a:off x="280988" y="93663"/>
            <a:ext cx="7385050" cy="6656387"/>
          </a:xfrm>
        </p:spPr>
        <p:txBody>
          <a:bodyPr/>
          <a:lstStyle/>
          <a:p>
            <a:pPr eaLnBrk="1" hangingPunct="1"/>
            <a:endParaRPr lang="cs-CZ" sz="1800" smtClean="0"/>
          </a:p>
          <a:p>
            <a:pPr eaLnBrk="1" hangingPunct="1"/>
            <a:endParaRPr lang="cs-CZ" sz="1800" smtClean="0"/>
          </a:p>
          <a:p>
            <a:pPr eaLnBrk="1" hangingPunct="1"/>
            <a:r>
              <a:rPr lang="cs-CZ" sz="1800" smtClean="0">
                <a:latin typeface="Arial" charset="0"/>
                <a:cs typeface="Arial" charset="0"/>
              </a:rPr>
              <a:t>Příležitost vytvoření nového územně plánovacího podkladu</a:t>
            </a:r>
          </a:p>
          <a:p>
            <a:pPr eaLnBrk="1" hangingPunct="1"/>
            <a:endParaRPr lang="cs-CZ" sz="1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sz="1800" smtClean="0">
                <a:latin typeface="Arial" charset="0"/>
                <a:cs typeface="Arial" charset="0"/>
              </a:rPr>
              <a:t>Sestavení týmu specialistů – hledání společného jazyka</a:t>
            </a:r>
          </a:p>
          <a:p>
            <a:pPr eaLnBrk="1" hangingPunct="1"/>
            <a:endParaRPr lang="cs-CZ" sz="1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sz="1800" smtClean="0">
                <a:latin typeface="Arial" charset="0"/>
                <a:cs typeface="Arial" charset="0"/>
              </a:rPr>
              <a:t>Poznávání řešeného území – detail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1800" smtClean="0">
                <a:latin typeface="Arial" charset="0"/>
                <a:cs typeface="Arial" charset="0"/>
              </a:rPr>
              <a:t>	</a:t>
            </a:r>
            <a:r>
              <a:rPr lang="cs-CZ" altLang="cs-CZ" sz="1400" smtClean="0">
                <a:latin typeface="Arial" charset="0"/>
                <a:cs typeface="Arial" charset="0"/>
              </a:rPr>
              <a:t>ORP Hradec Králové - 81 obcí, 677,47 km</a:t>
            </a:r>
            <a:r>
              <a:rPr lang="cs-CZ" altLang="cs-CZ" sz="1400" baseline="30000" smtClean="0">
                <a:latin typeface="Arial" charset="0"/>
                <a:cs typeface="Arial" charset="0"/>
              </a:rPr>
              <a:t>2</a:t>
            </a:r>
            <a:r>
              <a:rPr lang="cs-CZ" altLang="cs-CZ" sz="1400" smtClean="0">
                <a:latin typeface="Arial" charset="0"/>
                <a:cs typeface="Arial" charset="0"/>
              </a:rPr>
              <a:t>, 145 830 obyv., 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1400" smtClean="0">
                <a:latin typeface="Arial" charset="0"/>
                <a:cs typeface="Arial" charset="0"/>
              </a:rPr>
              <a:t>	ORP Liberec - 28 obcí,  572,82 km</a:t>
            </a:r>
            <a:r>
              <a:rPr lang="cs-CZ" altLang="cs-CZ" sz="1400" baseline="30000" smtClean="0">
                <a:latin typeface="Arial" charset="0"/>
                <a:cs typeface="Arial" charset="0"/>
              </a:rPr>
              <a:t>2</a:t>
            </a:r>
            <a:r>
              <a:rPr lang="cs-CZ" altLang="cs-CZ" sz="1400" smtClean="0">
                <a:latin typeface="Arial" charset="0"/>
                <a:cs typeface="Arial" charset="0"/>
              </a:rPr>
              <a:t>, 143 645 obyv., 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1400" smtClean="0">
                <a:latin typeface="Arial" charset="0"/>
                <a:cs typeface="Arial" charset="0"/>
              </a:rPr>
              <a:t>	ORP Nová Paka - 5 obcí,  97,19 km</a:t>
            </a:r>
            <a:r>
              <a:rPr lang="cs-CZ" altLang="cs-CZ" sz="1400" baseline="30000" smtClean="0">
                <a:latin typeface="Arial" charset="0"/>
                <a:cs typeface="Arial" charset="0"/>
              </a:rPr>
              <a:t>2</a:t>
            </a:r>
            <a:r>
              <a:rPr lang="cs-CZ" altLang="cs-CZ" sz="1400" smtClean="0">
                <a:latin typeface="Arial" charset="0"/>
                <a:cs typeface="Arial" charset="0"/>
              </a:rPr>
              <a:t>, 13 342 obyv.,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1400" smtClean="0">
                <a:latin typeface="Arial" charset="0"/>
                <a:cs typeface="Arial" charset="0"/>
              </a:rPr>
              <a:t>	ORP Nový Bydžov - 23 obcí, 214,2 km</a:t>
            </a:r>
            <a:r>
              <a:rPr lang="cs-CZ" altLang="cs-CZ" sz="1400" baseline="30000" smtClean="0">
                <a:latin typeface="Arial" charset="0"/>
                <a:cs typeface="Arial" charset="0"/>
              </a:rPr>
              <a:t>2</a:t>
            </a:r>
            <a:r>
              <a:rPr lang="cs-CZ" altLang="cs-CZ" sz="1400" smtClean="0">
                <a:latin typeface="Arial" charset="0"/>
                <a:cs typeface="Arial" charset="0"/>
              </a:rPr>
              <a:t>, 17 439 obyv., 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1400" smtClean="0">
                <a:latin typeface="Arial" charset="0"/>
                <a:cs typeface="Arial" charset="0"/>
              </a:rPr>
              <a:t>	ORP Plzeň - 15 obcí, 261,5 km</a:t>
            </a:r>
            <a:r>
              <a:rPr lang="cs-CZ" altLang="cs-CZ" sz="1400" baseline="30000" smtClean="0">
                <a:latin typeface="Arial" charset="0"/>
                <a:cs typeface="Arial" charset="0"/>
              </a:rPr>
              <a:t>2</a:t>
            </a:r>
            <a:r>
              <a:rPr lang="cs-CZ" altLang="cs-CZ" sz="1400" smtClean="0">
                <a:latin typeface="Arial" charset="0"/>
                <a:cs typeface="Arial" charset="0"/>
              </a:rPr>
              <a:t>, 189 131 obyv.</a:t>
            </a:r>
          </a:p>
          <a:p>
            <a:pPr eaLnBrk="1" hangingPunct="1"/>
            <a:endParaRPr lang="cs-CZ" sz="1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sz="1800" smtClean="0">
                <a:latin typeface="Arial" charset="0"/>
                <a:cs typeface="Arial" charset="0"/>
              </a:rPr>
              <a:t>Zadání ÚSK </a:t>
            </a:r>
          </a:p>
          <a:p>
            <a:pPr lvl="2" eaLnBrk="1" hangingPunct="1"/>
            <a:r>
              <a:rPr lang="cs-CZ" sz="1800" smtClean="0">
                <a:latin typeface="Arial" charset="0"/>
                <a:cs typeface="Arial" charset="0"/>
              </a:rPr>
              <a:t>Zainteresovanost pořizovatele</a:t>
            </a:r>
          </a:p>
          <a:p>
            <a:pPr lvl="2" eaLnBrk="1" hangingPunct="1"/>
            <a:r>
              <a:rPr lang="cs-CZ" sz="1800" smtClean="0">
                <a:latin typeface="Arial" charset="0"/>
                <a:cs typeface="Arial" charset="0"/>
              </a:rPr>
              <a:t>Priority ÚSK (Landuse, preventivní hodnocení KR, </a:t>
            </a:r>
            <a:r>
              <a:rPr lang="cs-CZ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hodnocení sídel</a:t>
            </a:r>
            <a:r>
              <a:rPr lang="cs-CZ" sz="1800" smtClean="0">
                <a:latin typeface="Arial" charset="0"/>
                <a:cs typeface="Arial" charset="0"/>
              </a:rPr>
              <a:t>)</a:t>
            </a:r>
          </a:p>
          <a:p>
            <a:pPr lvl="2" eaLnBrk="1" hangingPunct="1"/>
            <a:r>
              <a:rPr lang="cs-CZ" sz="1800" smtClean="0">
                <a:latin typeface="Arial" charset="0"/>
                <a:cs typeface="Arial" charset="0"/>
              </a:rPr>
              <a:t>Hledání společného jazyka (ÚPP, co dál můžeme řešit?)</a:t>
            </a:r>
          </a:p>
          <a:p>
            <a:pPr eaLnBrk="1" hangingPunct="1">
              <a:buFont typeface="Arial" charset="0"/>
              <a:buNone/>
            </a:pPr>
            <a:endParaRPr lang="cs-CZ" sz="1800" smtClean="0">
              <a:latin typeface="Arial" charset="0"/>
              <a:cs typeface="Arial" charset="0"/>
            </a:endParaRPr>
          </a:p>
          <a:p>
            <a:pPr eaLnBrk="1" hangingPunct="1"/>
            <a:endParaRPr lang="cs-CZ" smtClean="0"/>
          </a:p>
        </p:txBody>
      </p:sp>
      <p:pic>
        <p:nvPicPr>
          <p:cNvPr id="15362" name="Zástupný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66000" y="117475"/>
            <a:ext cx="4594225" cy="656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obsah 2"/>
          <p:cNvSpPr>
            <a:spLocks noGrp="1"/>
          </p:cNvSpPr>
          <p:nvPr>
            <p:ph sz="half" idx="4294967295"/>
          </p:nvPr>
        </p:nvSpPr>
        <p:spPr>
          <a:xfrm>
            <a:off x="93663" y="176213"/>
            <a:ext cx="5500687" cy="6580187"/>
          </a:xfrm>
        </p:spPr>
        <p:txBody>
          <a:bodyPr/>
          <a:lstStyle/>
          <a:p>
            <a:pPr eaLnBrk="1" hangingPunct="1"/>
            <a:endParaRPr lang="cs-CZ" sz="1800" smtClean="0"/>
          </a:p>
          <a:p>
            <a:pPr eaLnBrk="1" hangingPunct="1">
              <a:buFont typeface="Arial" charset="0"/>
              <a:buNone/>
            </a:pPr>
            <a:r>
              <a:rPr lang="cs-CZ" sz="2400" b="1" smtClean="0"/>
              <a:t>Co vše lze/nelze řešit na úrovni ÚSK?</a:t>
            </a:r>
          </a:p>
          <a:p>
            <a:pPr eaLnBrk="1" hangingPunct="1">
              <a:buFont typeface="Arial" charset="0"/>
              <a:buNone/>
            </a:pPr>
            <a:endParaRPr lang="cs-CZ" sz="1800" b="1" smtClean="0"/>
          </a:p>
          <a:p>
            <a:pPr eaLnBrk="1" hangingPunct="1">
              <a:buFont typeface="Arial" charset="0"/>
              <a:buNone/>
            </a:pPr>
            <a:endParaRPr lang="cs-CZ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sz="2000" smtClean="0">
                <a:latin typeface="Arial" charset="0"/>
                <a:cs typeface="Arial" charset="0"/>
              </a:rPr>
              <a:t>Vymezení oblastí s vyšším rizikem ohrožení v důsledku destrukce lesních cest;</a:t>
            </a:r>
          </a:p>
          <a:p>
            <a:pPr eaLnBrk="1" hangingPunct="1"/>
            <a:r>
              <a:rPr lang="cs-CZ" sz="2000" smtClean="0">
                <a:latin typeface="Arial" charset="0"/>
                <a:cs typeface="Arial" charset="0"/>
              </a:rPr>
              <a:t>Degradace rekreační funkce vodních ploch a vodních toků;</a:t>
            </a:r>
          </a:p>
          <a:p>
            <a:pPr eaLnBrk="1" hangingPunct="1"/>
            <a:r>
              <a:rPr lang="cs-CZ" sz="2000" smtClean="0">
                <a:latin typeface="Arial" charset="0"/>
                <a:cs typeface="Arial" charset="0"/>
              </a:rPr>
              <a:t>Hodnocení důsledků soudobého trendu zemědělského hospodaření ze přispění druhotného vlivu dotační politiky státu;</a:t>
            </a:r>
          </a:p>
          <a:p>
            <a:pPr eaLnBrk="1" hangingPunct="1"/>
            <a:r>
              <a:rPr lang="cs-CZ" sz="2000" smtClean="0">
                <a:latin typeface="Arial" charset="0"/>
                <a:cs typeface="Arial" charset="0"/>
              </a:rPr>
              <a:t>Dopravní a technická infrastruktura (vliv DI a TI na funkce krajiny a na její fragmentaci);</a:t>
            </a:r>
          </a:p>
          <a:p>
            <a:pPr eaLnBrk="1" hangingPunct="1"/>
            <a:r>
              <a:rPr lang="cs-CZ" sz="2000" smtClean="0">
                <a:latin typeface="Arial" charset="0"/>
                <a:cs typeface="Arial" charset="0"/>
              </a:rPr>
              <a:t>Tepelné ostrovy;</a:t>
            </a:r>
          </a:p>
          <a:p>
            <a:pPr eaLnBrk="1" hangingPunct="1"/>
            <a:r>
              <a:rPr lang="cs-CZ" sz="2000" smtClean="0">
                <a:latin typeface="Arial" charset="0"/>
                <a:cs typeface="Arial" charset="0"/>
              </a:rPr>
              <a:t>Znečištění a kontaminace složek životního prostředí. </a:t>
            </a:r>
          </a:p>
          <a:p>
            <a:pPr eaLnBrk="1" hangingPunct="1"/>
            <a:endParaRPr lang="cs-CZ" sz="2000" smtClean="0">
              <a:latin typeface="Arial" charset="0"/>
              <a:cs typeface="Arial" charset="0"/>
            </a:endParaRPr>
          </a:p>
          <a:p>
            <a:pPr eaLnBrk="1" hangingPunct="1"/>
            <a:endParaRPr lang="cs-CZ" sz="1800" b="1" smtClean="0"/>
          </a:p>
          <a:p>
            <a:pPr eaLnBrk="1" hangingPunct="1"/>
            <a:endParaRPr lang="cs-CZ" sz="1800" b="1" smtClean="0"/>
          </a:p>
        </p:txBody>
      </p:sp>
      <p:pic>
        <p:nvPicPr>
          <p:cNvPr id="16386" name="Zástupný obsah 10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57850" y="850900"/>
            <a:ext cx="6232525" cy="46751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254000" y="244475"/>
            <a:ext cx="7315200" cy="63547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000" b="1">
                <a:latin typeface="Arial" charset="0"/>
                <a:cs typeface="Arial" charset="0"/>
              </a:rPr>
              <a:t>I. Doplňující průzkumy a rozbory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cs-CZ" sz="2000" b="1">
              <a:latin typeface="Arial" charset="0"/>
              <a:cs typeface="Arial" charset="0"/>
            </a:endParaRPr>
          </a:p>
          <a:p>
            <a:pPr marL="0" indent="0" algn="just" eaLnBrk="1" hangingPunct="1">
              <a:defRPr/>
            </a:pPr>
            <a:r>
              <a:rPr lang="cs-CZ" sz="2000" b="1">
                <a:latin typeface="Arial" charset="0"/>
                <a:cs typeface="Arial" charset="0"/>
              </a:rPr>
              <a:t>Stanovení krajinných potenciálů</a:t>
            </a:r>
          </a:p>
          <a:p>
            <a:pPr lvl="1" algn="just" eaLnBrk="1" hangingPunct="1">
              <a:defRPr/>
            </a:pPr>
            <a:r>
              <a:rPr lang="cs-CZ" sz="2000">
                <a:latin typeface="Arial" charset="0"/>
                <a:cs typeface="Arial" charset="0"/>
              </a:rPr>
              <a:t>Krajinný potenciál je souhrn možností, schopností, vhodností, předpokladů území/krajiny pro určitou činnost. Jde tedy o koncentraci příznivých vlastností krajiny, které mohou poskytovat určité možnosti a předpoklady pro různorodé využívání krajiny s cílem uspokojit potřeby lidské společnosti.</a:t>
            </a:r>
          </a:p>
          <a:p>
            <a:pPr lvl="1" algn="just" eaLnBrk="1" hangingPunct="1">
              <a:defRPr/>
            </a:pPr>
            <a:r>
              <a:rPr lang="cs-CZ" sz="2000">
                <a:latin typeface="Arial" charset="0"/>
                <a:cs typeface="Arial" charset="0"/>
              </a:rPr>
              <a:t>V rámci ÚSK jsou sledovány tyto potenciály: biotický, ekostabilizační, produkční zemědělský, produkční lesnický, mimoprodukční lesnický, surovinový, vodohospodářský, sídelní, rekreační a kulturně-historický.</a:t>
            </a:r>
          </a:p>
          <a:p>
            <a:pPr lvl="1" algn="just" eaLnBrk="1" hangingPunct="1">
              <a:defRPr/>
            </a:pPr>
            <a:r>
              <a:rPr lang="cs-CZ" sz="2000">
                <a:latin typeface="Arial" charset="0"/>
                <a:cs typeface="Arial" charset="0"/>
              </a:rPr>
              <a:t>Nastavení vstupních kritérií, tj. vybraných pozitivních vlastností krajiny (jejich koncentrací a četností vzájemných překryvů dochází ke zvyšování daného potenciálu krajiny).</a:t>
            </a:r>
          </a:p>
          <a:p>
            <a:pPr lvl="1" algn="just" eaLnBrk="1" hangingPunct="1">
              <a:defRPr/>
            </a:pPr>
            <a:r>
              <a:rPr lang="cs-CZ" sz="2000">
                <a:latin typeface="Arial" charset="0"/>
                <a:cs typeface="Arial" charset="0"/>
              </a:rPr>
              <a:t>Zjištěné výsledky byly agregovány na hexagonovou síť o velikosti 10 ha </a:t>
            </a:r>
          </a:p>
          <a:p>
            <a:pPr lvl="1" algn="just" eaLnBrk="1" hangingPunct="1">
              <a:defRPr/>
            </a:pPr>
            <a:r>
              <a:rPr lang="cs-CZ" sz="2000">
                <a:latin typeface="Arial" charset="0"/>
                <a:cs typeface="Arial" charset="0"/>
              </a:rPr>
              <a:t> Pro vybrané potenciály byla hodnotící jednotkou obec (sídlení, rekreační potenciál)</a:t>
            </a:r>
          </a:p>
          <a:p>
            <a:pPr marL="0" indent="0" eaLnBrk="1" hangingPunct="1">
              <a:defRPr/>
            </a:pPr>
            <a:endParaRPr lang="cs-CZ" sz="2000">
              <a:latin typeface="Arial" charset="0"/>
              <a:cs typeface="Arial" charset="0"/>
            </a:endParaRPr>
          </a:p>
          <a:p>
            <a:pPr marL="0" indent="0" eaLnBrk="1" hangingPunct="1">
              <a:defRPr/>
            </a:pPr>
            <a:endParaRPr lang="cs-CZ" sz="2000"/>
          </a:p>
          <a:p>
            <a:pPr marL="0" indent="0" eaLnBrk="1" hangingPunct="1">
              <a:defRPr/>
            </a:pPr>
            <a:endParaRPr lang="cs-CZ" sz="1800"/>
          </a:p>
        </p:txBody>
      </p:sp>
      <p:pic>
        <p:nvPicPr>
          <p:cNvPr id="17412" name="Obrázek 3"/>
          <p:cNvPicPr>
            <a:picLocks noChangeAspect="1"/>
          </p:cNvPicPr>
          <p:nvPr/>
        </p:nvPicPr>
        <p:blipFill>
          <a:blip r:embed="rId2"/>
          <a:srcRect l="20721" r="23865"/>
          <a:stretch>
            <a:fillRect/>
          </a:stretch>
        </p:blipFill>
        <p:spPr bwMode="auto">
          <a:xfrm>
            <a:off x="7802563" y="1243013"/>
            <a:ext cx="4141787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904875"/>
            <a:ext cx="6045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315913" y="1193800"/>
            <a:ext cx="591185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/>
              <a:t>II. Návrh územní studie </a:t>
            </a:r>
          </a:p>
          <a:p>
            <a:endParaRPr lang="cs-CZ" sz="2400"/>
          </a:p>
          <a:p>
            <a:pPr>
              <a:buFont typeface="Arial" charset="0"/>
              <a:buChar char="•"/>
            </a:pPr>
            <a:r>
              <a:rPr lang="cs-CZ" sz="2400"/>
              <a:t> Vymezení krajinných okrsků</a:t>
            </a:r>
          </a:p>
          <a:p>
            <a:pPr>
              <a:buFont typeface="Arial" charset="0"/>
              <a:buChar char="•"/>
            </a:pPr>
            <a:r>
              <a:rPr lang="cs-CZ" sz="2400"/>
              <a:t> Stanovení cílové kvality krajiny</a:t>
            </a:r>
          </a:p>
          <a:p>
            <a:pPr>
              <a:buFont typeface="Arial" charset="0"/>
              <a:buChar char="•"/>
            </a:pPr>
            <a:r>
              <a:rPr lang="cs-CZ" sz="2400"/>
              <a:t> Stanovení rámcových podmínek využití</a:t>
            </a:r>
          </a:p>
          <a:p>
            <a:pPr>
              <a:buFont typeface="Arial" charset="0"/>
              <a:buChar char="•"/>
            </a:pPr>
            <a:r>
              <a:rPr lang="cs-CZ" sz="2400"/>
              <a:t> Stanovení rámcových doporučení pro opatření</a:t>
            </a:r>
          </a:p>
          <a:p>
            <a:endParaRPr lang="cs-CZ" sz="2400"/>
          </a:p>
          <a:p>
            <a:endParaRPr lang="cs-CZ" sz="2400"/>
          </a:p>
          <a:p>
            <a:endParaRPr lang="cs-CZ" sz="2400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  </a:t>
            </a:r>
          </a:p>
          <a:p>
            <a:r>
              <a:rPr lang="cs-CZ">
                <a:latin typeface="Calibri" pitchFamily="34" charset="0"/>
              </a:rPr>
              <a:t> </a:t>
            </a: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délník 1"/>
          <p:cNvSpPr>
            <a:spLocks noChangeArrowheads="1"/>
          </p:cNvSpPr>
          <p:nvPr/>
        </p:nvSpPr>
        <p:spPr bwMode="auto">
          <a:xfrm>
            <a:off x="433388" y="776288"/>
            <a:ext cx="4865687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/>
              <a:t>Vymezení krajinných okrsků </a:t>
            </a:r>
          </a:p>
          <a:p>
            <a:pPr>
              <a:spcAft>
                <a:spcPts val="600"/>
              </a:spcAft>
            </a:pPr>
            <a:endParaRPr lang="cs-CZ" sz="2000"/>
          </a:p>
          <a:p>
            <a:pPr algn="just">
              <a:spcAft>
                <a:spcPts val="600"/>
              </a:spcAft>
              <a:buFont typeface="Arial" charset="0"/>
              <a:buNone/>
            </a:pPr>
            <a:endParaRPr lang="cs-CZ" sz="2000" b="1"/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cs-CZ" sz="2000" b="1"/>
              <a:t> rozhraní vzniklá prostorovým a charakterovým rozborem - </a:t>
            </a:r>
            <a:r>
              <a:rPr lang="cs-CZ" sz="2000"/>
              <a:t>prostorové předěly, dominanty, vizuálně vnímatelné prostory, vazba sídel na vizuálně vnímatelné prostory, typy půdorysné struktury, charakteristické znaky hospodaření  </a:t>
            </a:r>
          </a:p>
          <a:p>
            <a:pPr algn="just">
              <a:spcAft>
                <a:spcPts val="600"/>
              </a:spcAft>
            </a:pPr>
            <a:endParaRPr lang="cs-CZ" sz="2000"/>
          </a:p>
          <a:p>
            <a:pPr algn="just">
              <a:spcAft>
                <a:spcPts val="600"/>
              </a:spcAft>
            </a:pPr>
            <a:r>
              <a:rPr lang="cs-CZ" sz="2000"/>
              <a:t>K výslednému rozhraní krajinný okrsků dochází </a:t>
            </a:r>
            <a:r>
              <a:rPr lang="cs-CZ" sz="2000" b="1"/>
              <a:t>superpozicí dílčích krajinných rozhraní.</a:t>
            </a:r>
          </a:p>
        </p:txBody>
      </p:sp>
      <p:pic>
        <p:nvPicPr>
          <p:cNvPr id="19458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1179513"/>
            <a:ext cx="65532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ek 13" descr="H:\01_ÚZEMNÍ STUDIE\03_ÚSK ORP_HRADEC KRÁLOVÉ\ÚSK ORP_HK_ pracovní výstupy\krajinne_okrsky_schema.jpg"/>
          <p:cNvPicPr>
            <a:picLocks noChangeAspect="1"/>
          </p:cNvPicPr>
          <p:nvPr/>
        </p:nvPicPr>
        <p:blipFill>
          <a:blip r:embed="rId2"/>
          <a:srcRect l="1363" t="18517" b="7420"/>
          <a:stretch>
            <a:fillRect/>
          </a:stretch>
        </p:blipFill>
        <p:spPr bwMode="auto">
          <a:xfrm>
            <a:off x="6556375" y="4038600"/>
            <a:ext cx="49244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Obrázek 6"/>
          <p:cNvPicPr>
            <a:picLocks noChangeAspect="1"/>
          </p:cNvPicPr>
          <p:nvPr/>
        </p:nvPicPr>
        <p:blipFill>
          <a:blip r:embed="rId3"/>
          <a:srcRect l="2951" t="18805" r="1547" b="9457"/>
          <a:stretch>
            <a:fillRect/>
          </a:stretch>
        </p:blipFill>
        <p:spPr bwMode="auto">
          <a:xfrm>
            <a:off x="217488" y="947738"/>
            <a:ext cx="5478462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Obrázek 10"/>
          <p:cNvPicPr>
            <a:picLocks noChangeAspect="1"/>
          </p:cNvPicPr>
          <p:nvPr/>
        </p:nvPicPr>
        <p:blipFill>
          <a:blip r:embed="rId4"/>
          <a:srcRect l="2274" t="19894" r="1988" b="8189"/>
          <a:stretch>
            <a:fillRect/>
          </a:stretch>
        </p:blipFill>
        <p:spPr bwMode="auto">
          <a:xfrm>
            <a:off x="206375" y="3841750"/>
            <a:ext cx="532606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Obrázek 17"/>
          <p:cNvPicPr>
            <a:picLocks noChangeAspect="1"/>
          </p:cNvPicPr>
          <p:nvPr/>
        </p:nvPicPr>
        <p:blipFill>
          <a:blip r:embed="rId5"/>
          <a:srcRect l="2528" t="16617" r="1920" b="9200"/>
          <a:stretch>
            <a:fillRect/>
          </a:stretch>
        </p:blipFill>
        <p:spPr bwMode="auto">
          <a:xfrm>
            <a:off x="6286500" y="947738"/>
            <a:ext cx="51943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Zástupný symbol pro obsah 2"/>
          <p:cNvSpPr>
            <a:spLocks noGrp="1"/>
          </p:cNvSpPr>
          <p:nvPr>
            <p:ph idx="4294967295"/>
          </p:nvPr>
        </p:nvSpPr>
        <p:spPr>
          <a:xfrm>
            <a:off x="217488" y="292100"/>
            <a:ext cx="10145712" cy="6889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sz="2600" smtClean="0">
                <a:latin typeface="Arial" charset="0"/>
                <a:cs typeface="Arial" charset="0"/>
              </a:rPr>
              <a:t>ORP Hradec Králové - „empirické členění krajiny dle charakteru“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sah 2"/>
          <p:cNvSpPr>
            <a:spLocks noGrp="1"/>
          </p:cNvSpPr>
          <p:nvPr>
            <p:ph idx="4294967295"/>
          </p:nvPr>
        </p:nvSpPr>
        <p:spPr>
          <a:xfrm>
            <a:off x="309563" y="188913"/>
            <a:ext cx="11171237" cy="6669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2400" b="1" smtClean="0"/>
              <a:t>Krajinný okrsek nová jednotka krajiny – jak ji uchopí uživatel ÚSK?</a:t>
            </a:r>
          </a:p>
          <a:p>
            <a:pPr eaLnBrk="1" hangingPunct="1"/>
            <a:r>
              <a:rPr lang="cs-CZ" sz="2400" smtClean="0"/>
              <a:t>Vymezení krajinných okrsků je správné z hlediska členění krajiny na určité homogenní jednotky. Takové členění však přináší </a:t>
            </a:r>
            <a:r>
              <a:rPr lang="cs-CZ" sz="2400" b="1" smtClean="0"/>
              <a:t>problémy pro návrh ÚSK, jeho praktickou využitelnost.</a:t>
            </a:r>
          </a:p>
          <a:p>
            <a:pPr eaLnBrk="1" hangingPunct="1"/>
            <a:r>
              <a:rPr lang="cs-CZ" sz="2400" b="1" smtClean="0"/>
              <a:t>V členitém terénu </a:t>
            </a:r>
            <a:r>
              <a:rPr lang="cs-CZ" sz="2400" smtClean="0"/>
              <a:t>s výraznými prostorovými předěly katastrální hranice většinou korespondují s prostorovým členěním krajiny. </a:t>
            </a:r>
          </a:p>
          <a:p>
            <a:pPr eaLnBrk="1" hangingPunct="1"/>
            <a:endParaRPr lang="cs-CZ" sz="2400" smtClean="0"/>
          </a:p>
          <a:p>
            <a:pPr eaLnBrk="1" hangingPunct="1"/>
            <a:endParaRPr lang="cs-CZ" sz="2400" b="1" smtClean="0"/>
          </a:p>
          <a:p>
            <a:pPr eaLnBrk="1" hangingPunct="1"/>
            <a:endParaRPr lang="cs-CZ" sz="2400" b="1" smtClean="0"/>
          </a:p>
          <a:p>
            <a:pPr eaLnBrk="1" hangingPunct="1">
              <a:buFont typeface="Arial" charset="0"/>
              <a:buNone/>
            </a:pPr>
            <a:endParaRPr lang="cs-CZ" sz="2400" b="1" smtClean="0"/>
          </a:p>
          <a:p>
            <a:pPr eaLnBrk="1" hangingPunct="1">
              <a:buFont typeface="Arial" charset="0"/>
              <a:buNone/>
            </a:pPr>
            <a:endParaRPr lang="cs-CZ" sz="2400" b="1" smtClean="0"/>
          </a:p>
          <a:p>
            <a:pPr eaLnBrk="1" hangingPunct="1">
              <a:buFont typeface="Arial" charset="0"/>
              <a:buNone/>
            </a:pPr>
            <a:endParaRPr lang="cs-CZ" sz="2400" b="1" smtClean="0"/>
          </a:p>
          <a:p>
            <a:pPr eaLnBrk="1" hangingPunct="1"/>
            <a:r>
              <a:rPr lang="cs-CZ" sz="2400" b="1" smtClean="0"/>
              <a:t>V rovinatém terénu </a:t>
            </a:r>
            <a:r>
              <a:rPr lang="cs-CZ" sz="2400" smtClean="0"/>
              <a:t>jsou prostorové předěly nevýrazné a v takové situaci </a:t>
            </a:r>
            <a:r>
              <a:rPr lang="cs-CZ" sz="2400" b="1" u="sng" smtClean="0"/>
              <a:t>prostorové členění krajiny nemusí dobře korespondovat s katastrální hranicí ani s logikou struktury a rozvojové problematiky sídla</a:t>
            </a:r>
            <a:r>
              <a:rPr lang="cs-CZ" sz="240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cs-CZ" sz="2400" smtClean="0"/>
          </a:p>
        </p:txBody>
      </p:sp>
      <p:pic>
        <p:nvPicPr>
          <p:cNvPr id="21506" name="Obrázek 3"/>
          <p:cNvPicPr>
            <a:picLocks noChangeAspect="1"/>
          </p:cNvPicPr>
          <p:nvPr/>
        </p:nvPicPr>
        <p:blipFill>
          <a:blip r:embed="rId2"/>
          <a:srcRect l="826" t="26030" r="1035" b="32539"/>
          <a:stretch>
            <a:fillRect/>
          </a:stretch>
        </p:blipFill>
        <p:spPr bwMode="auto">
          <a:xfrm>
            <a:off x="552450" y="2865438"/>
            <a:ext cx="89471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délník 2"/>
          <p:cNvSpPr>
            <a:spLocks noChangeArrowheads="1"/>
          </p:cNvSpPr>
          <p:nvPr/>
        </p:nvSpPr>
        <p:spPr bwMode="auto">
          <a:xfrm>
            <a:off x="477838" y="295275"/>
            <a:ext cx="112966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endParaRPr lang="cs-CZ" sz="2400"/>
          </a:p>
          <a:p>
            <a:pPr>
              <a:spcBef>
                <a:spcPts val="600"/>
              </a:spcBef>
            </a:pPr>
            <a:r>
              <a:rPr lang="cs-CZ" sz="2400"/>
              <a:t>Definování cílových vizí a odpovídajících opatření k uskutečnění těchto vizí v jednotlivých okrscích pak </a:t>
            </a:r>
            <a:r>
              <a:rPr lang="cs-CZ" sz="2400" b="1"/>
              <a:t>nemusí odpovídat potřebám územně plánovací dokumentace jednotlivých obcí </a:t>
            </a:r>
            <a:r>
              <a:rPr lang="cs-CZ" sz="2400"/>
              <a:t>– do problematiky obce mohou zasahovat vize a opatření z různých okrsků.</a:t>
            </a:r>
          </a:p>
          <a:p>
            <a:pPr>
              <a:spcBef>
                <a:spcPts val="600"/>
              </a:spcBef>
            </a:pPr>
            <a:endParaRPr lang="cs-CZ" sz="2400"/>
          </a:p>
          <a:p>
            <a:pPr>
              <a:spcBef>
                <a:spcPts val="600"/>
              </a:spcBef>
            </a:pPr>
            <a:r>
              <a:rPr lang="cs-CZ" sz="2400" b="1" u="sng"/>
              <a:t>Námět, doporučení</a:t>
            </a:r>
            <a:r>
              <a:rPr lang="cs-CZ" sz="2400"/>
              <a:t> </a:t>
            </a:r>
          </a:p>
          <a:p>
            <a:pPr>
              <a:spcBef>
                <a:spcPts val="600"/>
              </a:spcBef>
            </a:pPr>
            <a:endParaRPr lang="cs-CZ" sz="2400"/>
          </a:p>
          <a:p>
            <a:r>
              <a:rPr lang="cs-CZ" sz="2400" b="1"/>
              <a:t>Vymezení dostatečně velkých krajinných okrsků </a:t>
            </a:r>
            <a:r>
              <a:rPr lang="cs-CZ" sz="2400"/>
              <a:t>tak, aby vyjadřovaly opravdu rozpoznatelný charakter a jeho hlavní rysy a to včetně charakteru struktury osídlení a charakteru zástavby (ani tak se vždy nevyhneme dílčím problémům a nesouladům!)</a:t>
            </a:r>
          </a:p>
          <a:p>
            <a:pPr>
              <a:spcBef>
                <a:spcPts val="600"/>
              </a:spcBef>
            </a:pPr>
            <a:endParaRPr lang="cs-CZ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566</Words>
  <Application>Microsoft Office PowerPoint</Application>
  <PresentationFormat>Custom</PresentationFormat>
  <Paragraphs>98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Calibri</vt:lpstr>
      <vt:lpstr>Motiv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Smrčková</dc:creator>
  <cp:lastModifiedBy>ALENA</cp:lastModifiedBy>
  <cp:revision>37</cp:revision>
  <dcterms:created xsi:type="dcterms:W3CDTF">2019-09-09T06:41:56Z</dcterms:created>
  <dcterms:modified xsi:type="dcterms:W3CDTF">2019-09-12T18:51:24Z</dcterms:modified>
</cp:coreProperties>
</file>