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31" r:id="rId3"/>
    <p:sldId id="365" r:id="rId4"/>
    <p:sldId id="359" r:id="rId5"/>
    <p:sldId id="332" r:id="rId6"/>
    <p:sldId id="333" r:id="rId7"/>
    <p:sldId id="308" r:id="rId8"/>
    <p:sldId id="330" r:id="rId9"/>
    <p:sldId id="322" r:id="rId10"/>
    <p:sldId id="323" r:id="rId11"/>
    <p:sldId id="366" r:id="rId12"/>
    <p:sldId id="367" r:id="rId13"/>
    <p:sldId id="29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2pPr>
    <a:lvl3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3pPr>
    <a:lvl4pPr marL="0" marR="0" indent="685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4pPr>
    <a:lvl5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5pPr>
    <a:lvl6pPr marL="0" marR="0" indent="1143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6pPr>
    <a:lvl7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7pPr>
    <a:lvl8pPr marL="0" marR="0" indent="1600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8pPr>
    <a:lvl9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0FF"/>
    <a:srgbClr val="FFC613"/>
    <a:srgbClr val="009F3C"/>
    <a:srgbClr val="F39412"/>
    <a:srgbClr val="E32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p:restoredTop sz="88794" autoAdjust="0"/>
  </p:normalViewPr>
  <p:slideViewPr>
    <p:cSldViewPr snapToGrid="0" snapToObjects="1">
      <p:cViewPr varScale="1">
        <p:scale>
          <a:sx n="30" d="100"/>
          <a:sy n="30" d="100"/>
        </p:scale>
        <p:origin x="10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523350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Mabry Pro Light"/>
      </a:defRPr>
    </a:lvl1pPr>
    <a:lvl2pPr indent="228600" defTabSz="457200" latinLnBrk="0">
      <a:lnSpc>
        <a:spcPct val="117999"/>
      </a:lnSpc>
      <a:defRPr sz="2200">
        <a:latin typeface="+mn-lt"/>
        <a:ea typeface="+mn-ea"/>
        <a:cs typeface="+mn-cs"/>
        <a:sym typeface="Mabry Pro Light"/>
      </a:defRPr>
    </a:lvl2pPr>
    <a:lvl3pPr indent="457200" defTabSz="457200" latinLnBrk="0">
      <a:lnSpc>
        <a:spcPct val="117999"/>
      </a:lnSpc>
      <a:defRPr sz="2200">
        <a:latin typeface="+mn-lt"/>
        <a:ea typeface="+mn-ea"/>
        <a:cs typeface="+mn-cs"/>
        <a:sym typeface="Mabry Pro Light"/>
      </a:defRPr>
    </a:lvl3pPr>
    <a:lvl4pPr indent="685800" defTabSz="457200" latinLnBrk="0">
      <a:lnSpc>
        <a:spcPct val="117999"/>
      </a:lnSpc>
      <a:defRPr sz="2200">
        <a:latin typeface="+mn-lt"/>
        <a:ea typeface="+mn-ea"/>
        <a:cs typeface="+mn-cs"/>
        <a:sym typeface="Mabry Pro Light"/>
      </a:defRPr>
    </a:lvl4pPr>
    <a:lvl5pPr indent="914400" defTabSz="457200" latinLnBrk="0">
      <a:lnSpc>
        <a:spcPct val="117999"/>
      </a:lnSpc>
      <a:defRPr sz="2200">
        <a:latin typeface="+mn-lt"/>
        <a:ea typeface="+mn-ea"/>
        <a:cs typeface="+mn-cs"/>
        <a:sym typeface="Mabry Pro Light"/>
      </a:defRPr>
    </a:lvl5pPr>
    <a:lvl6pPr indent="1143000" defTabSz="457200" latinLnBrk="0">
      <a:lnSpc>
        <a:spcPct val="117999"/>
      </a:lnSpc>
      <a:defRPr sz="2200">
        <a:latin typeface="+mn-lt"/>
        <a:ea typeface="+mn-ea"/>
        <a:cs typeface="+mn-cs"/>
        <a:sym typeface="Mabry Pro Light"/>
      </a:defRPr>
    </a:lvl6pPr>
    <a:lvl7pPr indent="1371600" defTabSz="457200" latinLnBrk="0">
      <a:lnSpc>
        <a:spcPct val="117999"/>
      </a:lnSpc>
      <a:defRPr sz="2200">
        <a:latin typeface="+mn-lt"/>
        <a:ea typeface="+mn-ea"/>
        <a:cs typeface="+mn-cs"/>
        <a:sym typeface="Mabry Pro Light"/>
      </a:defRPr>
    </a:lvl7pPr>
    <a:lvl8pPr indent="1600200" defTabSz="457200" latinLnBrk="0">
      <a:lnSpc>
        <a:spcPct val="117999"/>
      </a:lnSpc>
      <a:defRPr sz="2200">
        <a:latin typeface="+mn-lt"/>
        <a:ea typeface="+mn-ea"/>
        <a:cs typeface="+mn-cs"/>
        <a:sym typeface="Mabry Pro Light"/>
      </a:defRPr>
    </a:lvl8pPr>
    <a:lvl9pPr indent="1828800" defTabSz="457200" latinLnBrk="0">
      <a:lnSpc>
        <a:spcPct val="117999"/>
      </a:lnSpc>
      <a:defRPr sz="2200">
        <a:latin typeface="+mn-lt"/>
        <a:ea typeface="+mn-ea"/>
        <a:cs typeface="+mn-cs"/>
        <a:sym typeface="Mabry Pro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9691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Většina předpokládaných finančních nákladů projektu DSŘÚP bude financována z IROP – ve výši 0,996 mld. Kč a navazující implementace rekodifikace stavebního práva předpokládá financování z nového fondu Facility pro obnovu a odolnost (RRF) ve výši 1,75 mld. Kč.</a:t>
            </a:r>
          </a:p>
        </p:txBody>
      </p:sp>
    </p:spTree>
    <p:extLst>
      <p:ext uri="{BB962C8B-B14F-4D97-AF65-F5344CB8AC3E}">
        <p14:creationId xmlns:p14="http://schemas.microsoft.com/office/powerpoint/2010/main" val="130001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2200" dirty="0">
                <a:effectLst/>
                <a:latin typeface="+mn-lt"/>
                <a:ea typeface="+mn-ea"/>
                <a:cs typeface="+mn-cs"/>
                <a:sym typeface="Mabry Pro Light"/>
              </a:rPr>
              <a:t>Podle současných právních předpisů je stavebník povinen předložit žádost o stavební povolení (o územní rozhodnutí apod.) prostřednictvím formuláře podle vyhlášky č. 503/2006 Sb., o podrobnější úpravě územního rozhodování, územního opatření a stavebního řádu, a k této žádosti připojit projektovou dokumentaci min. ve dvou „papírových“ vyhotoveních a všechny ostatní povinné podklady (závazná stanoviska dotčených orgánů, vyjádření vlastníků veřejné dopravní a technické infrastruktury apod.) v listinné podobě. Tyto povinné podklady opatřuje stavebník před podáním žádosti o stavební povolení, opět na základě „papírové“ žádosti. Jen minimum požadovaných podkladů lze v současné době vyřídit elektronicky. </a:t>
            </a:r>
          </a:p>
        </p:txBody>
      </p:sp>
    </p:spTree>
    <p:extLst>
      <p:ext uri="{BB962C8B-B14F-4D97-AF65-F5344CB8AC3E}">
        <p14:creationId xmlns:p14="http://schemas.microsoft.com/office/powerpoint/2010/main" val="323599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2200" dirty="0">
                <a:effectLst/>
                <a:latin typeface="+mn-lt"/>
                <a:ea typeface="+mn-ea"/>
                <a:cs typeface="+mn-cs"/>
                <a:sym typeface="Mabry Pro Light"/>
              </a:rPr>
              <a:t>Podle nové právní úpravy budou všechny úkony mezi stavebníkem, stavebním úřadem, dotčenými orgány a vlastníky veřejné dopravní nebo technické infrastruktury probíhat elektronicky. Základním komunikačním prostředkem bude tzv. Portál stavebníka, který však není jediným nástrojem nového elektronického informačního systému. Stavebník bude prostřednictvím Portálu stavebníka vyřizovat všechny povinné náležitosti žádosti o povolení stavby. Elektronicky požádá o vyjádření k existenci inženýrských sítí a jejich ochranných pásem a o vyjádření k možnosti napojení se na tyto sítě, dále elektronicky požádá o závazná stanoviska a vyjádření dotčených orgánů, které nebudou integrovány do stavebního úřadu, a v neposlední řadě prostřednictvím Portálu stavebníka podá žádost o povolení stavby včetně projektové dokumentace. Do spisu budou moci přes Portál stavebníka nahlížet všichni účastníci řízení a dotčené orgány a budou jej používat pro komunikaci se stavebním úřadem. Všechny úkony stavebního úřadu budou v informačním systému zaznamenány, což umožní snadnou kontrolu. Výsledkem celého procesu (tedy celého elektronického stavebního řízení) bude povolení stavby. </a:t>
            </a:r>
          </a:p>
        </p:txBody>
      </p:sp>
    </p:spTree>
    <p:extLst>
      <p:ext uri="{BB962C8B-B14F-4D97-AF65-F5344CB8AC3E}">
        <p14:creationId xmlns:p14="http://schemas.microsoft.com/office/powerpoint/2010/main" val="102112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0288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MMR zahájilo v loňském roce přípravu projektu Digitalizace stavebního řízení a územního plánování, jehož cílem je vybudování digitálního systému, který usnadní proces stavebního řízení všem účastníkům řízení tím, že bude možné celý proces stavebního řízení, včetně předkládání nezbytných dokumentů, realizovat elektronicky, tj. nebude potřeba obcházet úřady, ale vše bude možné vyřídit prostřednictvím internetu.</a:t>
            </a:r>
          </a:p>
          <a:p>
            <a:endParaRPr lang="cs-CZ" dirty="0"/>
          </a:p>
        </p:txBody>
      </p:sp>
    </p:spTree>
    <p:extLst>
      <p:ext uri="{BB962C8B-B14F-4D97-AF65-F5344CB8AC3E}">
        <p14:creationId xmlns:p14="http://schemas.microsoft.com/office/powerpoint/2010/main" val="105034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71450" lvl="0" indent="-171450">
              <a:spcBef>
                <a:spcPts val="600"/>
              </a:spcBef>
              <a:spcAft>
                <a:spcPts val="600"/>
              </a:spcAft>
              <a:buFont typeface="Wingdings" panose="05000000000000000000" pitchFamily="2" charset="2"/>
              <a:buChar char="§"/>
            </a:pPr>
            <a:r>
              <a:rPr lang="cs-CZ" sz="2400" b="1" dirty="0"/>
              <a:t>nahrazení současného množství povolovacích postupů 1 řízením, kterým bude stavba povolena</a:t>
            </a:r>
          </a:p>
          <a:p>
            <a:pPr marL="171450" lvl="0" indent="-171450">
              <a:spcBef>
                <a:spcPts val="600"/>
              </a:spcBef>
              <a:spcAft>
                <a:spcPts val="600"/>
              </a:spcAft>
              <a:buFont typeface="Wingdings" panose="05000000000000000000" pitchFamily="2" charset="2"/>
              <a:buChar char="§"/>
            </a:pPr>
            <a:r>
              <a:rPr lang="cs-CZ" sz="2400" b="1" kern="1200" dirty="0">
                <a:solidFill>
                  <a:schemeClr val="tx1"/>
                </a:solidFill>
                <a:effectLst/>
                <a:latin typeface="+mn-lt"/>
                <a:ea typeface="+mn-ea"/>
                <a:cs typeface="+mn-cs"/>
              </a:rPr>
              <a:t>integrace dotčených orgánů do státní stavební správy</a:t>
            </a:r>
            <a:r>
              <a:rPr lang="cs-CZ" sz="2400" kern="1200" dirty="0">
                <a:solidFill>
                  <a:schemeClr val="tx1"/>
                </a:solidFill>
                <a:effectLst/>
                <a:latin typeface="+mn-lt"/>
                <a:ea typeface="+mn-ea"/>
                <a:cs typeface="+mn-cs"/>
              </a:rPr>
              <a:t>, která občanům odstraní nutnost shánění množství razítek; dotčené veřejné zájmy tak budou hájeny přímo stavebním úřadem, neintegrované úřady se budou (až na několik výjimek) vyjadřovat prostřednictvím vyjádření, nikoli závazného stanoviska,</a:t>
            </a:r>
          </a:p>
          <a:p>
            <a:pPr marL="1714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cs-CZ" sz="2400" b="1" dirty="0"/>
              <a:t>stanovení nepřekročitelných lhůt </a:t>
            </a:r>
            <a:r>
              <a:rPr lang="cs-CZ" sz="2400" dirty="0"/>
              <a:t>pro stavební úřady, dotčené orgány i pro řízení o odvolání,</a:t>
            </a:r>
          </a:p>
          <a:p>
            <a:pPr marL="1714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cs-CZ" sz="2400" b="1" kern="1200" dirty="0">
                <a:solidFill>
                  <a:schemeClr val="tx1"/>
                </a:solidFill>
                <a:effectLst/>
                <a:latin typeface="+mn-lt"/>
                <a:ea typeface="+mn-ea"/>
                <a:cs typeface="+mn-cs"/>
              </a:rPr>
              <a:t>fikce souhlasu </a:t>
            </a:r>
            <a:r>
              <a:rPr lang="cs-CZ" sz="2400" kern="1200" dirty="0">
                <a:solidFill>
                  <a:schemeClr val="tx1"/>
                </a:solidFill>
                <a:effectLst/>
                <a:latin typeface="+mn-lt"/>
                <a:ea typeface="+mn-ea"/>
                <a:cs typeface="+mn-cs"/>
              </a:rPr>
              <a:t>dotčeného orgánu v případě, že se nevyjádří v zákonem stanovené lhůtě, </a:t>
            </a:r>
          </a:p>
          <a:p>
            <a:pPr marL="1714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cs-CZ" sz="2400" b="1" kern="1200" dirty="0">
                <a:solidFill>
                  <a:schemeClr val="tx1"/>
                </a:solidFill>
                <a:effectLst/>
                <a:latin typeface="+mn-lt"/>
                <a:ea typeface="+mn-ea"/>
                <a:cs typeface="+mn-cs"/>
              </a:rPr>
              <a:t>opatření proti nečinnosti</a:t>
            </a:r>
            <a:r>
              <a:rPr lang="cs-CZ" sz="2400" kern="1200" dirty="0">
                <a:solidFill>
                  <a:schemeClr val="tx1"/>
                </a:solidFill>
                <a:effectLst/>
                <a:latin typeface="+mn-lt"/>
                <a:ea typeface="+mn-ea"/>
                <a:cs typeface="+mn-cs"/>
              </a:rPr>
              <a:t>, tedy změna příslušnosti při nedodržení lhůty při povolování stavby; namísto nečinného obecního stavebního úřadu rozhodne krajský stavební úřad (</a:t>
            </a:r>
            <a:r>
              <a:rPr lang="cs-CZ" sz="2400" b="0" kern="1200" dirty="0">
                <a:solidFill>
                  <a:srgbClr val="FF0000"/>
                </a:solidFill>
                <a:effectLst/>
                <a:latin typeface="+mn-lt"/>
                <a:ea typeface="+mn-ea"/>
                <a:cs typeface="+mn-cs"/>
              </a:rPr>
              <a:t>KPN poslance</a:t>
            </a:r>
            <a:r>
              <a:rPr lang="cs-CZ" sz="2400" b="0" kern="1200" baseline="0" dirty="0">
                <a:solidFill>
                  <a:srgbClr val="FF0000"/>
                </a:solidFill>
                <a:effectLst/>
                <a:latin typeface="+mn-lt"/>
                <a:ea typeface="+mn-ea"/>
                <a:cs typeface="+mn-cs"/>
              </a:rPr>
              <a:t> </a:t>
            </a:r>
            <a:r>
              <a:rPr lang="cs-CZ" sz="2400" b="0" kern="1200" dirty="0">
                <a:solidFill>
                  <a:srgbClr val="FF0000"/>
                </a:solidFill>
                <a:effectLst/>
                <a:latin typeface="+mn-lt"/>
                <a:ea typeface="+mn-ea"/>
                <a:cs typeface="+mn-cs"/>
              </a:rPr>
              <a:t>Kolovratníka toto vypouští ve vazbě na novou soustavu státních stavebních úřadů),</a:t>
            </a:r>
            <a:endParaRPr lang="cs-CZ" sz="24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cs-CZ" sz="2400" b="1" kern="1200" dirty="0">
                <a:solidFill>
                  <a:schemeClr val="tx1"/>
                </a:solidFill>
                <a:effectLst/>
                <a:latin typeface="+mn-lt"/>
                <a:ea typeface="+mn-ea"/>
                <a:cs typeface="+mn-cs"/>
              </a:rPr>
              <a:t>apelační princip u odvolání</a:t>
            </a:r>
            <a:r>
              <a:rPr lang="cs-CZ" sz="2400" kern="1200" dirty="0">
                <a:solidFill>
                  <a:schemeClr val="tx1"/>
                </a:solidFill>
                <a:effectLst/>
                <a:latin typeface="+mn-lt"/>
                <a:ea typeface="+mn-ea"/>
                <a:cs typeface="+mn-cs"/>
              </a:rPr>
              <a:t>, kdy odvolací orgán bude muset rozhodnutí potvrdit nebo změnit, ne vrátit orgánu, který ho vydal + efektivní a včasný soudní přezkum, s možností soudu změnit v některých případech rozhodnutí stavebního úřadu,</a:t>
            </a:r>
          </a:p>
          <a:p>
            <a:pPr marL="1714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cs-CZ" sz="2400" b="1" kern="1200" dirty="0">
                <a:solidFill>
                  <a:schemeClr val="tx1"/>
                </a:solidFill>
                <a:effectLst/>
                <a:latin typeface="+mn-lt"/>
                <a:ea typeface="+mn-ea"/>
                <a:cs typeface="+mn-cs"/>
              </a:rPr>
              <a:t>digitalizace stavebního řízení a územního plánování</a:t>
            </a:r>
            <a:r>
              <a:rPr lang="cs-CZ" sz="24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301137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kern="1200" dirty="0">
                <a:solidFill>
                  <a:schemeClr val="tx1"/>
                </a:solidFill>
                <a:effectLst/>
                <a:latin typeface="+mn-lt"/>
                <a:ea typeface="+mn-ea"/>
                <a:cs typeface="+mn-cs"/>
              </a:rPr>
              <a:t>Vzhledem k tomu, že nový stavební zákon přináší zásadní změny v institucionální oblasti, předpokládá se jeho postupné nabývání účinnosti s tím, že od 1. 1. 2022 by mělo nabýt účinnosti ustanovení zřizující Nejvyšší stavební úřad.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kern="1200" dirty="0">
                <a:solidFill>
                  <a:schemeClr val="tx1"/>
                </a:solidFill>
                <a:effectLst/>
                <a:latin typeface="+mn-lt"/>
                <a:ea typeface="+mn-ea"/>
                <a:cs typeface="+mn-cs"/>
              </a:rPr>
              <a:t>Plné účinnosti by měl zákon z důvodu koordinace s digitalizací stavebního řízení nabýt od 1. 7. 2023.  </a:t>
            </a:r>
          </a:p>
        </p:txBody>
      </p:sp>
    </p:spTree>
    <p:extLst>
      <p:ext uri="{BB962C8B-B14F-4D97-AF65-F5344CB8AC3E}">
        <p14:creationId xmlns:p14="http://schemas.microsoft.com/office/powerpoint/2010/main" val="224580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Základ projektu digitalizace stavebního řízení a územního plánování byl uveden novelou zákona o zeměměřictví a stavebního zákona provedenou zákonem č. 47/2020 Sb. Úplná digitalizace stavebního řízení  je legislativně upravena v novém stavebním zákoně, který je nyní v Poslanecké sněmovně Parlamentu ČR. </a:t>
            </a:r>
          </a:p>
        </p:txBody>
      </p:sp>
    </p:spTree>
    <p:extLst>
      <p:ext uri="{BB962C8B-B14F-4D97-AF65-F5344CB8AC3E}">
        <p14:creationId xmlns:p14="http://schemas.microsoft.com/office/powerpoint/2010/main" val="334027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V těchto dnech finalizujeme podklady k zadávacímu řízení pro Integrační platformu stavebního řízení vč. portálu stavebníka (konkrétně technickou a kvalifikační dokumentaci vč. technické specifikace), které budou zaslány na kontrolu CRR. Následně bude zadávací řízení zahájeno formou soutěžního dialogu. Současně probíhají práce na dalších aktivitách souvisejících s projektem např. zajištění služeb technického dozoru investora, analýzy dopadů novelizace stavebního řízení na výkon spisové služby stavebních úřadů a komunikační strategie Digitalizace stavebního řízení a územního plánování.</a:t>
            </a:r>
          </a:p>
        </p:txBody>
      </p:sp>
    </p:spTree>
    <p:extLst>
      <p:ext uri="{BB962C8B-B14F-4D97-AF65-F5344CB8AC3E}">
        <p14:creationId xmlns:p14="http://schemas.microsoft.com/office/powerpoint/2010/main" val="69346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sz="2200" dirty="0">
                <a:effectLst/>
                <a:latin typeface="+mn-lt"/>
                <a:ea typeface="+mn-ea"/>
                <a:cs typeface="+mn-cs"/>
                <a:sym typeface="Mabry Pro Light"/>
              </a:rPr>
              <a:t>Cílem projektu digitalizace stavebního řízení a územního plánování je vybudování efektivního </a:t>
            </a:r>
            <a:br>
              <a:rPr lang="cs-CZ" sz="2200" dirty="0">
                <a:effectLst/>
                <a:latin typeface="+mn-lt"/>
                <a:ea typeface="+mn-ea"/>
                <a:cs typeface="+mn-cs"/>
                <a:sym typeface="Mabry Pro Light"/>
              </a:rPr>
            </a:br>
            <a:r>
              <a:rPr lang="cs-CZ" sz="2200" dirty="0">
                <a:effectLst/>
                <a:latin typeface="+mn-lt"/>
                <a:ea typeface="+mn-ea"/>
                <a:cs typeface="+mn-cs"/>
                <a:sym typeface="Mabry Pro Light"/>
              </a:rPr>
              <a:t>a funkčního digitálního systému, který usnadní proces všem účastníkům stavebního řízení. </a:t>
            </a:r>
          </a:p>
          <a:p>
            <a:r>
              <a:rPr lang="cs-CZ" sz="2200" dirty="0">
                <a:effectLst/>
                <a:latin typeface="+mn-lt"/>
                <a:ea typeface="+mn-ea"/>
                <a:cs typeface="+mn-cs"/>
                <a:sym typeface="Mabry Pro Light"/>
              </a:rPr>
              <a:t> </a:t>
            </a:r>
          </a:p>
          <a:p>
            <a:r>
              <a:rPr lang="cs-CZ" sz="2200" dirty="0">
                <a:effectLst/>
                <a:latin typeface="+mn-lt"/>
                <a:ea typeface="+mn-ea"/>
                <a:cs typeface="+mn-cs"/>
                <a:sym typeface="Mabry Pro Light"/>
              </a:rPr>
              <a:t>Projekt digitalizace stavebního řízení a územního plánování se skládá z následujících informačních systémů:</a:t>
            </a:r>
          </a:p>
          <a:p>
            <a:r>
              <a:rPr lang="cs-CZ" sz="2200" dirty="0">
                <a:effectLst/>
                <a:latin typeface="+mn-lt"/>
                <a:ea typeface="+mn-ea"/>
                <a:cs typeface="+mn-cs"/>
                <a:sym typeface="Mabry Pro Light"/>
              </a:rPr>
              <a:t>Integrační platforma stavebního řízení a Portál stavebníka,</a:t>
            </a:r>
          </a:p>
          <a:p>
            <a:r>
              <a:rPr lang="cs-CZ" sz="2200" dirty="0">
                <a:effectLst/>
                <a:latin typeface="+mn-lt"/>
                <a:ea typeface="+mn-ea"/>
                <a:cs typeface="+mn-cs"/>
                <a:sym typeface="Mabry Pro Light"/>
              </a:rPr>
              <a:t>Informační systém Evidence územních a stavebních řízení a jiných postupů, </a:t>
            </a:r>
          </a:p>
          <a:p>
            <a:r>
              <a:rPr lang="cs-CZ" sz="2200" dirty="0">
                <a:effectLst/>
                <a:latin typeface="+mn-lt"/>
                <a:ea typeface="+mn-ea"/>
                <a:cs typeface="+mn-cs"/>
                <a:sym typeface="Mabry Pro Light"/>
              </a:rPr>
              <a:t>Informační systém Evidence elektronických dokumentací, </a:t>
            </a:r>
          </a:p>
          <a:p>
            <a:r>
              <a:rPr lang="cs-CZ" sz="2200" dirty="0">
                <a:effectLst/>
                <a:latin typeface="+mn-lt"/>
                <a:ea typeface="+mn-ea"/>
                <a:cs typeface="+mn-cs"/>
                <a:sym typeface="Mabry Pro Light"/>
              </a:rPr>
              <a:t>Informační systém územního plánování, národní </a:t>
            </a:r>
            <a:r>
              <a:rPr lang="cs-CZ" sz="2200" dirty="0" err="1">
                <a:effectLst/>
                <a:latin typeface="+mn-lt"/>
                <a:ea typeface="+mn-ea"/>
                <a:cs typeface="+mn-cs"/>
                <a:sym typeface="Mabry Pro Light"/>
              </a:rPr>
              <a:t>geoportál</a:t>
            </a:r>
            <a:r>
              <a:rPr lang="cs-CZ" sz="2200" dirty="0">
                <a:effectLst/>
                <a:latin typeface="+mn-lt"/>
                <a:ea typeface="+mn-ea"/>
                <a:cs typeface="+mn-cs"/>
                <a:sym typeface="Mabry Pro Light"/>
              </a:rPr>
              <a:t> územního plánování,</a:t>
            </a:r>
          </a:p>
          <a:p>
            <a:r>
              <a:rPr lang="cs-CZ" sz="2200" dirty="0">
                <a:effectLst/>
                <a:latin typeface="+mn-lt"/>
                <a:ea typeface="+mn-ea"/>
                <a:cs typeface="+mn-cs"/>
                <a:sym typeface="Mabry Pro Light"/>
              </a:rPr>
              <a:t>Informační systém Digitální mapy veřejné správy,</a:t>
            </a:r>
          </a:p>
          <a:p>
            <a:r>
              <a:rPr lang="cs-CZ" sz="2200" dirty="0">
                <a:effectLst/>
                <a:latin typeface="+mn-lt"/>
                <a:ea typeface="+mn-ea"/>
                <a:cs typeface="+mn-cs"/>
                <a:sym typeface="Mabry Pro Light"/>
              </a:rPr>
              <a:t>Informační systém stavebního řízení.</a:t>
            </a:r>
          </a:p>
          <a:p>
            <a:endParaRPr lang="cs-CZ" dirty="0"/>
          </a:p>
        </p:txBody>
      </p:sp>
    </p:spTree>
    <p:extLst>
      <p:ext uri="{BB962C8B-B14F-4D97-AF65-F5344CB8AC3E}">
        <p14:creationId xmlns:p14="http://schemas.microsoft.com/office/powerpoint/2010/main" val="126809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Cílem uvedených služeb je spuštění některých služeb digitalizace stavebního řízení tak, aby klienti stavebního řízení mohli využívat již funkčních digitálních služeb eGovernmentu ČR, popř. digitálních služeb komerčního sektoru v oblasti stavebního řízení, geoinformatiky, doručování a odesílání dokumentů, vyjadřování vlastníků infrastruktury, ještě před nabytím účinnosti „digitalizačních“ částí zeměměřičského zákona, resp. nového stavebního zákona, již v druhé polovině roku 2021, </a:t>
            </a:r>
            <a:br>
              <a:rPr lang="cs-CZ" sz="2200" dirty="0">
                <a:effectLst/>
                <a:latin typeface="+mn-lt"/>
                <a:ea typeface="+mn-ea"/>
                <a:cs typeface="+mn-cs"/>
                <a:sym typeface="Mabry Pro Light"/>
              </a:rPr>
            </a:br>
            <a:r>
              <a:rPr lang="cs-CZ" sz="2200" dirty="0">
                <a:effectLst/>
                <a:latin typeface="+mn-lt"/>
                <a:ea typeface="+mn-ea"/>
                <a:cs typeface="+mn-cs"/>
                <a:sym typeface="Mabry Pro Light"/>
              </a:rPr>
              <a:t>a maximálně do 30. 6. 2023. </a:t>
            </a:r>
          </a:p>
          <a:p>
            <a:pPr algn="l" defTabSz="457200" rtl="0" latinLnBrk="0">
              <a:lnSpc>
                <a:spcPct val="117999"/>
              </a:lnSpc>
            </a:pPr>
            <a:endParaRPr lang="cs-CZ" dirty="0"/>
          </a:p>
        </p:txBody>
      </p:sp>
    </p:spTree>
    <p:extLst>
      <p:ext uri="{BB962C8B-B14F-4D97-AF65-F5344CB8AC3E}">
        <p14:creationId xmlns:p14="http://schemas.microsoft.com/office/powerpoint/2010/main" val="12673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cs-CZ" sz="2200" dirty="0">
                <a:effectLst/>
                <a:latin typeface="+mn-lt"/>
                <a:ea typeface="+mn-ea"/>
                <a:cs typeface="+mn-cs"/>
                <a:sym typeface="Mabry Pro Light"/>
              </a:rPr>
              <a:t>Cílem projektu digitalizace stavebního řízení a územního plánování je vybudování efektivního a funkčního digitálního systému, který usnadní proces všem účastníkům stavebního řízení a bude spuštěn v polovině roku 2023.</a:t>
            </a:r>
          </a:p>
        </p:txBody>
      </p:sp>
    </p:spTree>
    <p:extLst>
      <p:ext uri="{BB962C8B-B14F-4D97-AF65-F5344CB8AC3E}">
        <p14:creationId xmlns:p14="http://schemas.microsoft.com/office/powerpoint/2010/main" val="366118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ext názvu"/>
          <p:cNvSpPr txBox="1">
            <a:spLocks noGrp="1"/>
          </p:cNvSpPr>
          <p:nvPr>
            <p:ph type="title"/>
          </p:nvPr>
        </p:nvSpPr>
        <p:spPr>
          <a:xfrm>
            <a:off x="1778000" y="2298700"/>
            <a:ext cx="20828000" cy="4648200"/>
          </a:xfrm>
          <a:prstGeom prst="rect">
            <a:avLst/>
          </a:prstGeom>
        </p:spPr>
        <p:txBody>
          <a:bodyPr anchor="b"/>
          <a:lstStyle/>
          <a:p>
            <a:r>
              <a:t>Text názvu</a:t>
            </a:r>
          </a:p>
        </p:txBody>
      </p:sp>
      <p:sp>
        <p:nvSpPr>
          <p:cNvPr id="12" name="Text úrovně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Text úrovně 1</a:t>
            </a:r>
          </a:p>
          <a:p>
            <a:pPr lvl="1"/>
            <a:r>
              <a:t>Text úrovně 2</a:t>
            </a:r>
          </a:p>
          <a:p>
            <a:pPr lvl="2"/>
            <a:r>
              <a:t>Text úrovně 3</a:t>
            </a:r>
          </a:p>
          <a:p>
            <a:pPr lvl="3"/>
            <a:r>
              <a:t>Text úrovně 4</a:t>
            </a:r>
          </a:p>
          <a:p>
            <a:pPr lvl="4"/>
            <a:r>
              <a:t>Text úrovně 5</a:t>
            </a:r>
          </a:p>
        </p:txBody>
      </p:sp>
      <p:sp>
        <p:nvSpPr>
          <p:cNvPr id="1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4200"/>
          </a:xfrm>
          <a:prstGeom prst="rect">
            <a:avLst/>
          </a:prstGeom>
        </p:spPr>
        <p:txBody>
          <a:bodyPr anchor="t">
            <a:spAutoFit/>
          </a:bodyPr>
          <a:lstStyle>
            <a:lvl1pPr marL="0" indent="0" algn="ctr">
              <a:spcBef>
                <a:spcPts val="0"/>
              </a:spcBef>
              <a:buClrTx/>
              <a:buSzTx/>
              <a:buNone/>
              <a:defRPr sz="3200"/>
            </a:lvl1pPr>
          </a:lstStyle>
          <a:p>
            <a:r>
              <a:t>–Johnny Appleseed</a:t>
            </a:r>
          </a:p>
        </p:txBody>
      </p:sp>
      <p:sp>
        <p:nvSpPr>
          <p:cNvPr id="94" name="“Type a quote here.”"/>
          <p:cNvSpPr txBox="1">
            <a:spLocks noGrp="1"/>
          </p:cNvSpPr>
          <p:nvPr>
            <p:ph type="body" sz="quarter" idx="22"/>
          </p:nvPr>
        </p:nvSpPr>
        <p:spPr>
          <a:xfrm>
            <a:off x="2387600" y="6070599"/>
            <a:ext cx="19621500" cy="838201"/>
          </a:xfrm>
          <a:prstGeom prst="rect">
            <a:avLst/>
          </a:prstGeom>
        </p:spPr>
        <p:txBody>
          <a:bodyPr>
            <a:spAutoFit/>
          </a:bodyPr>
          <a:lstStyle>
            <a:lvl1pPr marL="0" indent="0" algn="ctr">
              <a:spcBef>
                <a:spcPts val="0"/>
              </a:spcBef>
              <a:buClrTx/>
              <a:buSzTx/>
              <a:buNone/>
            </a:lvl1pPr>
          </a:lstStyle>
          <a:p>
            <a:r>
              <a:t>“Type a quote here.” </a:t>
            </a:r>
          </a:p>
        </p:txBody>
      </p:sp>
      <p:sp>
        <p:nvSpPr>
          <p:cNvPr id="9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Obrázek"/>
          <p:cNvSpPr>
            <a:spLocks noGrp="1"/>
          </p:cNvSpPr>
          <p:nvPr>
            <p:ph type="pic" idx="21"/>
          </p:nvPr>
        </p:nvSpPr>
        <p:spPr>
          <a:xfrm>
            <a:off x="0" y="-1291579"/>
            <a:ext cx="29260800" cy="19507201"/>
          </a:xfrm>
          <a:prstGeom prst="rect">
            <a:avLst/>
          </a:prstGeom>
        </p:spPr>
        <p:txBody>
          <a:bodyPr lIns="91439" tIns="45719" rIns="91439" bIns="45719" anchor="t">
            <a:noAutofit/>
          </a:bodyPr>
          <a:lstStyle/>
          <a:p>
            <a:endParaRPr/>
          </a:p>
        </p:txBody>
      </p:sp>
      <p:sp>
        <p:nvSpPr>
          <p:cNvPr id="10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Obrázek"/>
          <p:cNvSpPr>
            <a:spLocks noGrp="1"/>
          </p:cNvSpPr>
          <p:nvPr>
            <p:ph type="pic" idx="21"/>
          </p:nvPr>
        </p:nvSpPr>
        <p:spPr>
          <a:xfrm>
            <a:off x="2921000" y="330200"/>
            <a:ext cx="18542000" cy="9207501"/>
          </a:xfrm>
          <a:prstGeom prst="rect">
            <a:avLst/>
          </a:prstGeom>
        </p:spPr>
        <p:txBody>
          <a:bodyPr lIns="91439" tIns="45719" rIns="91439" bIns="45719" anchor="t">
            <a:noAutofit/>
          </a:bodyPr>
          <a:lstStyle/>
          <a:p>
            <a:endParaRPr/>
          </a:p>
        </p:txBody>
      </p:sp>
      <p:sp>
        <p:nvSpPr>
          <p:cNvPr id="21" name="Text názvu"/>
          <p:cNvSpPr txBox="1">
            <a:spLocks noGrp="1"/>
          </p:cNvSpPr>
          <p:nvPr>
            <p:ph type="title"/>
          </p:nvPr>
        </p:nvSpPr>
        <p:spPr>
          <a:xfrm>
            <a:off x="635000" y="9512300"/>
            <a:ext cx="23114000" cy="2006600"/>
          </a:xfrm>
          <a:prstGeom prst="rect">
            <a:avLst/>
          </a:prstGeom>
        </p:spPr>
        <p:txBody>
          <a:bodyPr/>
          <a:lstStyle/>
          <a:p>
            <a:r>
              <a:t>Text názvu</a:t>
            </a:r>
          </a:p>
        </p:txBody>
      </p:sp>
      <p:sp>
        <p:nvSpPr>
          <p:cNvPr id="22" name="Text úrovně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Text úrovně 1</a:t>
            </a:r>
          </a:p>
          <a:p>
            <a:pPr lvl="1"/>
            <a:r>
              <a:t>Text úrovně 2</a:t>
            </a:r>
          </a:p>
          <a:p>
            <a:pPr lvl="2"/>
            <a:r>
              <a:t>Text úrovně 3</a:t>
            </a:r>
          </a:p>
          <a:p>
            <a:pPr lvl="3"/>
            <a:r>
              <a:t>Text úrovně 4</a:t>
            </a:r>
          </a:p>
          <a:p>
            <a:pPr lvl="4"/>
            <a:r>
              <a:t>Text úrovně 5</a:t>
            </a:r>
          </a:p>
        </p:txBody>
      </p:sp>
      <p:sp>
        <p:nvSpPr>
          <p:cNvPr id="2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ext názvu"/>
          <p:cNvSpPr txBox="1">
            <a:spLocks noGrp="1"/>
          </p:cNvSpPr>
          <p:nvPr>
            <p:ph type="title"/>
          </p:nvPr>
        </p:nvSpPr>
        <p:spPr>
          <a:xfrm>
            <a:off x="1778000" y="4533900"/>
            <a:ext cx="20828000" cy="4648200"/>
          </a:xfrm>
          <a:prstGeom prst="rect">
            <a:avLst/>
          </a:prstGeom>
        </p:spPr>
        <p:txBody>
          <a:bodyPr/>
          <a:lstStyle/>
          <a:p>
            <a:r>
              <a:t>Text názvu</a:t>
            </a:r>
          </a:p>
        </p:txBody>
      </p:sp>
      <p:sp>
        <p:nvSpPr>
          <p:cNvPr id="3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Obrázek"/>
          <p:cNvSpPr>
            <a:spLocks noGrp="1"/>
          </p:cNvSpPr>
          <p:nvPr>
            <p:ph type="pic" idx="21"/>
          </p:nvPr>
        </p:nvSpPr>
        <p:spPr>
          <a:xfrm>
            <a:off x="8016875" y="-63500"/>
            <a:ext cx="19831050" cy="13220701"/>
          </a:xfrm>
          <a:prstGeom prst="rect">
            <a:avLst/>
          </a:prstGeom>
        </p:spPr>
        <p:txBody>
          <a:bodyPr lIns="91439" tIns="45719" rIns="91439" bIns="45719" anchor="t">
            <a:noAutofit/>
          </a:bodyPr>
          <a:lstStyle/>
          <a:p>
            <a:endParaRPr/>
          </a:p>
        </p:txBody>
      </p:sp>
      <p:sp>
        <p:nvSpPr>
          <p:cNvPr id="39" name="Text názvu"/>
          <p:cNvSpPr txBox="1">
            <a:spLocks noGrp="1"/>
          </p:cNvSpPr>
          <p:nvPr>
            <p:ph type="title"/>
          </p:nvPr>
        </p:nvSpPr>
        <p:spPr>
          <a:xfrm>
            <a:off x="1651000" y="952500"/>
            <a:ext cx="10223500" cy="5549900"/>
          </a:xfrm>
          <a:prstGeom prst="rect">
            <a:avLst/>
          </a:prstGeom>
        </p:spPr>
        <p:txBody>
          <a:bodyPr anchor="b"/>
          <a:lstStyle>
            <a:lvl1pPr defTabSz="825500">
              <a:defRPr sz="8400"/>
            </a:lvl1pPr>
          </a:lstStyle>
          <a:p>
            <a:r>
              <a:t>Text názvu</a:t>
            </a:r>
          </a:p>
        </p:txBody>
      </p:sp>
      <p:sp>
        <p:nvSpPr>
          <p:cNvPr id="40" name="Text úrovně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Text úrovně 1</a:t>
            </a:r>
          </a:p>
          <a:p>
            <a:pPr lvl="1"/>
            <a:r>
              <a:t>Text úrovně 2</a:t>
            </a:r>
          </a:p>
          <a:p>
            <a:pPr lvl="2"/>
            <a:r>
              <a:t>Text úrovně 3</a:t>
            </a:r>
          </a:p>
          <a:p>
            <a:pPr lvl="3"/>
            <a:r>
              <a:t>Text úrovně 4</a:t>
            </a:r>
          </a:p>
          <a:p>
            <a:pPr lvl="4"/>
            <a:r>
              <a:t>Text úrovně 5</a:t>
            </a:r>
          </a:p>
        </p:txBody>
      </p:sp>
      <p:sp>
        <p:nvSpPr>
          <p:cNvPr id="4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ext názvu"/>
          <p:cNvSpPr txBox="1">
            <a:spLocks noGrp="1"/>
          </p:cNvSpPr>
          <p:nvPr>
            <p:ph type="title"/>
          </p:nvPr>
        </p:nvSpPr>
        <p:spPr>
          <a:prstGeom prst="rect">
            <a:avLst/>
          </a:prstGeom>
        </p:spPr>
        <p:txBody>
          <a:bodyPr/>
          <a:lstStyle/>
          <a:p>
            <a:r>
              <a:t>Text názvu</a:t>
            </a:r>
          </a:p>
        </p:txBody>
      </p:sp>
      <p:sp>
        <p:nvSpPr>
          <p:cNvPr id="4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ext názvu"/>
          <p:cNvSpPr txBox="1">
            <a:spLocks noGrp="1"/>
          </p:cNvSpPr>
          <p:nvPr>
            <p:ph type="title"/>
          </p:nvPr>
        </p:nvSpPr>
        <p:spPr>
          <a:prstGeom prst="rect">
            <a:avLst/>
          </a:prstGeom>
        </p:spPr>
        <p:txBody>
          <a:bodyPr/>
          <a:lstStyle/>
          <a:p>
            <a:r>
              <a:t>Text názvu</a:t>
            </a:r>
          </a:p>
        </p:txBody>
      </p:sp>
      <p:sp>
        <p:nvSpPr>
          <p:cNvPr id="57" name="Text úrovně 1…"/>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Text úrovně 1</a:t>
            </a:r>
          </a:p>
          <a:p>
            <a:pPr lvl="1"/>
            <a:r>
              <a:t>Text úrovně 2</a:t>
            </a:r>
          </a:p>
          <a:p>
            <a:pPr lvl="2"/>
            <a:r>
              <a:t>Text úrovně 3</a:t>
            </a:r>
          </a:p>
          <a:p>
            <a:pPr lvl="3"/>
            <a:r>
              <a:t>Text úrovně 4</a:t>
            </a:r>
          </a:p>
          <a:p>
            <a:pPr lvl="4"/>
            <a:r>
              <a:t>Text úrovně 5</a:t>
            </a:r>
          </a:p>
        </p:txBody>
      </p:sp>
      <p:sp>
        <p:nvSpPr>
          <p:cNvPr id="5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Obrázek"/>
          <p:cNvSpPr>
            <a:spLocks noGrp="1"/>
          </p:cNvSpPr>
          <p:nvPr>
            <p:ph type="pic" idx="21"/>
          </p:nvPr>
        </p:nvSpPr>
        <p:spPr>
          <a:xfrm>
            <a:off x="9972675" y="2125132"/>
            <a:ext cx="16402050" cy="10934701"/>
          </a:xfrm>
          <a:prstGeom prst="rect">
            <a:avLst/>
          </a:prstGeom>
        </p:spPr>
        <p:txBody>
          <a:bodyPr lIns="91439" tIns="45719" rIns="91439" bIns="45719" anchor="t">
            <a:noAutofit/>
          </a:bodyPr>
          <a:lstStyle/>
          <a:p>
            <a:endParaRPr/>
          </a:p>
        </p:txBody>
      </p:sp>
      <p:sp>
        <p:nvSpPr>
          <p:cNvPr id="66" name="Text názvu"/>
          <p:cNvSpPr txBox="1">
            <a:spLocks noGrp="1"/>
          </p:cNvSpPr>
          <p:nvPr>
            <p:ph type="title"/>
          </p:nvPr>
        </p:nvSpPr>
        <p:spPr>
          <a:prstGeom prst="rect">
            <a:avLst/>
          </a:prstGeom>
        </p:spPr>
        <p:txBody>
          <a:bodyPr/>
          <a:lstStyle/>
          <a:p>
            <a:r>
              <a:t>Text názvu</a:t>
            </a:r>
          </a:p>
        </p:txBody>
      </p:sp>
      <p:sp>
        <p:nvSpPr>
          <p:cNvPr id="67" name="Text úrovně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Text úrovně 1</a:t>
            </a:r>
          </a:p>
          <a:p>
            <a:pPr lvl="1"/>
            <a:r>
              <a:t>Text úrovně 2</a:t>
            </a:r>
          </a:p>
          <a:p>
            <a:pPr lvl="2"/>
            <a:r>
              <a:t>Text úrovně 3</a:t>
            </a:r>
          </a:p>
          <a:p>
            <a:pPr lvl="3"/>
            <a:r>
              <a:t>Text úrovně 4</a:t>
            </a:r>
          </a:p>
          <a:p>
            <a:pPr lvl="4"/>
            <a:r>
              <a:t>Text úrovně 5</a:t>
            </a:r>
          </a:p>
        </p:txBody>
      </p:sp>
      <p:sp>
        <p:nvSpPr>
          <p:cNvPr id="6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Text úrovně 1…"/>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Text úrovně 1</a:t>
            </a:r>
          </a:p>
          <a:p>
            <a:pPr lvl="1"/>
            <a:r>
              <a:t>Text úrovně 2</a:t>
            </a:r>
          </a:p>
          <a:p>
            <a:pPr lvl="2"/>
            <a:r>
              <a:t>Text úrovně 3</a:t>
            </a:r>
          </a:p>
          <a:p>
            <a:pPr lvl="3"/>
            <a:r>
              <a:t>Text úrovně 4</a:t>
            </a:r>
          </a:p>
          <a:p>
            <a:pPr lvl="4"/>
            <a:r>
              <a:t>Text úrovně 5</a:t>
            </a:r>
          </a:p>
        </p:txBody>
      </p:sp>
      <p:sp>
        <p:nvSpPr>
          <p:cNvPr id="76"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Obrázek"/>
          <p:cNvSpPr>
            <a:spLocks noGrp="1"/>
          </p:cNvSpPr>
          <p:nvPr>
            <p:ph type="pic" sz="quarter" idx="21"/>
          </p:nvPr>
        </p:nvSpPr>
        <p:spPr>
          <a:xfrm>
            <a:off x="15290800" y="6870700"/>
            <a:ext cx="8343900" cy="5562600"/>
          </a:xfrm>
          <a:prstGeom prst="rect">
            <a:avLst/>
          </a:prstGeom>
        </p:spPr>
        <p:txBody>
          <a:bodyPr lIns="91439" tIns="45719" rIns="91439" bIns="45719" anchor="t">
            <a:noAutofit/>
          </a:bodyPr>
          <a:lstStyle/>
          <a:p>
            <a:endParaRPr/>
          </a:p>
        </p:txBody>
      </p:sp>
      <p:sp>
        <p:nvSpPr>
          <p:cNvPr id="84" name="Obrázek"/>
          <p:cNvSpPr>
            <a:spLocks noGrp="1"/>
          </p:cNvSpPr>
          <p:nvPr>
            <p:ph type="pic" sz="quarter" idx="22"/>
          </p:nvPr>
        </p:nvSpPr>
        <p:spPr>
          <a:xfrm>
            <a:off x="15316200" y="952500"/>
            <a:ext cx="8305800" cy="5537200"/>
          </a:xfrm>
          <a:prstGeom prst="rect">
            <a:avLst/>
          </a:prstGeom>
        </p:spPr>
        <p:txBody>
          <a:bodyPr lIns="91439" tIns="45719" rIns="91439" bIns="45719" anchor="t">
            <a:noAutofit/>
          </a:bodyPr>
          <a:lstStyle/>
          <a:p>
            <a:endParaRPr/>
          </a:p>
        </p:txBody>
      </p:sp>
      <p:sp>
        <p:nvSpPr>
          <p:cNvPr id="85" name="Obrázek"/>
          <p:cNvSpPr>
            <a:spLocks noGrp="1"/>
          </p:cNvSpPr>
          <p:nvPr>
            <p:ph type="pic" idx="23"/>
          </p:nvPr>
        </p:nvSpPr>
        <p:spPr>
          <a:xfrm>
            <a:off x="-1739900" y="-258233"/>
            <a:ext cx="20065999" cy="13377332"/>
          </a:xfrm>
          <a:prstGeom prst="rect">
            <a:avLst/>
          </a:prstGeom>
        </p:spPr>
        <p:txBody>
          <a:bodyPr lIns="91439" tIns="45719" rIns="91439" bIns="45719" anchor="t">
            <a:noAutofit/>
          </a:bodyPr>
          <a:lstStyle/>
          <a:p>
            <a:endParaRPr/>
          </a:p>
        </p:txBody>
      </p:sp>
      <p:sp>
        <p:nvSpPr>
          <p:cNvPr id="86"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názvu"/>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 názvu</a:t>
            </a:r>
          </a:p>
        </p:txBody>
      </p:sp>
      <p:sp>
        <p:nvSpPr>
          <p:cNvPr id="3" name="Text úrovně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 úrovně 1</a:t>
            </a:r>
          </a:p>
          <a:p>
            <a:pPr lvl="1"/>
            <a:r>
              <a:t>Text úrovně 2</a:t>
            </a:r>
          </a:p>
          <a:p>
            <a:pPr lvl="2"/>
            <a:r>
              <a:t>Text úrovně 3</a:t>
            </a:r>
          </a:p>
          <a:p>
            <a:pPr lvl="3"/>
            <a:r>
              <a:t>Text úrovně 4</a:t>
            </a:r>
          </a:p>
          <a:p>
            <a:pPr lvl="4"/>
            <a:r>
              <a:t>Text úrovně 5</a:t>
            </a:r>
          </a:p>
        </p:txBody>
      </p:sp>
      <p:sp>
        <p:nvSpPr>
          <p:cNvPr id="4" name="Číslo snímku"/>
          <p:cNvSpPr txBox="1">
            <a:spLocks noGrp="1"/>
          </p:cNvSpPr>
          <p:nvPr>
            <p:ph type="sldNum" sz="quarter" idx="2"/>
          </p:nvPr>
        </p:nvSpPr>
        <p:spPr>
          <a:xfrm>
            <a:off x="11977776" y="13081000"/>
            <a:ext cx="41574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1pPr>
      <a:lvl2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2pPr>
      <a:lvl3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3pPr>
      <a:lvl4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4pPr>
      <a:lvl5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5pPr>
      <a:lvl6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6pPr>
      <a:lvl7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7pPr>
      <a:lvl8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8pPr>
      <a:lvl9pPr marL="0" marR="0" indent="0" algn="ctr" defTabSz="9144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bry Pro Light"/>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mn-lt"/>
          <a:ea typeface="+mn-ea"/>
          <a:cs typeface="+mn-cs"/>
          <a:sym typeface="Mabry Pro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bry Pro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4" name="Obrázek" descr="Obrázek"/>
          <p:cNvPicPr>
            <a:picLocks noChangeAspect="1"/>
          </p:cNvPicPr>
          <p:nvPr/>
        </p:nvPicPr>
        <p:blipFill>
          <a:blip r:embed="rId3">
            <a:alphaModFix amt="85000"/>
          </a:blip>
          <a:stretch>
            <a:fillRect/>
          </a:stretch>
        </p:blipFill>
        <p:spPr>
          <a:xfrm rot="12257373">
            <a:off x="15724263" y="8433082"/>
            <a:ext cx="10876155" cy="14953628"/>
          </a:xfrm>
          <a:prstGeom prst="rect">
            <a:avLst/>
          </a:prstGeom>
          <a:ln w="12700">
            <a:miter lim="400000"/>
          </a:ln>
        </p:spPr>
      </p:pic>
      <p:pic>
        <p:nvPicPr>
          <p:cNvPr id="119" name="Obrázek" descr="Obrázek"/>
          <p:cNvPicPr>
            <a:picLocks noChangeAspect="1"/>
          </p:cNvPicPr>
          <p:nvPr/>
        </p:nvPicPr>
        <p:blipFill>
          <a:blip r:embed="rId4">
            <a:alphaModFix amt="85000"/>
          </a:blip>
          <a:stretch>
            <a:fillRect/>
          </a:stretch>
        </p:blipFill>
        <p:spPr>
          <a:xfrm rot="6765108">
            <a:off x="-2903641" y="-4496031"/>
            <a:ext cx="10416920" cy="12450568"/>
          </a:xfrm>
          <a:prstGeom prst="rect">
            <a:avLst/>
          </a:prstGeom>
          <a:ln w="12700">
            <a:miter lim="400000"/>
          </a:ln>
        </p:spPr>
      </p:pic>
      <p:pic>
        <p:nvPicPr>
          <p:cNvPr id="120" name="Obrázek" descr="Obrázek"/>
          <p:cNvPicPr>
            <a:picLocks noChangeAspect="1"/>
          </p:cNvPicPr>
          <p:nvPr/>
        </p:nvPicPr>
        <p:blipFill>
          <a:blip r:embed="rId5">
            <a:alphaModFix amt="85000"/>
          </a:blip>
          <a:stretch>
            <a:fillRect/>
          </a:stretch>
        </p:blipFill>
        <p:spPr>
          <a:xfrm>
            <a:off x="6308598" y="1371600"/>
            <a:ext cx="11766804" cy="10972800"/>
          </a:xfrm>
          <a:prstGeom prst="rect">
            <a:avLst/>
          </a:prstGeom>
          <a:ln w="12700">
            <a:miter lim="400000"/>
          </a:ln>
        </p:spPr>
      </p:pic>
      <p:pic>
        <p:nvPicPr>
          <p:cNvPr id="121" name="Obrázek" descr="Obrázek"/>
          <p:cNvPicPr>
            <a:picLocks noChangeAspect="1"/>
          </p:cNvPicPr>
          <p:nvPr/>
        </p:nvPicPr>
        <p:blipFill>
          <a:blip r:embed="rId6"/>
          <a:stretch>
            <a:fillRect/>
          </a:stretch>
        </p:blipFill>
        <p:spPr>
          <a:xfrm>
            <a:off x="2031583" y="11125457"/>
            <a:ext cx="3858148" cy="831080"/>
          </a:xfrm>
          <a:prstGeom prst="rect">
            <a:avLst/>
          </a:prstGeom>
          <a:ln w="12700">
            <a:miter lim="400000"/>
          </a:ln>
        </p:spPr>
      </p:pic>
      <p:sp>
        <p:nvSpPr>
          <p:cNvPr id="122" name="Mgr. Zdeněk Semorád…"/>
          <p:cNvSpPr txBox="1"/>
          <p:nvPr/>
        </p:nvSpPr>
        <p:spPr>
          <a:xfrm>
            <a:off x="13130076" y="9637870"/>
            <a:ext cx="1039032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914400">
              <a:defRPr sz="6000"/>
            </a:pPr>
            <a:r>
              <a:rPr lang="cs-CZ" sz="4500" dirty="0">
                <a:latin typeface="Arial" panose="020B0604020202020204" pitchFamily="34" charset="0"/>
                <a:cs typeface="Arial" panose="020B0604020202020204" pitchFamily="34" charset="0"/>
              </a:rPr>
              <a:t>Klára Dostálová</a:t>
            </a:r>
          </a:p>
          <a:p>
            <a:pPr algn="l" defTabSz="914400">
              <a:defRPr sz="6000"/>
            </a:pPr>
            <a:r>
              <a:rPr lang="cs-CZ" sz="4500" dirty="0">
                <a:latin typeface="Arial" panose="020B0604020202020204" pitchFamily="34" charset="0"/>
                <a:cs typeface="Arial" panose="020B0604020202020204" pitchFamily="34" charset="0"/>
              </a:rPr>
              <a:t>ministryně pro místní rozvoj</a:t>
            </a:r>
          </a:p>
        </p:txBody>
      </p:sp>
      <p:sp>
        <p:nvSpPr>
          <p:cNvPr id="123" name="Konference ředitelů projektových…"/>
          <p:cNvSpPr txBox="1"/>
          <p:nvPr/>
        </p:nvSpPr>
        <p:spPr>
          <a:xfrm>
            <a:off x="1982078" y="4295572"/>
            <a:ext cx="9271847" cy="3839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lnSpc>
                <a:spcPct val="80000"/>
              </a:lnSpc>
              <a:defRPr sz="10600"/>
            </a:pPr>
            <a:r>
              <a:rPr lang="cs-CZ" sz="10000" b="1" dirty="0">
                <a:latin typeface="Arial" panose="020B0604020202020204" pitchFamily="34" charset="0"/>
                <a:cs typeface="Arial" panose="020B0604020202020204" pitchFamily="34" charset="0"/>
              </a:rPr>
              <a:t>Digitalizace stavebního řízení</a:t>
            </a:r>
            <a:endParaRPr sz="10000" b="1" dirty="0">
              <a:latin typeface="Arial" panose="020B0604020202020204" pitchFamily="34" charset="0"/>
              <a:cs typeface="Arial" panose="020B0604020202020204" pitchFamily="34" charset="0"/>
            </a:endParaRPr>
          </a:p>
        </p:txBody>
      </p:sp>
      <p:sp>
        <p:nvSpPr>
          <p:cNvPr id="8" name="Mgr. Zdeněk Semorád…">
            <a:extLst>
              <a:ext uri="{FF2B5EF4-FFF2-40B4-BE49-F238E27FC236}">
                <a16:creationId xmlns:a16="http://schemas.microsoft.com/office/drawing/2014/main" id="{54354B18-0F6E-46E1-B9C3-58C45FD5C1BD}"/>
              </a:ext>
            </a:extLst>
          </p:cNvPr>
          <p:cNvSpPr txBox="1"/>
          <p:nvPr/>
        </p:nvSpPr>
        <p:spPr>
          <a:xfrm>
            <a:off x="13130077" y="11643407"/>
            <a:ext cx="1039032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914400">
              <a:defRPr sz="6000"/>
            </a:pPr>
            <a:r>
              <a:rPr lang="cs-CZ" sz="4500" dirty="0">
                <a:latin typeface="Arial" panose="020B0604020202020204" pitchFamily="34" charset="0"/>
                <a:cs typeface="Arial" panose="020B0604020202020204" pitchFamily="34" charset="0"/>
              </a:rPr>
              <a:t>Jan Koudelka</a:t>
            </a:r>
          </a:p>
          <a:p>
            <a:pPr algn="l" defTabSz="914400">
              <a:defRPr sz="6000"/>
            </a:pPr>
            <a:r>
              <a:rPr lang="cs-CZ" sz="4500" dirty="0">
                <a:latin typeface="Arial" panose="020B0604020202020204" pitchFamily="34" charset="0"/>
                <a:cs typeface="Arial" panose="020B0604020202020204" pitchFamily="34" charset="0"/>
              </a:rPr>
              <a:t>náměstek pro řízení sekce ICT (MMR)</a:t>
            </a:r>
          </a:p>
        </p:txBody>
      </p:sp>
      <p:cxnSp>
        <p:nvCxnSpPr>
          <p:cNvPr id="3" name="Přímá spojnice 2">
            <a:extLst>
              <a:ext uri="{FF2B5EF4-FFF2-40B4-BE49-F238E27FC236}">
                <a16:creationId xmlns:a16="http://schemas.microsoft.com/office/drawing/2014/main" id="{79E12B3E-6B02-4158-8AB2-FE2B2D97C0C5}"/>
              </a:ext>
            </a:extLst>
          </p:cNvPr>
          <p:cNvCxnSpPr>
            <a:cxnSpLocks/>
          </p:cNvCxnSpPr>
          <p:nvPr/>
        </p:nvCxnSpPr>
        <p:spPr>
          <a:xfrm>
            <a:off x="13235840" y="11416793"/>
            <a:ext cx="9679123"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4256082"/>
            <a:ext cx="22412532" cy="6413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indent="-571500" algn="just" defTabSz="919163">
              <a:lnSpc>
                <a:spcPct val="115000"/>
              </a:lnSpc>
              <a:buFont typeface="Wingdings" panose="05000000000000000000" pitchFamily="2" charset="2"/>
              <a:buChar char="ü"/>
              <a:tabLst>
                <a:tab pos="6813550" algn="l"/>
              </a:tabLst>
            </a:pPr>
            <a:r>
              <a:rPr lang="cs-CZ" sz="4000" b="1" u="sng" dirty="0">
                <a:latin typeface="Arial" panose="020B0604020202020204" pitchFamily="34" charset="0"/>
                <a:ea typeface="Times New Roman" panose="02020603050405020304" pitchFamily="18" charset="0"/>
                <a:cs typeface="Arial" panose="020B0604020202020204" pitchFamily="34" charset="0"/>
              </a:rPr>
              <a:t>Integrovaný regionální operační program (IROP)                                         </a:t>
            </a:r>
            <a:r>
              <a:rPr lang="cs-CZ" sz="4000" b="1" u="sng" dirty="0">
                <a:latin typeface="Arial" panose="020B0604020202020204" pitchFamily="34" charset="0"/>
                <a:cs typeface="Arial" panose="020B0604020202020204" pitchFamily="34" charset="0"/>
              </a:rPr>
              <a:t>0,996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Digitalizace stavebního řízení	  										    0,776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Národní </a:t>
            </a:r>
            <a:r>
              <a:rPr lang="cs-CZ" sz="4000" dirty="0" err="1">
                <a:latin typeface="Arial" panose="020B0604020202020204" pitchFamily="34" charset="0"/>
                <a:ea typeface="Times New Roman" panose="02020603050405020304" pitchFamily="18" charset="0"/>
                <a:cs typeface="Arial" panose="020B0604020202020204" pitchFamily="34" charset="0"/>
              </a:rPr>
              <a:t>geoportál</a:t>
            </a:r>
            <a:r>
              <a:rPr lang="cs-CZ" sz="4000" dirty="0">
                <a:latin typeface="Arial" panose="020B0604020202020204" pitchFamily="34" charset="0"/>
                <a:ea typeface="Times New Roman" panose="02020603050405020304" pitchFamily="18" charset="0"/>
                <a:cs typeface="Arial" panose="020B0604020202020204" pitchFamily="34" charset="0"/>
              </a:rPr>
              <a:t> územního plánování								               0,2 mld. Kč</a:t>
            </a:r>
          </a:p>
          <a:p>
            <a:pPr marL="457200" lvl="1" indent="0" algn="just" defTabSz="919163">
              <a:lnSpc>
                <a:spcPct val="115000"/>
              </a:lnSpc>
              <a:buClr>
                <a:srgbClr val="00B050"/>
              </a:buClr>
              <a:tabLst>
                <a:tab pos="6813550" algn="l"/>
              </a:tabLst>
            </a:pPr>
            <a:endParaRPr lang="cs-CZ" sz="4000" dirty="0">
              <a:latin typeface="Arial" panose="020B0604020202020204" pitchFamily="34" charset="0"/>
              <a:ea typeface="Times New Roman" panose="02020603050405020304" pitchFamily="18" charset="0"/>
              <a:cs typeface="Arial" panose="020B0604020202020204" pitchFamily="34" charset="0"/>
            </a:endParaRPr>
          </a:p>
          <a:p>
            <a:pPr marL="571500" lvl="0" indent="-571500" algn="just" defTabSz="919163">
              <a:lnSpc>
                <a:spcPct val="115000"/>
              </a:lnSpc>
              <a:buFont typeface="Wingdings" panose="05000000000000000000" pitchFamily="2" charset="2"/>
              <a:buChar char="ü"/>
              <a:tabLst>
                <a:tab pos="6813550" algn="l"/>
              </a:tabLst>
            </a:pPr>
            <a:r>
              <a:rPr lang="cs-CZ" sz="4000" b="1" u="sng" dirty="0">
                <a:latin typeface="Arial" panose="020B0604020202020204" pitchFamily="34" charset="0"/>
                <a:ea typeface="Times New Roman" panose="02020603050405020304" pitchFamily="18" charset="0"/>
                <a:cs typeface="Arial" panose="020B0604020202020204" pitchFamily="34" charset="0"/>
              </a:rPr>
              <a:t>Národní plán obnovy – Zrychlení a digitalizace SŘ                     			      1,75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cs typeface="Arial" panose="020B0604020202020204" pitchFamily="34" charset="0"/>
              </a:rPr>
              <a:t>Vytvoření „Agendového informačního systému“ (AIS) 					         0,4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cs typeface="Arial" panose="020B0604020202020204" pitchFamily="34" charset="0"/>
              </a:rPr>
              <a:t>Rozvoj a využití datového fondu veřejné správy v územním plánování 	       0,03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cs typeface="Arial" panose="020B0604020202020204" pitchFamily="34" charset="0"/>
              </a:rPr>
              <a:t>Plné využití přínosů digitalizace stavebního řízení						         0,2 mld. Kč</a:t>
            </a:r>
          </a:p>
          <a:p>
            <a:pPr marL="1028700" lvl="1" indent="-571500" algn="just" defTabSz="919163">
              <a:lnSpc>
                <a:spcPct val="115000"/>
              </a:lnSpc>
              <a:buClr>
                <a:schemeClr val="tx1"/>
              </a:buClr>
              <a:buFont typeface="Courier New" panose="02070309020205020404" pitchFamily="49" charset="0"/>
              <a:buChar char="o"/>
              <a:tabLst>
                <a:tab pos="6813550" algn="l"/>
              </a:tabLst>
            </a:pPr>
            <a:r>
              <a:rPr lang="cs-CZ" sz="4000" dirty="0">
                <a:latin typeface="Arial" panose="020B0604020202020204" pitchFamily="34" charset="0"/>
                <a:cs typeface="Arial" panose="020B0604020202020204" pitchFamily="34" charset="0"/>
              </a:rPr>
              <a:t>Zavedení rekodifikace stavebního práva do praxe	</a:t>
            </a:r>
            <a:r>
              <a:rPr lang="cs-CZ" sz="4000" dirty="0">
                <a:latin typeface="Arial" panose="020B0604020202020204" pitchFamily="34" charset="0"/>
                <a:ea typeface="Times New Roman" panose="02020603050405020304" pitchFamily="18" charset="0"/>
                <a:cs typeface="Arial" panose="020B0604020202020204" pitchFamily="34" charset="0"/>
              </a:rPr>
              <a:t>					       1,12 mld. Kč</a:t>
            </a:r>
          </a:p>
        </p:txBody>
      </p:sp>
      <p:sp>
        <p:nvSpPr>
          <p:cNvPr id="139" name="Změny v IROP ve srovnání s obdobím 2014-2020"/>
          <p:cNvSpPr txBox="1"/>
          <p:nvPr/>
        </p:nvSpPr>
        <p:spPr>
          <a:xfrm>
            <a:off x="1234277" y="1423294"/>
            <a:ext cx="21915445"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8000"/>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cs-CZ" sz="8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rPr>
              <a:t>Financování</a:t>
            </a:r>
          </a:p>
        </p:txBody>
      </p:sp>
    </p:spTree>
    <p:extLst>
      <p:ext uri="{BB962C8B-B14F-4D97-AF65-F5344CB8AC3E}">
        <p14:creationId xmlns:p14="http://schemas.microsoft.com/office/powerpoint/2010/main" val="18838375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4238586"/>
            <a:ext cx="18457221" cy="747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919163">
              <a:lnSpc>
                <a:spcPct val="115000"/>
              </a:lnSpc>
              <a:tabLst>
                <a:tab pos="6813550" algn="l"/>
              </a:tabLst>
            </a:pPr>
            <a:r>
              <a:rPr lang="cs-CZ" sz="5000" b="1" u="sng" dirty="0">
                <a:latin typeface="Arial" panose="020B0604020202020204" pitchFamily="34" charset="0"/>
                <a:ea typeface="Times New Roman" panose="02020603050405020304" pitchFamily="18" charset="0"/>
                <a:cs typeface="Arial" panose="020B0604020202020204" pitchFamily="34" charset="0"/>
              </a:rPr>
              <a:t>Před zavedením digitalizace:</a:t>
            </a:r>
          </a:p>
          <a:p>
            <a:pPr algn="just" defTabSz="919163">
              <a:lnSpc>
                <a:spcPct val="115000"/>
              </a:lnSpc>
              <a:tabLst>
                <a:tab pos="6813550" algn="l"/>
              </a:tabLst>
            </a:pPr>
            <a:endParaRPr lang="cs-CZ" sz="5000" b="1" u="sng"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defTabSz="919163">
              <a:lnSpc>
                <a:spcPct val="115000"/>
              </a:lnSpc>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Stavebník musí předložit žádost o stavební povolení (o územní rozhodnutí apod.) prostřednictvím formuláře podle vyhlášky č. 503/2006 Sb.</a:t>
            </a:r>
          </a:p>
          <a:p>
            <a:pPr marL="571500" indent="-571500" algn="just" defTabSz="919163">
              <a:lnSpc>
                <a:spcPct val="115000"/>
              </a:lnSpc>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K této žádosti musí připojit projektovou dokumentaci min. ve dvou „papírových“ vyhotoveních </a:t>
            </a:r>
          </a:p>
          <a:p>
            <a:pPr marL="571500" indent="-571500" algn="just" defTabSz="919163">
              <a:lnSpc>
                <a:spcPct val="115000"/>
              </a:lnSpc>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Všechny ostatní povinné podklady v listinné podobě</a:t>
            </a:r>
          </a:p>
          <a:p>
            <a:pPr marL="571500" indent="-571500" algn="just" defTabSz="919163">
              <a:lnSpc>
                <a:spcPct val="115000"/>
              </a:lnSpc>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Tyto povinné podklady opatřuje stavebník před podáním žádosti o stavební povolení opět na základě „papírové“ žádosti</a:t>
            </a:r>
          </a:p>
          <a:p>
            <a:pPr marL="571500" indent="-571500" algn="just" defTabSz="919163">
              <a:lnSpc>
                <a:spcPct val="115000"/>
              </a:lnSpc>
              <a:buFont typeface="Courier New" panose="02070309020205020404" pitchFamily="49" charset="0"/>
              <a:buChar char="o"/>
              <a:tabLst>
                <a:tab pos="6813550" algn="l"/>
              </a:tabLst>
            </a:pPr>
            <a:r>
              <a:rPr lang="cs-CZ" sz="4000" dirty="0">
                <a:latin typeface="Arial" panose="020B0604020202020204" pitchFamily="34" charset="0"/>
                <a:ea typeface="Times New Roman" panose="02020603050405020304" pitchFamily="18" charset="0"/>
                <a:cs typeface="Arial" panose="020B0604020202020204" pitchFamily="34" charset="0"/>
              </a:rPr>
              <a:t>Jen minimum požadovaných podkladů lze v současné době vyřídit elektronicky</a:t>
            </a:r>
          </a:p>
        </p:txBody>
      </p:sp>
      <p:sp>
        <p:nvSpPr>
          <p:cNvPr id="139" name="Změny v IROP ve srovnání s obdobím 2014-2020"/>
          <p:cNvSpPr txBox="1"/>
          <p:nvPr/>
        </p:nvSpPr>
        <p:spPr>
          <a:xfrm>
            <a:off x="1234277" y="1423293"/>
            <a:ext cx="21915445"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8000"/>
            </a:lvl1pPr>
          </a:lstStyle>
          <a:p>
            <a:pPr lvl="0">
              <a:defRPr/>
            </a:pPr>
            <a:r>
              <a:rPr lang="cs-CZ" sz="8800" b="1" dirty="0">
                <a:latin typeface="Arial" panose="020B0604020202020204" pitchFamily="34" charset="0"/>
                <a:cs typeface="Arial" panose="020B0604020202020204" pitchFamily="34" charset="0"/>
              </a:rPr>
              <a:t>Jak vypadá SŘ dnes?</a:t>
            </a:r>
            <a:endParaRPr kumimoji="0" lang="cs-CZ" sz="8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endParaRPr>
          </a:p>
        </p:txBody>
      </p:sp>
    </p:spTree>
    <p:extLst>
      <p:ext uri="{BB962C8B-B14F-4D97-AF65-F5344CB8AC3E}">
        <p14:creationId xmlns:p14="http://schemas.microsoft.com/office/powerpoint/2010/main" val="882184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4457906"/>
            <a:ext cx="18457221" cy="3320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indent="-571500" algn="l" defTabSz="919163">
              <a:lnSpc>
                <a:spcPct val="115000"/>
              </a:lnSpc>
              <a:buFont typeface="Wingdings" panose="05000000000000000000" pitchFamily="2" charset="2"/>
              <a:buChar char="ü"/>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Všechny úkony mezi stavebníkem, SÚ, DO a vlastníky veřejné dopravní </a:t>
            </a:r>
            <a:br>
              <a:rPr lang="cs-CZ" sz="3700" dirty="0">
                <a:latin typeface="Arial" panose="020B0604020202020204" pitchFamily="34" charset="0"/>
                <a:ea typeface="Times New Roman" panose="02020603050405020304" pitchFamily="18" charset="0"/>
                <a:cs typeface="Arial" panose="020B0604020202020204" pitchFamily="34" charset="0"/>
              </a:rPr>
            </a:br>
            <a:r>
              <a:rPr lang="cs-CZ" sz="3700" dirty="0">
                <a:latin typeface="Arial" panose="020B0604020202020204" pitchFamily="34" charset="0"/>
                <a:ea typeface="Times New Roman" panose="02020603050405020304" pitchFamily="18" charset="0"/>
                <a:cs typeface="Arial" panose="020B0604020202020204" pitchFamily="34" charset="0"/>
              </a:rPr>
              <a:t>nebo technické infrastruktury budou probíhat elektronicky</a:t>
            </a:r>
          </a:p>
          <a:p>
            <a:pPr marL="571500" indent="-571500" algn="l" defTabSz="919163">
              <a:lnSpc>
                <a:spcPct val="115000"/>
              </a:lnSpc>
              <a:buFont typeface="Wingdings" panose="05000000000000000000" pitchFamily="2" charset="2"/>
              <a:buChar char="ü"/>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Komunikačním prostředkem bude hlavně tzv. Portál stavebníka (PS)</a:t>
            </a:r>
          </a:p>
          <a:p>
            <a:pPr marL="571500" indent="-571500" algn="l" defTabSz="919163">
              <a:lnSpc>
                <a:spcPct val="115000"/>
              </a:lnSpc>
              <a:buFont typeface="Wingdings" panose="05000000000000000000" pitchFamily="2" charset="2"/>
              <a:buChar char="ü"/>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Stavebník prostřednictvím PS vyřídí všechny povinné náležitosti žádosti </a:t>
            </a:r>
            <a:br>
              <a:rPr lang="cs-CZ" sz="3700" dirty="0">
                <a:latin typeface="Arial" panose="020B0604020202020204" pitchFamily="34" charset="0"/>
                <a:ea typeface="Times New Roman" panose="02020603050405020304" pitchFamily="18" charset="0"/>
                <a:cs typeface="Arial" panose="020B0604020202020204" pitchFamily="34" charset="0"/>
              </a:rPr>
            </a:br>
            <a:r>
              <a:rPr lang="cs-CZ" sz="3700" dirty="0">
                <a:latin typeface="Arial" panose="020B0604020202020204" pitchFamily="34" charset="0"/>
                <a:ea typeface="Times New Roman" panose="02020603050405020304" pitchFamily="18" charset="0"/>
                <a:cs typeface="Arial" panose="020B0604020202020204" pitchFamily="34" charset="0"/>
              </a:rPr>
              <a:t>o povolení stavby:</a:t>
            </a:r>
          </a:p>
        </p:txBody>
      </p:sp>
      <p:sp>
        <p:nvSpPr>
          <p:cNvPr id="139" name="Změny v IROP ve srovnání s obdobím 2014-2020"/>
          <p:cNvSpPr txBox="1"/>
          <p:nvPr/>
        </p:nvSpPr>
        <p:spPr>
          <a:xfrm>
            <a:off x="1234277" y="746185"/>
            <a:ext cx="21915445"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8000"/>
            </a:lvl1pPr>
          </a:lstStyle>
          <a:p>
            <a:pPr lvl="0">
              <a:defRPr/>
            </a:pPr>
            <a:r>
              <a:rPr lang="cs-CZ" sz="8800" b="1" dirty="0">
                <a:latin typeface="Arial" panose="020B0604020202020204" pitchFamily="34" charset="0"/>
                <a:cs typeface="Arial" panose="020B0604020202020204" pitchFamily="34" charset="0"/>
              </a:rPr>
              <a:t>Jak bude vypadat SŘ po zavedení digitalizace?</a:t>
            </a:r>
            <a:endParaRPr kumimoji="0" lang="cs-CZ" sz="8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endParaRPr>
          </a:p>
        </p:txBody>
      </p:sp>
      <p:sp>
        <p:nvSpPr>
          <p:cNvPr id="2" name="Obdélník 1">
            <a:extLst>
              <a:ext uri="{FF2B5EF4-FFF2-40B4-BE49-F238E27FC236}">
                <a16:creationId xmlns:a16="http://schemas.microsoft.com/office/drawing/2014/main" id="{F8D39D76-0BEE-4930-A8EB-8455C4A9EF75}"/>
              </a:ext>
            </a:extLst>
          </p:cNvPr>
          <p:cNvSpPr/>
          <p:nvPr/>
        </p:nvSpPr>
        <p:spPr>
          <a:xfrm>
            <a:off x="3484382" y="7778751"/>
            <a:ext cx="16207113" cy="2655792"/>
          </a:xfrm>
          <a:prstGeom prst="rect">
            <a:avLst/>
          </a:prstGeom>
        </p:spPr>
        <p:txBody>
          <a:bodyPr wrap="square">
            <a:spAutoFit/>
          </a:bodyPr>
          <a:lstStyle/>
          <a:p>
            <a:pPr marL="571500" lvl="2" indent="-571500" algn="just" defTabSz="919163">
              <a:lnSpc>
                <a:spcPct val="115000"/>
              </a:lnSpc>
              <a:buFont typeface="Wingdings" panose="05000000000000000000" pitchFamily="2" charset="2"/>
              <a:buChar char="Ø"/>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vyjádření k existenci inženýrských sítí a jejich ochranných pásem </a:t>
            </a:r>
          </a:p>
          <a:p>
            <a:pPr marL="571500" lvl="2" indent="-571500" algn="just" defTabSz="919163">
              <a:lnSpc>
                <a:spcPct val="115000"/>
              </a:lnSpc>
              <a:buFont typeface="Wingdings" panose="05000000000000000000" pitchFamily="2" charset="2"/>
              <a:buChar char="Ø"/>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vyjádření k možnosti napojení se na tyto sítě</a:t>
            </a:r>
          </a:p>
          <a:p>
            <a:pPr marL="571500" lvl="2" indent="-571500" algn="just" defTabSz="919163">
              <a:lnSpc>
                <a:spcPct val="115000"/>
              </a:lnSpc>
              <a:buFont typeface="Wingdings" panose="05000000000000000000" pitchFamily="2" charset="2"/>
              <a:buChar char="Ø"/>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závazná stanoviska a vyjádření DO, které nebudou integrovány do SÚ </a:t>
            </a:r>
          </a:p>
          <a:p>
            <a:pPr marL="571500" lvl="2" indent="-571500" algn="just" defTabSz="919163">
              <a:lnSpc>
                <a:spcPct val="115000"/>
              </a:lnSpc>
              <a:buFont typeface="Wingdings" panose="05000000000000000000" pitchFamily="2" charset="2"/>
              <a:buChar char="Ø"/>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žádost o povolení stavby včetně projektové dokumentace</a:t>
            </a:r>
          </a:p>
        </p:txBody>
      </p:sp>
      <p:sp>
        <p:nvSpPr>
          <p:cNvPr id="3" name="Obdélník 2">
            <a:extLst>
              <a:ext uri="{FF2B5EF4-FFF2-40B4-BE49-F238E27FC236}">
                <a16:creationId xmlns:a16="http://schemas.microsoft.com/office/drawing/2014/main" id="{35544BF0-8762-4247-9410-20368F1DDAB4}"/>
              </a:ext>
            </a:extLst>
          </p:cNvPr>
          <p:cNvSpPr/>
          <p:nvPr/>
        </p:nvSpPr>
        <p:spPr>
          <a:xfrm>
            <a:off x="1234274" y="10660236"/>
            <a:ext cx="18457221" cy="2000997"/>
          </a:xfrm>
          <a:prstGeom prst="rect">
            <a:avLst/>
          </a:prstGeom>
        </p:spPr>
        <p:txBody>
          <a:bodyPr wrap="square">
            <a:spAutoFit/>
          </a:bodyPr>
          <a:lstStyle/>
          <a:p>
            <a:pPr marL="571500" lvl="2" indent="-571500" algn="l" defTabSz="919163">
              <a:lnSpc>
                <a:spcPct val="115000"/>
              </a:lnSpc>
              <a:buFont typeface="Wingdings" panose="05000000000000000000" pitchFamily="2" charset="2"/>
              <a:buChar char="ü"/>
              <a:tabLst>
                <a:tab pos="6813550" algn="l"/>
              </a:tabLst>
            </a:pPr>
            <a:r>
              <a:rPr lang="cs-CZ" sz="3700" dirty="0">
                <a:latin typeface="Arial" panose="020B0604020202020204" pitchFamily="34" charset="0"/>
                <a:ea typeface="Times New Roman" panose="02020603050405020304" pitchFamily="18" charset="0"/>
                <a:cs typeface="Arial" panose="020B0604020202020204" pitchFamily="34" charset="0"/>
              </a:rPr>
              <a:t>Do spisu budou moci přes PS nahlížet všichni účastníci řízení a DO. A budou jej používat pro komunikaci se SÚ.</a:t>
            </a:r>
          </a:p>
          <a:p>
            <a:pPr marL="571500" lvl="2" indent="-571500" algn="l" defTabSz="919163">
              <a:lnSpc>
                <a:spcPct val="115000"/>
              </a:lnSpc>
              <a:buFont typeface="Wingdings" panose="05000000000000000000" pitchFamily="2" charset="2"/>
              <a:buChar char="ü"/>
              <a:tabLst>
                <a:tab pos="6813550" algn="l"/>
              </a:tabLst>
            </a:pPr>
            <a:r>
              <a:rPr lang="cs-CZ" sz="3700" b="1" u="sng" dirty="0">
                <a:latin typeface="Arial" panose="020B0604020202020204" pitchFamily="34" charset="0"/>
                <a:ea typeface="Times New Roman" panose="02020603050405020304" pitchFamily="18" charset="0"/>
                <a:cs typeface="Arial" panose="020B0604020202020204" pitchFamily="34" charset="0"/>
              </a:rPr>
              <a:t>Digitalizace zásadně přispěje ke zrychlení a zjednodušení stavebního řízení  </a:t>
            </a:r>
          </a:p>
        </p:txBody>
      </p:sp>
    </p:spTree>
    <p:extLst>
      <p:ext uri="{BB962C8B-B14F-4D97-AF65-F5344CB8AC3E}">
        <p14:creationId xmlns:p14="http://schemas.microsoft.com/office/powerpoint/2010/main" val="4680595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9" name="Obrázek" descr="Obrázek"/>
          <p:cNvPicPr>
            <a:picLocks noChangeAspect="1"/>
          </p:cNvPicPr>
          <p:nvPr/>
        </p:nvPicPr>
        <p:blipFill>
          <a:blip r:embed="rId3">
            <a:alphaModFix amt="85000"/>
          </a:blip>
          <a:stretch>
            <a:fillRect/>
          </a:stretch>
        </p:blipFill>
        <p:spPr>
          <a:xfrm rot="6765108">
            <a:off x="-5407591" y="-2120124"/>
            <a:ext cx="10416920" cy="12450568"/>
          </a:xfrm>
          <a:prstGeom prst="rect">
            <a:avLst/>
          </a:prstGeom>
          <a:noFill/>
          <a:ln w="12700">
            <a:miter lim="400000"/>
          </a:ln>
        </p:spPr>
      </p:pic>
      <p:pic>
        <p:nvPicPr>
          <p:cNvPr id="120" name="Obrázek" descr="Obrázek"/>
          <p:cNvPicPr>
            <a:picLocks noChangeAspect="1"/>
          </p:cNvPicPr>
          <p:nvPr/>
        </p:nvPicPr>
        <p:blipFill>
          <a:blip r:embed="rId4">
            <a:alphaModFix amt="85000"/>
          </a:blip>
          <a:stretch>
            <a:fillRect/>
          </a:stretch>
        </p:blipFill>
        <p:spPr>
          <a:xfrm>
            <a:off x="5701684" y="1759463"/>
            <a:ext cx="11766804" cy="10972800"/>
          </a:xfrm>
          <a:prstGeom prst="rect">
            <a:avLst/>
          </a:prstGeom>
          <a:ln w="12700">
            <a:miter lim="400000"/>
          </a:ln>
        </p:spPr>
      </p:pic>
      <p:pic>
        <p:nvPicPr>
          <p:cNvPr id="121" name="Obrázek" descr="Obrázek"/>
          <p:cNvPicPr>
            <a:picLocks noChangeAspect="1"/>
          </p:cNvPicPr>
          <p:nvPr/>
        </p:nvPicPr>
        <p:blipFill>
          <a:blip r:embed="rId5"/>
          <a:stretch>
            <a:fillRect/>
          </a:stretch>
        </p:blipFill>
        <p:spPr>
          <a:xfrm>
            <a:off x="2031583" y="11125457"/>
            <a:ext cx="3858148" cy="831080"/>
          </a:xfrm>
          <a:prstGeom prst="rect">
            <a:avLst/>
          </a:prstGeom>
          <a:ln w="12700">
            <a:miter lim="400000"/>
          </a:ln>
        </p:spPr>
      </p:pic>
      <p:sp>
        <p:nvSpPr>
          <p:cNvPr id="123" name="Konference ředitelů projektových…"/>
          <p:cNvSpPr txBox="1"/>
          <p:nvPr/>
        </p:nvSpPr>
        <p:spPr>
          <a:xfrm>
            <a:off x="7556076" y="5356094"/>
            <a:ext cx="9271847"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defTabSz="914400" rtl="0" eaLnBrk="1" fontAlgn="auto" latinLnBrk="0" hangingPunct="0">
              <a:lnSpc>
                <a:spcPct val="80000"/>
              </a:lnSpc>
              <a:spcBef>
                <a:spcPts val="0"/>
              </a:spcBef>
              <a:spcAft>
                <a:spcPts val="0"/>
              </a:spcAft>
              <a:buClrTx/>
              <a:buSzTx/>
              <a:buFontTx/>
              <a:buNone/>
              <a:tabLst/>
              <a:defRPr sz="10600"/>
            </a:pPr>
            <a:r>
              <a:rPr kumimoji="0" lang="cs-CZ" sz="10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rPr>
              <a:t>Na shledanou </a:t>
            </a:r>
            <a:br>
              <a:rPr kumimoji="0" lang="cs-CZ" sz="10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rPr>
            </a:br>
            <a:r>
              <a:rPr kumimoji="0" lang="cs-CZ" sz="10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rPr>
              <a:t>v 21. století  </a:t>
            </a:r>
            <a:endParaRPr kumimoji="0" sz="10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endParaRPr>
          </a:p>
        </p:txBody>
      </p:sp>
      <p:pic>
        <p:nvPicPr>
          <p:cNvPr id="124" name="Obrázek" descr="Obrázek"/>
          <p:cNvPicPr>
            <a:picLocks noChangeAspect="1"/>
          </p:cNvPicPr>
          <p:nvPr/>
        </p:nvPicPr>
        <p:blipFill>
          <a:blip r:embed="rId6">
            <a:alphaModFix amt="85000"/>
          </a:blip>
          <a:stretch>
            <a:fillRect/>
          </a:stretch>
        </p:blipFill>
        <p:spPr>
          <a:xfrm rot="12257373">
            <a:off x="16818246" y="7792344"/>
            <a:ext cx="10876155" cy="14953628"/>
          </a:xfrm>
          <a:prstGeom prst="rect">
            <a:avLst/>
          </a:prstGeom>
          <a:ln w="12700">
            <a:miter lim="400000"/>
          </a:ln>
        </p:spPr>
      </p:pic>
      <p:pic>
        <p:nvPicPr>
          <p:cNvPr id="3" name="Grafický objekt 2" descr="Usmívající se obličej bez výplně">
            <a:extLst>
              <a:ext uri="{FF2B5EF4-FFF2-40B4-BE49-F238E27FC236}">
                <a16:creationId xmlns:a16="http://schemas.microsoft.com/office/drawing/2014/main" id="{CF177D63-AC9E-490B-ADD1-D91FA9921B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44079" y="7745115"/>
            <a:ext cx="1895842" cy="1895842"/>
          </a:xfrm>
          <a:prstGeom prst="rect">
            <a:avLst/>
          </a:prstGeom>
        </p:spPr>
      </p:pic>
    </p:spTree>
    <p:extLst>
      <p:ext uri="{BB962C8B-B14F-4D97-AF65-F5344CB8AC3E}">
        <p14:creationId xmlns:p14="http://schemas.microsoft.com/office/powerpoint/2010/main" val="38364323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3290186"/>
            <a:ext cx="19230866" cy="10105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Digitalizace vytvoří ucelenou soustavu informačních systémů pro výkon stavebních agend</a:t>
            </a:r>
          </a:p>
          <a:p>
            <a:pPr marL="571500" lvl="0" indent="-571500" algn="l">
              <a:spcAft>
                <a:spcPts val="600"/>
              </a:spcAft>
              <a:buClr>
                <a:schemeClr val="tx1"/>
              </a:buClr>
              <a:buFont typeface="Wingdings" panose="05000000000000000000" pitchFamily="2" charset="2"/>
              <a:buChar char="ü"/>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První velká změna bude už samotná forma podání</a:t>
            </a:r>
          </a:p>
          <a:p>
            <a:pPr marL="571500" lvl="0" indent="-571500" algn="l">
              <a:spcAft>
                <a:spcPts val="600"/>
              </a:spcAft>
              <a:buClr>
                <a:schemeClr val="tx1"/>
              </a:buClr>
              <a:buFont typeface="Wingdings" panose="05000000000000000000" pitchFamily="2" charset="2"/>
              <a:buChar char="ü"/>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Projektovou dokumentaci a přílohy bude možné podat ve standardizovaných formátech (</a:t>
            </a:r>
            <a:r>
              <a:rPr lang="cs-CZ" sz="4000" dirty="0" err="1">
                <a:latin typeface="Arial" panose="020B0604020202020204" pitchFamily="34" charset="0"/>
                <a:cs typeface="Arial" panose="020B0604020202020204" pitchFamily="34" charset="0"/>
              </a:rPr>
              <a:t>pdf</a:t>
            </a:r>
            <a:r>
              <a:rPr lang="cs-CZ" sz="4000" dirty="0">
                <a:latin typeface="Arial" panose="020B0604020202020204" pitchFamily="34" charset="0"/>
                <a:cs typeface="Arial" panose="020B0604020202020204" pitchFamily="34" charset="0"/>
              </a:rPr>
              <a:t>, </a:t>
            </a:r>
            <a:r>
              <a:rPr lang="cs-CZ" sz="4000" dirty="0" err="1">
                <a:latin typeface="Arial" panose="020B0604020202020204" pitchFamily="34" charset="0"/>
                <a:cs typeface="Arial" panose="020B0604020202020204" pitchFamily="34" charset="0"/>
              </a:rPr>
              <a:t>dwg</a:t>
            </a:r>
            <a:r>
              <a:rPr lang="cs-CZ" sz="4000" dirty="0">
                <a:latin typeface="Arial" panose="020B0604020202020204" pitchFamily="34" charset="0"/>
                <a:cs typeface="Arial" panose="020B0604020202020204" pitchFamily="34" charset="0"/>
              </a:rPr>
              <a:t>, BIM atd.)</a:t>
            </a:r>
          </a:p>
          <a:p>
            <a:pPr marL="571500" lvl="0" indent="-571500" algn="l">
              <a:spcAft>
                <a:spcPts val="600"/>
              </a:spcAft>
              <a:buClr>
                <a:schemeClr val="tx1"/>
              </a:buClr>
              <a:buFont typeface="Wingdings" panose="05000000000000000000" pitchFamily="2" charset="2"/>
              <a:buChar char="ü"/>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Žádost se bude projednávat digitálně řízeným procesem. </a:t>
            </a:r>
          </a:p>
          <a:p>
            <a:pPr marL="571500" lvl="0" indent="-571500" algn="l">
              <a:spcAft>
                <a:spcPts val="600"/>
              </a:spcAft>
              <a:buClr>
                <a:schemeClr val="tx1"/>
              </a:buClr>
              <a:buFont typeface="Wingdings" panose="05000000000000000000" pitchFamily="2" charset="2"/>
              <a:buChar char="ü"/>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Digitalizace umožní nahlížet </a:t>
            </a:r>
            <a:r>
              <a:rPr lang="cs-CZ" sz="4000" b="1" u="sng" dirty="0">
                <a:latin typeface="Arial" panose="020B0604020202020204" pitchFamily="34" charset="0"/>
                <a:cs typeface="Arial" panose="020B0604020202020204" pitchFamily="34" charset="0"/>
              </a:rPr>
              <a:t>v jeden okamžik více účastníkům do jednoho elektronického spisu</a:t>
            </a:r>
          </a:p>
          <a:p>
            <a:pPr marL="571500" lvl="0" indent="-571500" algn="l">
              <a:spcAft>
                <a:spcPts val="600"/>
              </a:spcAft>
              <a:buClr>
                <a:schemeClr val="tx1"/>
              </a:buClr>
              <a:buFont typeface="Wingdings" panose="05000000000000000000" pitchFamily="2" charset="2"/>
              <a:buChar char="ü"/>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Digitalizace územního plánování přinese </a:t>
            </a:r>
            <a:r>
              <a:rPr lang="cs-CZ" sz="4000" b="1" u="sng" dirty="0">
                <a:latin typeface="Arial" panose="020B0604020202020204" pitchFamily="34" charset="0"/>
                <a:cs typeface="Arial" panose="020B0604020202020204" pitchFamily="34" charset="0"/>
              </a:rPr>
              <a:t>dostupnost všech informací o území on-line</a:t>
            </a:r>
            <a:endParaRPr lang="cs-CZ" sz="4000" dirty="0">
              <a:latin typeface="Arial" panose="020B0604020202020204" pitchFamily="34" charset="0"/>
              <a:cs typeface="Arial" panose="020B0604020202020204" pitchFamily="34" charset="0"/>
            </a:endParaRPr>
          </a:p>
        </p:txBody>
      </p:sp>
      <p:sp>
        <p:nvSpPr>
          <p:cNvPr id="139" name="Změny v IROP ve srovnání s obdobím 2014-2020"/>
          <p:cNvSpPr txBox="1"/>
          <p:nvPr/>
        </p:nvSpPr>
        <p:spPr>
          <a:xfrm>
            <a:off x="1234277" y="1558715"/>
            <a:ext cx="21915445" cy="118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8000"/>
            </a:lvl1pPr>
          </a:lstStyle>
          <a:p>
            <a:pPr lvl="0" defTabSz="914400">
              <a:lnSpc>
                <a:spcPct val="80000"/>
              </a:lnSpc>
              <a:defRPr sz="10600"/>
            </a:pPr>
            <a:r>
              <a:rPr lang="cs-CZ" sz="8800" b="1" dirty="0">
                <a:latin typeface="Arial" panose="020B0604020202020204" pitchFamily="34" charset="0"/>
                <a:cs typeface="Arial" panose="020B0604020202020204" pitchFamily="34" charset="0"/>
              </a:rPr>
              <a:t>Proč potřebujeme digitalizaci?</a:t>
            </a:r>
          </a:p>
        </p:txBody>
      </p:sp>
    </p:spTree>
    <p:extLst>
      <p:ext uri="{BB962C8B-B14F-4D97-AF65-F5344CB8AC3E}">
        <p14:creationId xmlns:p14="http://schemas.microsoft.com/office/powerpoint/2010/main" val="6339840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00FF"/>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6" y="4654580"/>
            <a:ext cx="21143122" cy="6719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Jedno řízení místo současného </a:t>
            </a:r>
            <a:br>
              <a:rPr lang="cs-CZ" sz="5000" dirty="0">
                <a:latin typeface="Arial" panose="020B0604020202020204" pitchFamily="34" charset="0"/>
                <a:cs typeface="Arial" panose="020B0604020202020204" pitchFamily="34" charset="0"/>
              </a:rPr>
            </a:br>
            <a:r>
              <a:rPr lang="cs-CZ" sz="5000" dirty="0">
                <a:latin typeface="Arial" panose="020B0604020202020204" pitchFamily="34" charset="0"/>
                <a:cs typeface="Arial" panose="020B0604020202020204" pitchFamily="34" charset="0"/>
              </a:rPr>
              <a:t>územního a stavebního</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Integrace dotčených orgánů </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Stanovené lhůty </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Fikce souhlasu dotčeného orgánu </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Opatření proti nečinnosti</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Apelační princip </a:t>
            </a:r>
          </a:p>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Digitalizace</a:t>
            </a:r>
          </a:p>
        </p:txBody>
      </p:sp>
      <p:sp>
        <p:nvSpPr>
          <p:cNvPr id="139" name="Změny v IROP ve srovnání s obdobím 2014-2020"/>
          <p:cNvSpPr txBox="1"/>
          <p:nvPr/>
        </p:nvSpPr>
        <p:spPr>
          <a:xfrm>
            <a:off x="1234276" y="1558715"/>
            <a:ext cx="22006723" cy="118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8000"/>
            </a:lvl1pPr>
          </a:lstStyle>
          <a:p>
            <a:pPr defTabSz="914400">
              <a:lnSpc>
                <a:spcPct val="80000"/>
              </a:lnSpc>
              <a:defRPr sz="10600"/>
            </a:pPr>
            <a:r>
              <a:rPr lang="cs-CZ" sz="8800" b="1" dirty="0">
                <a:latin typeface="Arial" panose="020B0604020202020204" pitchFamily="34" charset="0"/>
                <a:cs typeface="Arial" panose="020B0604020202020204" pitchFamily="34" charset="0"/>
              </a:rPr>
              <a:t>Principy nového stavebního zákona</a:t>
            </a:r>
          </a:p>
        </p:txBody>
      </p:sp>
      <p:pic>
        <p:nvPicPr>
          <p:cNvPr id="1026" name="Picture 2">
            <a:extLst>
              <a:ext uri="{FF2B5EF4-FFF2-40B4-BE49-F238E27FC236}">
                <a16:creationId xmlns:a16="http://schemas.microsoft.com/office/drawing/2014/main" id="{6675D3EB-76C5-4629-B8A3-32BEE2442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4408359"/>
            <a:ext cx="9718038" cy="7267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cký objekt 4" descr="Smutný obličej bez výplně">
            <a:extLst>
              <a:ext uri="{FF2B5EF4-FFF2-40B4-BE49-F238E27FC236}">
                <a16:creationId xmlns:a16="http://schemas.microsoft.com/office/drawing/2014/main" id="{C7D9AF4C-45EE-4F7D-8BEE-78750995FC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85847" y="4532300"/>
            <a:ext cx="2091551" cy="2091551"/>
          </a:xfrm>
          <a:prstGeom prst="rect">
            <a:avLst/>
          </a:prstGeom>
        </p:spPr>
      </p:pic>
    </p:spTree>
    <p:extLst>
      <p:ext uri="{BB962C8B-B14F-4D97-AF65-F5344CB8AC3E}">
        <p14:creationId xmlns:p14="http://schemas.microsoft.com/office/powerpoint/2010/main" val="8424271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00FF"/>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3748585"/>
            <a:ext cx="21143122" cy="8258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685800" lvl="0" indent="-685800" algn="l">
              <a:spcAft>
                <a:spcPts val="600"/>
              </a:spcAft>
              <a:buClr>
                <a:schemeClr val="tx1"/>
              </a:buClr>
              <a:buFont typeface="Wingdings" panose="05000000000000000000" pitchFamily="2" charset="2"/>
              <a:buChar char="ü"/>
            </a:pPr>
            <a:r>
              <a:rPr lang="cs-CZ" sz="5000" dirty="0">
                <a:latin typeface="Arial" panose="020B0604020202020204" pitchFamily="34" charset="0"/>
                <a:cs typeface="Arial" panose="020B0604020202020204" pitchFamily="34" charset="0"/>
              </a:rPr>
              <a:t>Poslanecká sněmovna přijala 3. března jako podklad </a:t>
            </a:r>
            <a:br>
              <a:rPr lang="cs-CZ" sz="5000" dirty="0">
                <a:latin typeface="Arial" panose="020B0604020202020204" pitchFamily="34" charset="0"/>
                <a:cs typeface="Arial" panose="020B0604020202020204" pitchFamily="34" charset="0"/>
              </a:rPr>
            </a:br>
            <a:r>
              <a:rPr lang="cs-CZ" sz="5000" dirty="0">
                <a:latin typeface="Arial" panose="020B0604020202020204" pitchFamily="34" charset="0"/>
                <a:cs typeface="Arial" panose="020B0604020202020204" pitchFamily="34" charset="0"/>
              </a:rPr>
              <a:t>KPN Hospodářského výboru</a:t>
            </a:r>
          </a:p>
          <a:p>
            <a:pPr marL="685800" lvl="0" indent="-685800" algn="l">
              <a:spcAft>
                <a:spcPts val="600"/>
              </a:spcAft>
              <a:buClr>
                <a:schemeClr val="tx1"/>
              </a:buClr>
              <a:buFont typeface="Wingdings" panose="05000000000000000000" pitchFamily="2" charset="2"/>
              <a:buChar char="ü"/>
            </a:pPr>
            <a:r>
              <a:rPr lang="cs-CZ" sz="5000" dirty="0">
                <a:solidFill>
                  <a:schemeClr val="tx1"/>
                </a:solidFill>
                <a:latin typeface="Arial" panose="020B0604020202020204" pitchFamily="34" charset="0"/>
                <a:cs typeface="Arial" panose="020B0604020202020204" pitchFamily="34" charset="0"/>
              </a:rPr>
              <a:t>1. dubna prošel KPN Hospodářského výboru do 3. čtení</a:t>
            </a:r>
            <a:br>
              <a:rPr lang="cs-CZ" sz="5000" dirty="0">
                <a:solidFill>
                  <a:srgbClr val="FF0000"/>
                </a:solidFill>
                <a:latin typeface="Arial" panose="020B0604020202020204" pitchFamily="34" charset="0"/>
                <a:cs typeface="Arial" panose="020B0604020202020204" pitchFamily="34" charset="0"/>
              </a:rPr>
            </a:br>
            <a:endParaRPr lang="cs-CZ" sz="5000" dirty="0">
              <a:solidFill>
                <a:srgbClr val="FF0000"/>
              </a:solidFill>
              <a:latin typeface="Arial" panose="020B0604020202020204" pitchFamily="34" charset="0"/>
              <a:cs typeface="Arial" panose="020B0604020202020204" pitchFamily="34" charset="0"/>
            </a:endParaRPr>
          </a:p>
          <a:p>
            <a:pPr marL="685800" lvl="6" indent="-685800" algn="l">
              <a:spcAft>
                <a:spcPts val="600"/>
              </a:spcAft>
              <a:buClr>
                <a:schemeClr val="tx1"/>
              </a:buClr>
              <a:buFont typeface="Courier New" panose="02070309020205020404" pitchFamily="49" charset="0"/>
              <a:buChar char="o"/>
            </a:pPr>
            <a:r>
              <a:rPr lang="cs-CZ" sz="5000" dirty="0">
                <a:latin typeface="Arial" panose="020B0604020202020204" pitchFamily="34" charset="0"/>
                <a:cs typeface="Arial" panose="020B0604020202020204" pitchFamily="34" charset="0"/>
              </a:rPr>
              <a:t>Třetí čtení se předpokládá na začátku května 2021</a:t>
            </a:r>
          </a:p>
          <a:p>
            <a:pPr marL="685800" lvl="4" indent="-685800" algn="l">
              <a:spcAft>
                <a:spcPts val="600"/>
              </a:spcAft>
              <a:buClr>
                <a:schemeClr val="tx1"/>
              </a:buClr>
              <a:buFont typeface="Courier New" panose="02070309020205020404" pitchFamily="49" charset="0"/>
              <a:buChar char="o"/>
            </a:pPr>
            <a:r>
              <a:rPr lang="cs-CZ" sz="5000" dirty="0">
                <a:latin typeface="Arial" panose="020B0604020202020204" pitchFamily="34" charset="0"/>
                <a:cs typeface="Arial" panose="020B0604020202020204" pitchFamily="34" charset="0"/>
              </a:rPr>
              <a:t>Podpis prezidenta a platnost se předpokládá v červenci 2021</a:t>
            </a:r>
          </a:p>
          <a:p>
            <a:pPr marL="685800" lvl="4" indent="-685800" algn="l">
              <a:spcAft>
                <a:spcPts val="600"/>
              </a:spcAft>
              <a:buClr>
                <a:schemeClr val="tx1"/>
              </a:buClr>
              <a:buFont typeface="Courier New" panose="02070309020205020404" pitchFamily="49" charset="0"/>
              <a:buChar char="o"/>
            </a:pPr>
            <a:r>
              <a:rPr lang="cs-CZ" sz="5000" dirty="0">
                <a:latin typeface="Arial" panose="020B0604020202020204" pitchFamily="34" charset="0"/>
                <a:cs typeface="Arial" panose="020B0604020202020204" pitchFamily="34" charset="0"/>
              </a:rPr>
              <a:t>Postupné nabývání účinnosti, od 1. ledna 2022 nabytí účinnosti ustanovení zřizujícího Nejvyšší stavební úřad</a:t>
            </a:r>
          </a:p>
          <a:p>
            <a:pPr lvl="4" indent="0" algn="l">
              <a:spcAft>
                <a:spcPts val="600"/>
              </a:spcAft>
              <a:buClr>
                <a:schemeClr val="tx1"/>
              </a:buClr>
            </a:pPr>
            <a:endParaRPr lang="cs-CZ" sz="5000" dirty="0">
              <a:latin typeface="Arial" panose="020B0604020202020204" pitchFamily="34" charset="0"/>
              <a:cs typeface="Arial" panose="020B0604020202020204" pitchFamily="34" charset="0"/>
            </a:endParaRPr>
          </a:p>
          <a:p>
            <a:pPr marL="685800" lvl="4" indent="-685800" algn="l">
              <a:spcAft>
                <a:spcPts val="600"/>
              </a:spcAft>
              <a:buClr>
                <a:schemeClr val="tx1"/>
              </a:buClr>
              <a:buFont typeface="Courier New" panose="02070309020205020404" pitchFamily="49" charset="0"/>
              <a:buChar char="o"/>
            </a:pPr>
            <a:r>
              <a:rPr lang="cs-CZ" sz="5000" b="1" u="sng" dirty="0">
                <a:latin typeface="Arial" panose="020B0604020202020204" pitchFamily="34" charset="0"/>
                <a:cs typeface="Arial" panose="020B0604020202020204" pitchFamily="34" charset="0"/>
              </a:rPr>
              <a:t>Plné nabytí účinnosti - od 1. července 2023</a:t>
            </a:r>
          </a:p>
        </p:txBody>
      </p:sp>
      <p:sp>
        <p:nvSpPr>
          <p:cNvPr id="139" name="Změny v IROP ve srovnání s obdobím 2014-2020"/>
          <p:cNvSpPr txBox="1"/>
          <p:nvPr/>
        </p:nvSpPr>
        <p:spPr>
          <a:xfrm>
            <a:off x="1234277" y="1558714"/>
            <a:ext cx="21143122" cy="118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8000"/>
            </a:lvl1pPr>
          </a:lstStyle>
          <a:p>
            <a:pPr lvl="0" defTabSz="914400">
              <a:lnSpc>
                <a:spcPct val="80000"/>
              </a:lnSpc>
              <a:defRPr sz="10600"/>
            </a:pPr>
            <a:r>
              <a:rPr lang="cs-CZ" sz="8800" b="1" dirty="0">
                <a:latin typeface="Arial" panose="020B0604020202020204" pitchFamily="34" charset="0"/>
                <a:cs typeface="Arial" panose="020B0604020202020204" pitchFamily="34" charset="0"/>
              </a:rPr>
              <a:t>Harmonogram NSZ</a:t>
            </a:r>
          </a:p>
        </p:txBody>
      </p:sp>
      <p:pic>
        <p:nvPicPr>
          <p:cNvPr id="3" name="Grafický objekt 2" descr="Budík">
            <a:extLst>
              <a:ext uri="{FF2B5EF4-FFF2-40B4-BE49-F238E27FC236}">
                <a16:creationId xmlns:a16="http://schemas.microsoft.com/office/drawing/2014/main" id="{6E0E0B1B-5E0E-4382-82DB-0A9218487C7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405600" y="551497"/>
            <a:ext cx="4571999" cy="4571999"/>
          </a:xfrm>
          <a:prstGeom prst="rect">
            <a:avLst/>
          </a:prstGeom>
        </p:spPr>
      </p:pic>
    </p:spTree>
    <p:extLst>
      <p:ext uri="{BB962C8B-B14F-4D97-AF65-F5344CB8AC3E}">
        <p14:creationId xmlns:p14="http://schemas.microsoft.com/office/powerpoint/2010/main" val="10999766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34277" y="4290461"/>
            <a:ext cx="19230866" cy="8104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lvl="0" indent="-571500" algn="l">
              <a:spcAft>
                <a:spcPts val="600"/>
              </a:spcAft>
              <a:buClr>
                <a:schemeClr val="tx1"/>
              </a:buClr>
              <a:buFont typeface="Courier New" panose="02070309020205020404" pitchFamily="49" charset="0"/>
              <a:buChar char="o"/>
            </a:pPr>
            <a:r>
              <a:rPr lang="cs-CZ" sz="4000" dirty="0">
                <a:latin typeface="Arial" panose="020B0604020202020204" pitchFamily="34" charset="0"/>
                <a:cs typeface="Arial" panose="020B0604020202020204" pitchFamily="34" charset="0"/>
              </a:rPr>
              <a:t>Bez rekodifikace práva by se jen papírový problém překlopil do elektronického!</a:t>
            </a:r>
          </a:p>
          <a:p>
            <a:pPr marL="571500" lvl="0" indent="-571500" algn="l">
              <a:spcAft>
                <a:spcPts val="600"/>
              </a:spcAft>
              <a:buClr>
                <a:schemeClr val="tx1"/>
              </a:buClr>
              <a:buFont typeface="Courier New" panose="02070309020205020404" pitchFamily="49" charset="0"/>
              <a:buChar char="o"/>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r>
              <a:rPr lang="cs-CZ" sz="4000" dirty="0">
                <a:latin typeface="Arial" panose="020B0604020202020204" pitchFamily="34" charset="0"/>
                <a:cs typeface="Arial" panose="020B0604020202020204" pitchFamily="34" charset="0"/>
              </a:rPr>
              <a:t>Zrychlení procesu nebude fungovat </a:t>
            </a:r>
            <a:r>
              <a:rPr lang="cs-CZ" sz="4000" b="1" u="sng" dirty="0">
                <a:latin typeface="Arial" panose="020B0604020202020204" pitchFamily="34" charset="0"/>
                <a:cs typeface="Arial" panose="020B0604020202020204" pitchFamily="34" charset="0"/>
              </a:rPr>
              <a:t>bez snížení počtu orgánů, se kterými bude stavebník muset projednávat svůj stavební záměr</a:t>
            </a:r>
            <a:endParaRPr lang="cs-CZ" sz="4000" b="1"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endParaRPr lang="cs-CZ" sz="4000" b="1"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r>
              <a:rPr lang="cs-CZ" sz="4000" dirty="0">
                <a:latin typeface="Arial" panose="020B0604020202020204" pitchFamily="34" charset="0"/>
                <a:cs typeface="Arial" panose="020B0604020202020204" pitchFamily="34" charset="0"/>
              </a:rPr>
              <a:t>Digitalizace počítá jen s jedním řízením místo současného územního a stavebního</a:t>
            </a:r>
          </a:p>
          <a:p>
            <a:pPr marL="571500" lvl="0" indent="-571500" algn="l">
              <a:spcAft>
                <a:spcPts val="600"/>
              </a:spcAft>
              <a:buClr>
                <a:schemeClr val="tx1"/>
              </a:buClr>
              <a:buFont typeface="Courier New" panose="02070309020205020404" pitchFamily="49" charset="0"/>
              <a:buChar char="o"/>
            </a:pPr>
            <a:endParaRPr lang="cs-CZ" sz="4000"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r>
              <a:rPr lang="cs-CZ" sz="4000" dirty="0">
                <a:latin typeface="Arial" panose="020B0604020202020204" pitchFamily="34" charset="0"/>
                <a:cs typeface="Arial" panose="020B0604020202020204" pitchFamily="34" charset="0"/>
              </a:rPr>
              <a:t>Bez změny modelu stavební správy </a:t>
            </a:r>
            <a:r>
              <a:rPr lang="cs-CZ" sz="4000" b="1" u="sng" dirty="0">
                <a:latin typeface="Arial" panose="020B0604020202020204" pitchFamily="34" charset="0"/>
                <a:cs typeface="Arial" panose="020B0604020202020204" pitchFamily="34" charset="0"/>
              </a:rPr>
              <a:t>nedojde k sdílení úředníků, které pomůže vyřešit dodržování lhůt</a:t>
            </a:r>
            <a:endParaRPr lang="cs-CZ" sz="4000" b="1"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endParaRPr lang="cs-CZ" sz="4000" b="1" dirty="0">
              <a:latin typeface="Arial" panose="020B0604020202020204" pitchFamily="34" charset="0"/>
              <a:cs typeface="Arial" panose="020B0604020202020204" pitchFamily="34" charset="0"/>
            </a:endParaRPr>
          </a:p>
          <a:p>
            <a:pPr marL="571500" lvl="0" indent="-571500" algn="l">
              <a:spcAft>
                <a:spcPts val="600"/>
              </a:spcAft>
              <a:buClr>
                <a:schemeClr val="tx1"/>
              </a:buClr>
              <a:buFont typeface="Courier New" panose="02070309020205020404" pitchFamily="49" charset="0"/>
              <a:buChar char="o"/>
            </a:pPr>
            <a:r>
              <a:rPr lang="cs-CZ" sz="4000" b="1" u="sng" dirty="0">
                <a:latin typeface="Arial" panose="020B0604020202020204" pitchFamily="34" charset="0"/>
                <a:cs typeface="Arial" panose="020B0604020202020204" pitchFamily="34" charset="0"/>
              </a:rPr>
              <a:t>Digitálně řízený proces stavebního řízení počítá s integrací orgánů dotčených orgánů do státní stavební správy</a:t>
            </a:r>
            <a:endParaRPr lang="cs-CZ" sz="4000" u="sng" dirty="0">
              <a:latin typeface="Arial" panose="020B0604020202020204" pitchFamily="34" charset="0"/>
              <a:cs typeface="Arial" panose="020B0604020202020204" pitchFamily="34" charset="0"/>
            </a:endParaRPr>
          </a:p>
        </p:txBody>
      </p:sp>
      <p:sp>
        <p:nvSpPr>
          <p:cNvPr id="139" name="Změny v IROP ve srovnání s obdobím 2014-2020"/>
          <p:cNvSpPr txBox="1"/>
          <p:nvPr/>
        </p:nvSpPr>
        <p:spPr>
          <a:xfrm>
            <a:off x="1234277" y="1558715"/>
            <a:ext cx="21915445" cy="118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8000"/>
            </a:lvl1pPr>
          </a:lstStyle>
          <a:p>
            <a:pPr lvl="0" defTabSz="914400">
              <a:lnSpc>
                <a:spcPct val="80000"/>
              </a:lnSpc>
              <a:defRPr sz="10600"/>
            </a:pPr>
            <a:r>
              <a:rPr lang="cs-CZ" sz="8800" b="1" dirty="0">
                <a:latin typeface="Arial" panose="020B0604020202020204" pitchFamily="34" charset="0"/>
                <a:cs typeface="Arial" panose="020B0604020202020204" pitchFamily="34" charset="0"/>
              </a:rPr>
              <a:t>Proč samotná digitalizace nestačí?</a:t>
            </a:r>
          </a:p>
        </p:txBody>
      </p:sp>
    </p:spTree>
    <p:extLst>
      <p:ext uri="{BB962C8B-B14F-4D97-AF65-F5344CB8AC3E}">
        <p14:creationId xmlns:p14="http://schemas.microsoft.com/office/powerpoint/2010/main" val="9721387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8" name="Nová témata v IROP…"/>
          <p:cNvSpPr txBox="1"/>
          <p:nvPr/>
        </p:nvSpPr>
        <p:spPr>
          <a:xfrm>
            <a:off x="1225781" y="4233252"/>
            <a:ext cx="19230866" cy="8529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71500" lvl="0" indent="-571500" algn="l">
              <a:lnSpc>
                <a:spcPct val="150000"/>
              </a:lnSpc>
              <a:spcAft>
                <a:spcPts val="600"/>
              </a:spcAft>
              <a:buClr>
                <a:schemeClr val="tx1"/>
              </a:buClr>
              <a:buFont typeface="Wingdings" panose="05000000000000000000" pitchFamily="2" charset="2"/>
              <a:buChar char="ü"/>
            </a:pPr>
            <a:r>
              <a:rPr lang="cs-CZ" sz="4000" b="1" u="sng" dirty="0">
                <a:latin typeface="Arial" panose="020B0604020202020204" pitchFamily="34" charset="0"/>
                <a:cs typeface="Arial" panose="020B0604020202020204" pitchFamily="34" charset="0"/>
              </a:rPr>
              <a:t>Tým MMR pro DSŘÚP</a:t>
            </a:r>
            <a:r>
              <a:rPr lang="cs-CZ" sz="4000" b="1" dirty="0">
                <a:latin typeface="Arial" panose="020B0604020202020204" pitchFamily="34" charset="0"/>
                <a:cs typeface="Arial" panose="020B0604020202020204" pitchFamily="34" charset="0"/>
              </a:rPr>
              <a:t>, </a:t>
            </a:r>
            <a:r>
              <a:rPr lang="cs-CZ" sz="4000" dirty="0">
                <a:latin typeface="Arial" panose="020B0604020202020204" pitchFamily="34" charset="0"/>
                <a:cs typeface="Arial" panose="020B0604020202020204" pitchFamily="34" charset="0"/>
              </a:rPr>
              <a:t>který spolupracuje i s RVIS; </a:t>
            </a:r>
            <a:r>
              <a:rPr lang="cs-CZ" sz="4000" b="1" u="sng" dirty="0">
                <a:latin typeface="Arial" panose="020B0604020202020204" pitchFamily="34" charset="0"/>
                <a:cs typeface="Arial" panose="020B0604020202020204" pitchFamily="34" charset="0"/>
              </a:rPr>
              <a:t>Rada pro DSŘÚP</a:t>
            </a:r>
          </a:p>
          <a:p>
            <a:pPr marL="571500" lvl="0" indent="-571500" algn="l">
              <a:lnSpc>
                <a:spcPct val="150000"/>
              </a:lnSpc>
              <a:spcAft>
                <a:spcPts val="600"/>
              </a:spcAft>
              <a:buClr>
                <a:schemeClr val="tx1"/>
              </a:buClr>
              <a:buFont typeface="Wingdings" panose="05000000000000000000" pitchFamily="2" charset="2"/>
              <a:buChar char="ü"/>
            </a:pPr>
            <a:r>
              <a:rPr lang="cs-CZ" sz="4000" b="1" u="sng" dirty="0">
                <a:latin typeface="Arial" panose="020B0604020202020204" pitchFamily="34" charset="0"/>
                <a:cs typeface="Arial" panose="020B0604020202020204" pitchFamily="34" charset="0"/>
              </a:rPr>
              <a:t>Změny legislativy </a:t>
            </a:r>
          </a:p>
          <a:p>
            <a:pPr lvl="0" algn="l">
              <a:spcAft>
                <a:spcPts val="600"/>
              </a:spcAft>
              <a:buClr>
                <a:schemeClr val="tx1"/>
              </a:buClr>
            </a:pPr>
            <a:r>
              <a:rPr lang="cs-CZ" sz="4000" b="1" dirty="0">
                <a:latin typeface="Arial" panose="020B0604020202020204" pitchFamily="34" charset="0"/>
                <a:cs typeface="Arial" panose="020B0604020202020204" pitchFamily="34" charset="0"/>
              </a:rPr>
              <a:t>				</a:t>
            </a:r>
            <a:r>
              <a:rPr lang="cs-CZ" sz="4000" dirty="0">
                <a:latin typeface="Arial" panose="020B0604020202020204" pitchFamily="34" charset="0"/>
                <a:cs typeface="Arial" panose="020B0604020202020204" pitchFamily="34" charset="0"/>
              </a:rPr>
              <a:t>Novela zákona o zeměměřičství a stavebního zákona, provedená zák.  				č.47/2020 Sb. </a:t>
            </a:r>
          </a:p>
          <a:p>
            <a:pPr marL="571500" lvl="0" indent="-571500" algn="l">
              <a:lnSpc>
                <a:spcPct val="150000"/>
              </a:lnSpc>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Příprava prováděcích vyhlášek</a:t>
            </a:r>
          </a:p>
          <a:p>
            <a:pPr marL="571500" lvl="0" indent="-571500" algn="l">
              <a:lnSpc>
                <a:spcPct val="150000"/>
              </a:lnSpc>
              <a:spcAft>
                <a:spcPts val="600"/>
              </a:spcAft>
              <a:buClr>
                <a:schemeClr val="tx1"/>
              </a:buClr>
              <a:buFont typeface="Wingdings" panose="05000000000000000000" pitchFamily="2" charset="2"/>
              <a:buChar char="ü"/>
            </a:pPr>
            <a:r>
              <a:rPr lang="cs-CZ" sz="4000" b="1" u="sng" dirty="0">
                <a:latin typeface="Arial" panose="020B0604020202020204" pitchFamily="34" charset="0"/>
                <a:cs typeface="Arial" panose="020B0604020202020204" pitchFamily="34" charset="0"/>
              </a:rPr>
              <a:t>Zajištění financování </a:t>
            </a:r>
          </a:p>
          <a:p>
            <a:pPr lvl="0" algn="l">
              <a:lnSpc>
                <a:spcPct val="150000"/>
              </a:lnSpc>
              <a:spcAft>
                <a:spcPts val="600"/>
              </a:spcAft>
              <a:buClr>
                <a:schemeClr val="tx1"/>
              </a:buClr>
            </a:pPr>
            <a:r>
              <a:rPr lang="cs-CZ" sz="4000" dirty="0">
                <a:latin typeface="Arial" panose="020B0604020202020204" pitchFamily="34" charset="0"/>
                <a:cs typeface="Arial" panose="020B0604020202020204" pitchFamily="34" charset="0"/>
              </a:rPr>
              <a:t>				MMR projednalo financování s EU (IROP a Národní plán obnovy)</a:t>
            </a:r>
          </a:p>
          <a:p>
            <a:pPr marL="571500" lvl="0" indent="-571500" algn="l">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MMR vytvořilo koncept DSŘÚP a </a:t>
            </a:r>
            <a:r>
              <a:rPr lang="cs-CZ" sz="4000" dirty="0" err="1">
                <a:latin typeface="Arial" panose="020B0604020202020204" pitchFamily="34" charset="0"/>
                <a:cs typeface="Arial" panose="020B0604020202020204" pitchFamily="34" charset="0"/>
              </a:rPr>
              <a:t>enterprise</a:t>
            </a:r>
            <a:r>
              <a:rPr lang="cs-CZ" sz="4000" dirty="0">
                <a:latin typeface="Arial" panose="020B0604020202020204" pitchFamily="34" charset="0"/>
                <a:cs typeface="Arial" panose="020B0604020202020204" pitchFamily="34" charset="0"/>
              </a:rPr>
              <a:t> architektury systému, který byl projednán a schválen Ministerstvem vnitra, Odborem hlavního architekta</a:t>
            </a:r>
          </a:p>
          <a:p>
            <a:pPr marL="571500" lvl="0" indent="-571500" algn="l">
              <a:lnSpc>
                <a:spcPct val="150000"/>
              </a:lnSpc>
              <a:spcAft>
                <a:spcPts val="600"/>
              </a:spcAft>
              <a:buClr>
                <a:schemeClr val="tx1"/>
              </a:buClr>
              <a:buFont typeface="Wingdings" panose="05000000000000000000" pitchFamily="2" charset="2"/>
              <a:buChar char="ü"/>
            </a:pPr>
            <a:r>
              <a:rPr lang="cs-CZ" sz="4000" dirty="0">
                <a:latin typeface="Arial" panose="020B0604020202020204" pitchFamily="34" charset="0"/>
                <a:cs typeface="Arial" panose="020B0604020202020204" pitchFamily="34" charset="0"/>
              </a:rPr>
              <a:t>Probíhá příprava výběrových řízení na jednotlivé komponenty systému</a:t>
            </a:r>
          </a:p>
        </p:txBody>
      </p:sp>
      <p:sp>
        <p:nvSpPr>
          <p:cNvPr id="139" name="Změny v IROP ve srovnání s obdobím 2014-2020"/>
          <p:cNvSpPr txBox="1"/>
          <p:nvPr/>
        </p:nvSpPr>
        <p:spPr>
          <a:xfrm>
            <a:off x="1234277" y="1542134"/>
            <a:ext cx="21915445" cy="1185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8000"/>
            </a:lvl1pPr>
          </a:lstStyle>
          <a:p>
            <a:pPr lvl="0" defTabSz="914400">
              <a:lnSpc>
                <a:spcPct val="80000"/>
              </a:lnSpc>
              <a:defRPr sz="10600"/>
            </a:pPr>
            <a:r>
              <a:rPr lang="cs-CZ" sz="8800" b="1" dirty="0">
                <a:latin typeface="Arial" panose="020B0604020202020204" pitchFamily="34" charset="0"/>
                <a:cs typeface="Arial" panose="020B0604020202020204" pitchFamily="34" charset="0"/>
              </a:rPr>
              <a:t>Co už jsme pro digitalizaci SŘ udělali?</a:t>
            </a:r>
          </a:p>
        </p:txBody>
      </p:sp>
      <p:sp>
        <p:nvSpPr>
          <p:cNvPr id="2" name="Šipka: doprava 1">
            <a:extLst>
              <a:ext uri="{FF2B5EF4-FFF2-40B4-BE49-F238E27FC236}">
                <a16:creationId xmlns:a16="http://schemas.microsoft.com/office/drawing/2014/main" id="{0F27D050-C5B8-4BB2-A788-AAF955BEEAFC}"/>
              </a:ext>
            </a:extLst>
          </p:cNvPr>
          <p:cNvSpPr/>
          <p:nvPr/>
        </p:nvSpPr>
        <p:spPr>
          <a:xfrm>
            <a:off x="2998382" y="6407898"/>
            <a:ext cx="1382232" cy="978195"/>
          </a:xfrm>
          <a:prstGeom prst="right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cs-CZ" sz="3200" b="0" i="0" u="none" strike="noStrike" cap="none" spc="0" normalizeH="0" baseline="0" dirty="0">
              <a:ln>
                <a:noFill/>
              </a:ln>
              <a:solidFill>
                <a:srgbClr val="FFFFFF"/>
              </a:solidFill>
              <a:effectLst/>
              <a:uFillTx/>
              <a:latin typeface="+mn-lt"/>
              <a:ea typeface="+mn-ea"/>
              <a:cs typeface="+mn-cs"/>
              <a:sym typeface="Mabry Pro Light"/>
            </a:endParaRPr>
          </a:p>
        </p:txBody>
      </p:sp>
      <p:sp>
        <p:nvSpPr>
          <p:cNvPr id="6" name="Šipka: doprava 5">
            <a:extLst>
              <a:ext uri="{FF2B5EF4-FFF2-40B4-BE49-F238E27FC236}">
                <a16:creationId xmlns:a16="http://schemas.microsoft.com/office/drawing/2014/main" id="{660077D9-91BD-47B5-8789-5EA884BDC478}"/>
              </a:ext>
            </a:extLst>
          </p:cNvPr>
          <p:cNvSpPr/>
          <p:nvPr/>
        </p:nvSpPr>
        <p:spPr>
          <a:xfrm>
            <a:off x="2998382" y="9560738"/>
            <a:ext cx="1382232" cy="978195"/>
          </a:xfrm>
          <a:prstGeom prst="right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cs-CZ" sz="3200" b="0" i="0" u="none" strike="noStrike" cap="none" spc="0" normalizeH="0" baseline="0" dirty="0">
              <a:ln>
                <a:noFill/>
              </a:ln>
              <a:solidFill>
                <a:srgbClr val="FFFFFF"/>
              </a:solidFill>
              <a:effectLst/>
              <a:uFillTx/>
              <a:latin typeface="+mn-lt"/>
              <a:ea typeface="+mn-ea"/>
              <a:cs typeface="+mn-cs"/>
              <a:sym typeface="Mabry Pro Light"/>
            </a:endParaRPr>
          </a:p>
        </p:txBody>
      </p:sp>
    </p:spTree>
    <p:extLst>
      <p:ext uri="{BB962C8B-B14F-4D97-AF65-F5344CB8AC3E}">
        <p14:creationId xmlns:p14="http://schemas.microsoft.com/office/powerpoint/2010/main" val="30733257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descr="Obrázek">
            <a:extLst>
              <a:ext uri="{FF2B5EF4-FFF2-40B4-BE49-F238E27FC236}">
                <a16:creationId xmlns:a16="http://schemas.microsoft.com/office/drawing/2014/main" id="{2C3A3CF4-81FF-47F8-8EBE-E342EA6D572B}"/>
              </a:ext>
            </a:extLst>
          </p:cNvPr>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pic>
        <p:nvPicPr>
          <p:cNvPr id="2" name="Obrázek 1">
            <a:extLst>
              <a:ext uri="{FF2B5EF4-FFF2-40B4-BE49-F238E27FC236}">
                <a16:creationId xmlns:a16="http://schemas.microsoft.com/office/drawing/2014/main" id="{A261C0CB-A863-4F33-925F-20B1C1F69232}"/>
              </a:ext>
            </a:extLst>
          </p:cNvPr>
          <p:cNvPicPr>
            <a:picLocks noChangeAspect="1"/>
          </p:cNvPicPr>
          <p:nvPr/>
        </p:nvPicPr>
        <p:blipFill>
          <a:blip r:embed="rId4"/>
          <a:stretch>
            <a:fillRect/>
          </a:stretch>
        </p:blipFill>
        <p:spPr>
          <a:xfrm>
            <a:off x="3222171" y="226102"/>
            <a:ext cx="17939657" cy="13263796"/>
          </a:xfrm>
          <a:prstGeom prst="rect">
            <a:avLst/>
          </a:prstGeom>
        </p:spPr>
      </p:pic>
    </p:spTree>
    <p:extLst>
      <p:ext uri="{BB962C8B-B14F-4D97-AF65-F5344CB8AC3E}">
        <p14:creationId xmlns:p14="http://schemas.microsoft.com/office/powerpoint/2010/main" val="11023942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Obrázek" descr="Obrázek">
            <a:extLst>
              <a:ext uri="{FF2B5EF4-FFF2-40B4-BE49-F238E27FC236}">
                <a16:creationId xmlns:a16="http://schemas.microsoft.com/office/drawing/2014/main" id="{46B9096F-13AC-4F02-9A2C-7F3AF3FA6F67}"/>
              </a:ext>
            </a:extLst>
          </p:cNvPr>
          <p:cNvPicPr>
            <a:picLocks noChangeAspect="1"/>
          </p:cNvPicPr>
          <p:nvPr/>
        </p:nvPicPr>
        <p:blipFill>
          <a:blip r:embed="rId3">
            <a:alphaModFix amt="85000"/>
          </a:blip>
          <a:stretch>
            <a:fillRect/>
          </a:stretch>
        </p:blipFill>
        <p:spPr>
          <a:xfrm rot="21000000">
            <a:off x="-2418402" y="4754125"/>
            <a:ext cx="11179248" cy="13361722"/>
          </a:xfrm>
          <a:prstGeom prst="rect">
            <a:avLst/>
          </a:prstGeom>
          <a:ln w="12700">
            <a:miter lim="400000"/>
          </a:ln>
        </p:spPr>
      </p:pic>
      <p:sp>
        <p:nvSpPr>
          <p:cNvPr id="139" name="Změny v IROP ve srovnání s obdobím 2014-2020"/>
          <p:cNvSpPr txBox="1"/>
          <p:nvPr/>
        </p:nvSpPr>
        <p:spPr>
          <a:xfrm>
            <a:off x="1234277" y="1168011"/>
            <a:ext cx="21915445"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8000"/>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cs-CZ" sz="8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rPr>
              <a:t>Už letos pilotně spustíme:</a:t>
            </a:r>
          </a:p>
        </p:txBody>
      </p:sp>
      <p:sp>
        <p:nvSpPr>
          <p:cNvPr id="69" name="Zaoblený obdélník 68">
            <a:extLst>
              <a:ext uri="{FF2B5EF4-FFF2-40B4-BE49-F238E27FC236}">
                <a16:creationId xmlns:a16="http://schemas.microsoft.com/office/drawing/2014/main" id="{4103C630-827C-7D47-AC6B-161DDF4BB1F1}"/>
              </a:ext>
            </a:extLst>
          </p:cNvPr>
          <p:cNvSpPr/>
          <p:nvPr/>
        </p:nvSpPr>
        <p:spPr>
          <a:xfrm>
            <a:off x="892899" y="4684356"/>
            <a:ext cx="5686170" cy="6968928"/>
          </a:xfrm>
          <a:prstGeom prst="roundRect">
            <a:avLst>
              <a:gd name="adj" fmla="val 18041"/>
            </a:avLst>
          </a:prstGeom>
          <a:solidFill>
            <a:schemeClr val="accent1">
              <a:lumMod val="60000"/>
              <a:lumOff val="40000"/>
            </a:schemeClr>
          </a:solidFill>
          <a:ln>
            <a:no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0" name="Zaoblený obdélník 4">
            <a:extLst>
              <a:ext uri="{FF2B5EF4-FFF2-40B4-BE49-F238E27FC236}">
                <a16:creationId xmlns:a16="http://schemas.microsoft.com/office/drawing/2014/main" id="{D34D5F75-2114-E448-BE3B-E8A0A6C43DCD}"/>
              </a:ext>
            </a:extLst>
          </p:cNvPr>
          <p:cNvSpPr txBox="1"/>
          <p:nvPr/>
        </p:nvSpPr>
        <p:spPr>
          <a:xfrm>
            <a:off x="1077055" y="5791459"/>
            <a:ext cx="5029831" cy="586182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0">
              <a:lnSpc>
                <a:spcPct val="90000"/>
              </a:lnSpc>
              <a:spcBef>
                <a:spcPct val="0"/>
              </a:spcBef>
              <a:spcAft>
                <a:spcPct val="35000"/>
              </a:spcAft>
              <a:buClrTx/>
              <a:buSzTx/>
              <a:buFontTx/>
              <a:buNone/>
              <a:tabLst/>
              <a:defRPr/>
            </a:pPr>
            <a:endParaRPr kumimoji="0" lang="cs-CZ"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možnost vyplnit a odeslat nejběžnější formuláře elektronicky</a:t>
            </a: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automatické předvyplňování údajů ze základních registrů apod.</a:t>
            </a: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základ elektronické komunikace stavebníka a úřadů</a:t>
            </a:r>
          </a:p>
        </p:txBody>
      </p:sp>
      <p:sp>
        <p:nvSpPr>
          <p:cNvPr id="47" name="Zaoblený obdélník 46">
            <a:extLst>
              <a:ext uri="{FF2B5EF4-FFF2-40B4-BE49-F238E27FC236}">
                <a16:creationId xmlns:a16="http://schemas.microsoft.com/office/drawing/2014/main" id="{D0AA9AE4-61E0-274A-904C-D053D8B3F9AC}"/>
              </a:ext>
            </a:extLst>
          </p:cNvPr>
          <p:cNvSpPr/>
          <p:nvPr/>
        </p:nvSpPr>
        <p:spPr>
          <a:xfrm>
            <a:off x="6827605" y="4684357"/>
            <a:ext cx="10935525" cy="6968928"/>
          </a:xfrm>
          <a:prstGeom prst="roundRect">
            <a:avLst>
              <a:gd name="adj" fmla="val 10000"/>
            </a:avLst>
          </a:prstGeom>
          <a:solidFill>
            <a:srgbClr val="FFC613"/>
          </a:solidFill>
          <a:ln>
            <a:no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Zaoblený obdélník 4">
            <a:extLst>
              <a:ext uri="{FF2B5EF4-FFF2-40B4-BE49-F238E27FC236}">
                <a16:creationId xmlns:a16="http://schemas.microsoft.com/office/drawing/2014/main" id="{99274F28-13C3-5A47-BB76-572A76637934}"/>
              </a:ext>
            </a:extLst>
          </p:cNvPr>
          <p:cNvSpPr txBox="1"/>
          <p:nvPr/>
        </p:nvSpPr>
        <p:spPr>
          <a:xfrm>
            <a:off x="7191970" y="5034896"/>
            <a:ext cx="10826100" cy="457693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0">
              <a:lnSpc>
                <a:spcPct val="100000"/>
              </a:lnSpc>
              <a:spcBef>
                <a:spcPct val="0"/>
              </a:spcBef>
              <a:spcAft>
                <a:spcPct val="35000"/>
              </a:spcAft>
              <a:buClrTx/>
              <a:buSzTx/>
              <a:buFontTx/>
              <a:buNone/>
              <a:tabLst/>
              <a:defRPr/>
            </a:pPr>
            <a:endParaRPr kumimoji="0" lang="cs-CZ"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a:p>
            <a:pPr marL="0" marR="0" lvl="0" indent="0" algn="l" defTabSz="1422400" rtl="0" eaLnBrk="1" fontAlgn="auto" latinLnBrk="0" hangingPunct="0">
              <a:lnSpc>
                <a:spcPct val="100000"/>
              </a:lnSpc>
              <a:spcBef>
                <a:spcPct val="0"/>
              </a:spcBef>
              <a:spcAft>
                <a:spcPct val="35000"/>
              </a:spcAft>
              <a:buClrTx/>
              <a:buSzTx/>
              <a:buFontTx/>
              <a:buNone/>
              <a:tabLst/>
              <a:defRPr/>
            </a:pPr>
            <a:endParaRPr kumimoji="0" lang="cs-CZ"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a:p>
            <a:pPr marL="457200" lvl="0" indent="-457200" algn="l" defTabSz="1422400">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možnost elektronického zasílání žádostí o stanovisko vlastníkům technické infrastruktury</a:t>
            </a:r>
          </a:p>
          <a:p>
            <a:pPr marL="457200" lvl="0" indent="-457200" algn="l" defTabSz="1422400">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úspora času – odeslání více žádostí „na jedno kliknutí“</a:t>
            </a:r>
          </a:p>
          <a:p>
            <a:pPr marL="457200" lvl="0" indent="-457200" algn="l" defTabSz="1422400">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přehled vlastníků a správců (provozovatelů) infrastruktury, které je nutno o stanovisko požádat</a:t>
            </a:r>
          </a:p>
        </p:txBody>
      </p:sp>
      <p:sp>
        <p:nvSpPr>
          <p:cNvPr id="50" name="Zaoblený obdélník 49">
            <a:extLst>
              <a:ext uri="{FF2B5EF4-FFF2-40B4-BE49-F238E27FC236}">
                <a16:creationId xmlns:a16="http://schemas.microsoft.com/office/drawing/2014/main" id="{85D73C6C-B65B-1145-93D3-FF4F97A641E4}"/>
              </a:ext>
            </a:extLst>
          </p:cNvPr>
          <p:cNvSpPr/>
          <p:nvPr/>
        </p:nvSpPr>
        <p:spPr>
          <a:xfrm>
            <a:off x="18011666" y="4711387"/>
            <a:ext cx="5675888" cy="6968928"/>
          </a:xfrm>
          <a:prstGeom prst="roundRect">
            <a:avLst>
              <a:gd name="adj" fmla="val 17480"/>
            </a:avLst>
          </a:prstGeom>
          <a:solidFill>
            <a:schemeClr val="tx2">
              <a:lumMod val="60000"/>
              <a:lumOff val="40000"/>
            </a:schemeClr>
          </a:solidFill>
          <a:ln>
            <a:no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1" name="Zaoblený obdélník 4">
            <a:extLst>
              <a:ext uri="{FF2B5EF4-FFF2-40B4-BE49-F238E27FC236}">
                <a16:creationId xmlns:a16="http://schemas.microsoft.com/office/drawing/2014/main" id="{5D15D96D-005B-AD46-A99D-29EA1C92125B}"/>
              </a:ext>
            </a:extLst>
          </p:cNvPr>
          <p:cNvSpPr txBox="1"/>
          <p:nvPr/>
        </p:nvSpPr>
        <p:spPr>
          <a:xfrm>
            <a:off x="18127495" y="5260155"/>
            <a:ext cx="5491807" cy="619512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0">
              <a:lnSpc>
                <a:spcPct val="90000"/>
              </a:lnSpc>
              <a:spcBef>
                <a:spcPct val="0"/>
              </a:spcBef>
              <a:spcAft>
                <a:spcPct val="35000"/>
              </a:spcAft>
              <a:buClrTx/>
              <a:buSzTx/>
              <a:buFontTx/>
              <a:buNone/>
              <a:tabLst/>
              <a:defRPr/>
            </a:pPr>
            <a:endParaRPr kumimoji="0" lang="cs-CZ"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a:p>
            <a:pPr marL="457200" marR="0" lvl="0" indent="-457200" algn="l" defTabSz="1422400" rtl="0" eaLnBrk="1" fontAlgn="auto" latinLnBrk="0" hangingPunct="0">
              <a:lnSpc>
                <a:spcPct val="90000"/>
              </a:lnSpc>
              <a:spcBef>
                <a:spcPct val="0"/>
              </a:spcBef>
              <a:spcAft>
                <a:spcPct val="35000"/>
              </a:spcAft>
              <a:buClrTx/>
              <a:buSzTx/>
              <a:buFont typeface="Wingdings" pitchFamily="2" charset="2"/>
              <a:buChar char="ü"/>
              <a:tabLst/>
              <a:defRPr/>
            </a:pPr>
            <a:endParaRPr kumimoji="0" lang="cs-CZ"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Hlídací pes</a:t>
            </a: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automatické hlídání lhůt dle řízení</a:t>
            </a:r>
          </a:p>
          <a:p>
            <a:pPr marL="457200" lvl="0" indent="-457200" algn="l" defTabSz="1422400">
              <a:lnSpc>
                <a:spcPct val="90000"/>
              </a:lnSpc>
              <a:spcBef>
                <a:spcPct val="0"/>
              </a:spcBef>
              <a:spcAft>
                <a:spcPct val="35000"/>
              </a:spcAft>
              <a:buFont typeface="Wingdings" pitchFamily="2" charset="2"/>
              <a:buChar char="ü"/>
            </a:pPr>
            <a:r>
              <a:rPr lang="cs-CZ" sz="3200" kern="1200" dirty="0">
                <a:solidFill>
                  <a:srgbClr val="000000"/>
                </a:solidFill>
                <a:latin typeface="Arial" panose="020B0604020202020204" pitchFamily="34" charset="0"/>
                <a:cs typeface="Arial" panose="020B0604020202020204" pitchFamily="34" charset="0"/>
              </a:rPr>
              <a:t>notifikace o  stavu řízení</a:t>
            </a:r>
          </a:p>
          <a:p>
            <a:pPr marL="0" marR="0" lvl="0" indent="0" algn="l" defTabSz="1422400" rtl="0" eaLnBrk="1" fontAlgn="auto" latinLnBrk="0" hangingPunct="0">
              <a:lnSpc>
                <a:spcPct val="90000"/>
              </a:lnSpc>
              <a:spcBef>
                <a:spcPct val="0"/>
              </a:spcBef>
              <a:spcAft>
                <a:spcPct val="35000"/>
              </a:spcAft>
              <a:buClrTx/>
              <a:buSzTx/>
              <a:buFontTx/>
              <a:buNone/>
              <a:tabLst/>
              <a:defRPr/>
            </a:pPr>
            <a:endParaRPr kumimoji="0" lang="cs-CZ"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abry Pro Light"/>
            </a:endParaRPr>
          </a:p>
        </p:txBody>
      </p:sp>
      <p:sp>
        <p:nvSpPr>
          <p:cNvPr id="55" name="Zaoblený obdélník 4">
            <a:extLst>
              <a:ext uri="{FF2B5EF4-FFF2-40B4-BE49-F238E27FC236}">
                <a16:creationId xmlns:a16="http://schemas.microsoft.com/office/drawing/2014/main" id="{87ADB3E5-CD06-2742-9632-0D1CAE84C48B}"/>
              </a:ext>
            </a:extLst>
          </p:cNvPr>
          <p:cNvSpPr txBox="1"/>
          <p:nvPr/>
        </p:nvSpPr>
        <p:spPr>
          <a:xfrm>
            <a:off x="18236445" y="4711386"/>
            <a:ext cx="5273906" cy="135808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cs-CZ" sz="3200" b="1" u="sng" kern="1200" dirty="0">
                <a:solidFill>
                  <a:srgbClr val="000000"/>
                </a:solidFill>
                <a:latin typeface="Arial" panose="020B0604020202020204" pitchFamily="34" charset="0"/>
                <a:cs typeface="Arial" panose="020B0604020202020204" pitchFamily="34" charset="0"/>
              </a:rPr>
              <a:t>Hlídací pes</a:t>
            </a:r>
          </a:p>
        </p:txBody>
      </p:sp>
      <p:sp>
        <p:nvSpPr>
          <p:cNvPr id="57" name="Zaoblený obdélník 4">
            <a:extLst>
              <a:ext uri="{FF2B5EF4-FFF2-40B4-BE49-F238E27FC236}">
                <a16:creationId xmlns:a16="http://schemas.microsoft.com/office/drawing/2014/main" id="{9942E7BA-07B8-3D46-A0D3-21F89964A8E4}"/>
              </a:ext>
            </a:extLst>
          </p:cNvPr>
          <p:cNvSpPr txBox="1"/>
          <p:nvPr/>
        </p:nvSpPr>
        <p:spPr>
          <a:xfrm>
            <a:off x="7526920" y="4708177"/>
            <a:ext cx="9212335" cy="135808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defTabSz="1422400">
              <a:lnSpc>
                <a:spcPct val="90000"/>
              </a:lnSpc>
              <a:spcBef>
                <a:spcPct val="0"/>
              </a:spcBef>
              <a:spcAft>
                <a:spcPct val="35000"/>
              </a:spcAft>
            </a:pPr>
            <a:r>
              <a:rPr lang="cs-CZ" sz="3200" b="1" u="sng" kern="1200" dirty="0">
                <a:solidFill>
                  <a:srgbClr val="000000"/>
                </a:solidFill>
                <a:latin typeface="Arial" panose="020B0604020202020204" pitchFamily="34" charset="0"/>
                <a:cs typeface="Arial" panose="020B0604020202020204" pitchFamily="34" charset="0"/>
              </a:rPr>
              <a:t>Hromadná podatelna</a:t>
            </a:r>
          </a:p>
        </p:txBody>
      </p:sp>
      <p:sp>
        <p:nvSpPr>
          <p:cNvPr id="58" name="Zaoblený obdélník 4">
            <a:extLst>
              <a:ext uri="{FF2B5EF4-FFF2-40B4-BE49-F238E27FC236}">
                <a16:creationId xmlns:a16="http://schemas.microsoft.com/office/drawing/2014/main" id="{204E0054-9F92-E94B-8A43-11624D90C9F5}"/>
              </a:ext>
            </a:extLst>
          </p:cNvPr>
          <p:cNvSpPr txBox="1"/>
          <p:nvPr/>
        </p:nvSpPr>
        <p:spPr>
          <a:xfrm>
            <a:off x="967430" y="4706686"/>
            <a:ext cx="5474406" cy="135808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defTabSz="1422400">
              <a:lnSpc>
                <a:spcPct val="90000"/>
              </a:lnSpc>
              <a:spcBef>
                <a:spcPct val="0"/>
              </a:spcBef>
              <a:spcAft>
                <a:spcPct val="35000"/>
              </a:spcAft>
            </a:pPr>
            <a:r>
              <a:rPr lang="cs-CZ" sz="3200" b="1" u="sng" kern="1200" dirty="0">
                <a:solidFill>
                  <a:srgbClr val="000000"/>
                </a:solidFill>
                <a:latin typeface="Arial" panose="020B0604020202020204" pitchFamily="34" charset="0"/>
                <a:cs typeface="Arial" panose="020B0604020202020204" pitchFamily="34" charset="0"/>
              </a:rPr>
              <a:t>Inteligentní formuláře</a:t>
            </a:r>
          </a:p>
        </p:txBody>
      </p:sp>
    </p:spTree>
    <p:extLst>
      <p:ext uri="{BB962C8B-B14F-4D97-AF65-F5344CB8AC3E}">
        <p14:creationId xmlns:p14="http://schemas.microsoft.com/office/powerpoint/2010/main" val="16096724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Obrázek" descr="Obrázek"/>
          <p:cNvPicPr>
            <a:picLocks noChangeAspect="1"/>
          </p:cNvPicPr>
          <p:nvPr/>
        </p:nvPicPr>
        <p:blipFill>
          <a:blip r:embed="rId3">
            <a:alphaModFix amt="85000"/>
          </a:blip>
          <a:stretch>
            <a:fillRect/>
          </a:stretch>
        </p:blipFill>
        <p:spPr>
          <a:xfrm rot="21000000">
            <a:off x="-2418403" y="4754124"/>
            <a:ext cx="11179248" cy="13361722"/>
          </a:xfrm>
          <a:prstGeom prst="rect">
            <a:avLst/>
          </a:prstGeom>
          <a:ln w="12700">
            <a:miter lim="400000"/>
          </a:ln>
        </p:spPr>
      </p:pic>
      <p:sp>
        <p:nvSpPr>
          <p:cNvPr id="139" name="Změny v IROP ve srovnání s obdobím 2014-2020"/>
          <p:cNvSpPr txBox="1"/>
          <p:nvPr/>
        </p:nvSpPr>
        <p:spPr>
          <a:xfrm>
            <a:off x="1234277" y="847561"/>
            <a:ext cx="21915445"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8000"/>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lang="cs-CZ" sz="8800" b="1" dirty="0">
                <a:latin typeface="Arial" panose="020B0604020202020204" pitchFamily="34" charset="0"/>
                <a:cs typeface="Arial" panose="020B0604020202020204" pitchFamily="34" charset="0"/>
              </a:rPr>
              <a:t>Harmonogram přípravných fází DSŘÚP</a:t>
            </a:r>
            <a:endParaRPr kumimoji="0" lang="cs-CZ" sz="8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abry Pro Light"/>
            </a:endParaRPr>
          </a:p>
        </p:txBody>
      </p:sp>
      <p:pic>
        <p:nvPicPr>
          <p:cNvPr id="6" name="Obrázek 5">
            <a:extLst>
              <a:ext uri="{FF2B5EF4-FFF2-40B4-BE49-F238E27FC236}">
                <a16:creationId xmlns:a16="http://schemas.microsoft.com/office/drawing/2014/main" id="{B5D5B5B0-33E9-4851-BD80-5AF2B28F92D1}"/>
              </a:ext>
            </a:extLst>
          </p:cNvPr>
          <p:cNvPicPr>
            <a:picLocks noChangeAspect="1"/>
          </p:cNvPicPr>
          <p:nvPr/>
        </p:nvPicPr>
        <p:blipFill>
          <a:blip r:embed="rId4"/>
          <a:stretch>
            <a:fillRect/>
          </a:stretch>
        </p:blipFill>
        <p:spPr>
          <a:xfrm>
            <a:off x="1234277" y="2830286"/>
            <a:ext cx="20940778" cy="9976598"/>
          </a:xfrm>
          <a:prstGeom prst="rect">
            <a:avLst/>
          </a:prstGeom>
        </p:spPr>
      </p:pic>
    </p:spTree>
    <p:extLst>
      <p:ext uri="{BB962C8B-B14F-4D97-AF65-F5344CB8AC3E}">
        <p14:creationId xmlns:p14="http://schemas.microsoft.com/office/powerpoint/2010/main" val="2238332666"/>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Mabry Pro Light"/>
        <a:ea typeface="Mabry Pro Light"/>
        <a:cs typeface="Mabry Pro Light"/>
      </a:majorFont>
      <a:minorFont>
        <a:latin typeface="Mabry Pro Light"/>
        <a:ea typeface="Mabry Pro Light"/>
        <a:cs typeface="Mabry Pro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Mabry Pr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Mabry Pro Light"/>
        <a:ea typeface="Mabry Pro Light"/>
        <a:cs typeface="Mabry Pro Light"/>
      </a:majorFont>
      <a:minorFont>
        <a:latin typeface="Mabry Pro Light"/>
        <a:ea typeface="Mabry Pro Light"/>
        <a:cs typeface="Mabry Pro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Mabry Pr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Mabry Pr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2036</TotalTime>
  <Words>1048</Words>
  <Application>Microsoft Office PowerPoint</Application>
  <PresentationFormat>Vlastní</PresentationFormat>
  <Paragraphs>127</Paragraphs>
  <Slides>13</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Courier New</vt:lpstr>
      <vt:lpstr>Mabry Pro Light</vt:lpstr>
      <vt:lpstr>Wingdings</vt:lpstr>
      <vt:lpstr>Black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ext_borikova</dc:creator>
  <cp:lastModifiedBy>Skálová Žaneta</cp:lastModifiedBy>
  <cp:revision>105</cp:revision>
  <dcterms:modified xsi:type="dcterms:W3CDTF">2021-04-26T13:05:57Z</dcterms:modified>
</cp:coreProperties>
</file>