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0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71" r:id="rId11"/>
    <p:sldId id="282" r:id="rId12"/>
    <p:sldId id="283" r:id="rId13"/>
    <p:sldId id="274" r:id="rId14"/>
    <p:sldId id="2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 varScale="1">
        <p:scale>
          <a:sx n="87" d="100"/>
          <a:sy n="87" d="100"/>
        </p:scale>
        <p:origin x="-115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5. 5. 2016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5. 5. 2016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14364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6286520"/>
            <a:ext cx="1295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3491880" y="6337319"/>
            <a:ext cx="1269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038773851"/>
              </p:ext>
            </p:extLst>
          </p:nvPr>
        </p:nvGraphicFramePr>
        <p:xfrm>
          <a:off x="7236296" y="6232544"/>
          <a:ext cx="18065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icture" r:id="rId4" imgW="2496240" imgH="791280" progId="Word.Picture.8">
                  <p:embed/>
                </p:oleObj>
              </mc:Choice>
              <mc:Fallback>
                <p:oleObj name="Picture" r:id="rId4" imgW="2496240" imgH="79128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6232544"/>
                        <a:ext cx="180657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99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altLang="cs-CZ" sz="2000" dirty="0" smtClean="0">
                <a:cs typeface="Arial" charset="0"/>
              </a:rPr>
              <a:t>TB040MMR002</a:t>
            </a:r>
            <a:endParaRPr lang="cs-CZ" altLang="cs-CZ" sz="2000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5537" y="1844824"/>
            <a:ext cx="8352928" cy="3312368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r>
              <a:rPr lang="cs-CZ" sz="28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Efekty územně determinovaných </a:t>
            </a: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projektů</a:t>
            </a:r>
          </a:p>
          <a:p>
            <a:pPr algn="ctr">
              <a:spcAft>
                <a:spcPts val="2000"/>
              </a:spcAft>
              <a:defRPr/>
            </a:pPr>
            <a:r>
              <a:rPr lang="cs-CZ" sz="24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Návrh </a:t>
            </a:r>
            <a:r>
              <a:rPr lang="cs-CZ" sz="24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řešení a přehled dosavadních výstupů</a:t>
            </a:r>
          </a:p>
          <a:p>
            <a:pPr>
              <a:spcAft>
                <a:spcPts val="1200"/>
              </a:spcAft>
              <a:defRPr/>
            </a:pPr>
            <a:r>
              <a:rPr lang="cs-C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Zpracovatel: 	Cassia </a:t>
            </a:r>
            <a:r>
              <a:rPr lang="cs-CZ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Development</a:t>
            </a:r>
            <a:r>
              <a:rPr lang="cs-C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cs-CZ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Consulting</a:t>
            </a:r>
            <a:r>
              <a:rPr lang="cs-CZ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s.r.o</a:t>
            </a:r>
            <a:r>
              <a:rPr lang="cs-C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					ve spolupráci s </a:t>
            </a:r>
            <a:r>
              <a:rPr lang="cs-CZ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Berman</a:t>
            </a:r>
            <a:r>
              <a:rPr lang="cs-CZ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Group, s.r.o.</a:t>
            </a:r>
          </a:p>
          <a:p>
            <a:pPr>
              <a:spcAft>
                <a:spcPts val="1200"/>
              </a:spcAft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Řešitelský tým: 	Vilém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Čekajle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Dipl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Ing. Petr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Friedek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Mgr. Jana Hanušová, Mgr. 			Pavel 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Jovanovič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Mgr. Vojtěch Kadlec, Prof. Ing. arch. Karel Maier 			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CSc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Ing. Markéta Valdmanová, Ing. Tomáš Vlasák, doc. Ing. arch. 			Jakub Vorel  Ph.D., RNDr. Jan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Vozáb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Ph.D. </a:t>
            </a:r>
            <a:endParaRPr lang="cs-CZ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4906315" y="5154065"/>
            <a:ext cx="3816796" cy="57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err="1" smtClean="0"/>
              <a:t>Clarion</a:t>
            </a:r>
            <a:r>
              <a:rPr lang="cs-CZ" sz="1400" b="1" i="1" dirty="0" smtClean="0"/>
              <a:t> </a:t>
            </a:r>
            <a:r>
              <a:rPr lang="cs-CZ" sz="1400" b="1" i="1" dirty="0" err="1"/>
              <a:t>Congress</a:t>
            </a:r>
            <a:r>
              <a:rPr lang="cs-CZ" sz="1400" b="1" i="1" dirty="0"/>
              <a:t> Hotel, 11. května 2016</a:t>
            </a:r>
          </a:p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sz="14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486" y="5729981"/>
            <a:ext cx="1872208" cy="595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776" y="5794469"/>
            <a:ext cx="1295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418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Visio" r:id="rId3" imgW="6952617" imgH="6115756" progId="Visio.Drawing.11">
                  <p:embed/>
                </p:oleObj>
              </mc:Choice>
              <mc:Fallback>
                <p:oleObj name="Visio" r:id="rId3" imgW="6952617" imgH="611575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61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dirty="0"/>
              <a:t>Multikriteriální hodnocení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/>
              <a:t>Jednoduché hodnocení možných dopadů na několik vybraných faktorů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/>
              <a:t>Roztřídění projektů do několika kategorií, které budou určovat, jak složité a detailní hodnocení by mělo být provedeno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Návrh řešení – </a:t>
            </a:r>
            <a:r>
              <a:rPr lang="cs-CZ" dirty="0" smtClean="0"/>
              <a:t>postup vlastního hodnocení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564904"/>
            <a:ext cx="8291264" cy="3888432"/>
          </a:xfrm>
        </p:spPr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cs-CZ" dirty="0"/>
              <a:t>Rámcový postup velmi podobný, založený na kombinaci CBA, RIA a TIA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dirty="0"/>
              <a:t>Hlavní rozdíl v odlišné požadované úrovni podrobnosti a detailu v rámci hodnocení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dirty="0"/>
              <a:t>Využití IM (</a:t>
            </a:r>
            <a:r>
              <a:rPr lang="cs-CZ" dirty="0" err="1"/>
              <a:t>impact</a:t>
            </a:r>
            <a:r>
              <a:rPr lang="cs-CZ" dirty="0"/>
              <a:t> matrix) z </a:t>
            </a:r>
            <a:r>
              <a:rPr lang="cs-CZ" dirty="0" err="1"/>
              <a:t>Impact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guidelines</a:t>
            </a:r>
            <a:r>
              <a:rPr lang="cs-CZ" dirty="0"/>
              <a:t> (EC, 1999)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Návrh řešení – určení významnosti </a:t>
            </a:r>
            <a:r>
              <a:rPr lang="cs-CZ" dirty="0" smtClean="0"/>
              <a:t>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18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707983"/>
              </p:ext>
            </p:extLst>
          </p:nvPr>
        </p:nvGraphicFramePr>
        <p:xfrm>
          <a:off x="0" y="-27384"/>
          <a:ext cx="9144000" cy="6885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Visio" r:id="rId3" imgW="10491593" imgH="8793692" progId="Visio.Drawing.11">
                  <p:embed/>
                </p:oleObj>
              </mc:Choice>
              <mc:Fallback>
                <p:oleObj name="Visio" r:id="rId3" imgW="10491593" imgH="879369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27384"/>
                        <a:ext cx="9144000" cy="68853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595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na řešitele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2780928"/>
            <a:ext cx="8229600" cy="367240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Cassia </a:t>
            </a:r>
            <a:r>
              <a:rPr lang="cs-CZ" dirty="0" err="1"/>
              <a:t>Development</a:t>
            </a:r>
            <a:r>
              <a:rPr lang="cs-CZ" dirty="0"/>
              <a:t> &amp; </a:t>
            </a:r>
            <a:r>
              <a:rPr lang="cs-CZ" dirty="0" err="1"/>
              <a:t>Consulting</a:t>
            </a:r>
            <a:r>
              <a:rPr lang="cs-CZ" dirty="0"/>
              <a:t> </a:t>
            </a:r>
            <a:r>
              <a:rPr lang="cs-CZ" dirty="0" err="1" smtClean="0"/>
              <a:t>s.r.o</a:t>
            </a: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Telefon: +420 386 352 804</a:t>
            </a:r>
          </a:p>
          <a:p>
            <a:pPr marL="0" indent="0" algn="ctr">
              <a:buNone/>
            </a:pPr>
            <a:r>
              <a:rPr lang="cs-CZ" dirty="0" smtClean="0"/>
              <a:t>E-mail</a:t>
            </a:r>
            <a:r>
              <a:rPr lang="cs-CZ" dirty="0"/>
              <a:t>: </a:t>
            </a:r>
            <a:r>
              <a:rPr lang="cs-CZ" dirty="0" smtClean="0"/>
              <a:t>info@cassia.cz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7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„</a:t>
            </a:r>
            <a:r>
              <a:rPr lang="cs-CZ" dirty="0"/>
              <a:t>Z</a:t>
            </a:r>
            <a:r>
              <a:rPr lang="cs-CZ" i="1" dirty="0"/>
              <a:t>pracování analýzy a návrhu metod a nástrojů využitelných na národní, regionální a lokální úrovni k zjištění rozvojových efektů územně diferencovaných projektů (tj. dopadů rozvojových projektů) do typologicky různorodých území – to vše se zaměřením na významné projekty spolufinancované z ESI fondů.„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Hlavní cíl definovaný </a:t>
            </a:r>
            <a:r>
              <a:rPr lang="cs-CZ" dirty="0" smtClean="0"/>
              <a:t>zadáním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potřeba detailněji a intenzivněji posuzovat zda jsou prostředky vynakládány na takové projekty, které budou mít v území co největší pozitivní efekt, nebo např. zda nedojde v území </a:t>
            </a:r>
            <a:r>
              <a:rPr lang="cs-CZ" dirty="0" smtClean="0"/>
              <a:t>               k realizaci </a:t>
            </a:r>
            <a:r>
              <a:rPr lang="cs-CZ" dirty="0"/>
              <a:t>projektu, který bude mít významný negativní efekt apod.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dirty="0"/>
              <a:t>zejména u významnějších projektů tak vzrůstá potřeba ex ante hodnocení celého spektra možných dopadů, a to jak jejich pozitivní, tak i možné negativní aspekty v prostoru a čase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Interpretace cíle (1)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725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cs-CZ" dirty="0"/>
              <a:t>aktuálně je územní dimenze hodnocena pouze výjimečně, v rámci hodnocení stávajících projektů jsou sice používány různé nástroje (CBA, studie proveditelnosti), ty však nemají jasně definováno, jakým způsobem by měla být územní dimenze </a:t>
            </a:r>
            <a:r>
              <a:rPr lang="cs-CZ" dirty="0" smtClean="0"/>
              <a:t>zohledněna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Interpretace cíle </a:t>
            </a:r>
            <a:r>
              <a:rPr lang="cs-CZ" dirty="0" smtClean="0"/>
              <a:t>(2)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7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cs-CZ" dirty="0"/>
              <a:t>vytvořit metodický návod, který umožní, aby hodnocení byla vzájemně porovnatelná a použitelná jak pro porovnání projektů mezi sebou, tak pro rozhodování o jednotlivých investičních záměrech např. na úrovni jednotlivých </a:t>
            </a:r>
            <a:r>
              <a:rPr lang="cs-CZ" dirty="0" smtClean="0"/>
              <a:t>samospráv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Interpretace cíle </a:t>
            </a:r>
            <a:r>
              <a:rPr lang="cs-CZ" dirty="0" smtClean="0"/>
              <a:t>(3)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45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b="1" dirty="0"/>
              <a:t>Krok 1 - Zahájení projektu: </a:t>
            </a:r>
            <a:r>
              <a:rPr lang="cs-CZ" dirty="0"/>
              <a:t>ustavení projektového týmu, upřesnění rolí jednotlivých členů týmu, rozpracování a upřesnění metodického postupu, detailní rozplánování jednotlivých kroků.</a:t>
            </a:r>
          </a:p>
          <a:p>
            <a:pPr algn="just"/>
            <a:r>
              <a:rPr lang="cs-CZ" b="1" dirty="0"/>
              <a:t>Krok 2 – Rešerše stávajících způsobů hodnocení dopadů projektů do území </a:t>
            </a:r>
            <a:r>
              <a:rPr lang="cs-CZ" dirty="0"/>
              <a:t>– Vyhodnocení výchozí situace a kontextu zakázky. Sběr a analýza dat o hlavních známých přístupech k hodnocení dopadů/efektů územně diferencovaných projektů</a:t>
            </a:r>
          </a:p>
          <a:p>
            <a:pPr algn="just"/>
            <a:r>
              <a:rPr lang="cs-CZ" b="1" dirty="0"/>
              <a:t>Krok 3 – Vyhodnocení jednotlivých používaných přístupů </a:t>
            </a:r>
            <a:r>
              <a:rPr lang="cs-CZ" dirty="0"/>
              <a:t>– vyhodnocení získaných dat a údajů o používaných postupech z pohledu možného stanovení standardních postupů pro jednotlivé typy projektů, případně pro jednotlivé typy území.</a:t>
            </a:r>
          </a:p>
          <a:p>
            <a:pPr algn="just"/>
            <a:r>
              <a:rPr lang="cs-CZ" b="1" dirty="0"/>
              <a:t>Krok 4 – Zpracování případových studií </a:t>
            </a:r>
            <a:r>
              <a:rPr lang="cs-CZ" dirty="0"/>
              <a:t>pro jednotlivé typy projektů/území – zpracování vzorových případových studií, které budou použity jako prověření pro identifikované možné způsoby hodnocení.</a:t>
            </a:r>
          </a:p>
          <a:p>
            <a:pPr algn="just"/>
            <a:r>
              <a:rPr lang="cs-CZ" b="1" dirty="0"/>
              <a:t>Krok 5 – Návrh metodického postupu (metodiky) </a:t>
            </a:r>
            <a:r>
              <a:rPr lang="cs-CZ" dirty="0"/>
              <a:t>pro jednotlivé typy projektů/území. Projednání metodiky se zadavatelem a dotčenými subjekty, organizace diskusních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pro diskutování navrhované metodiky s vybranými zástupci regionálních aktérů a zástupci centrálních orgánů, které by zpracovanou metodiku měli využívat.</a:t>
            </a:r>
          </a:p>
          <a:p>
            <a:pPr algn="just"/>
            <a:r>
              <a:rPr lang="cs-CZ" b="1" dirty="0"/>
              <a:t>Krok 6 – Finalizace metodiky</a:t>
            </a:r>
            <a:r>
              <a:rPr lang="cs-CZ" dirty="0"/>
              <a:t>, proces připomínkování a certifikace metodiky.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Technický postup řešení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150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dirty="0"/>
              <a:t>Aktuálně pro hodnocení dopadů používáno několik postupů</a:t>
            </a:r>
          </a:p>
          <a:p>
            <a:pPr marL="800100" lvl="1" indent="-342900">
              <a:buFont typeface="Symbol" pitchFamily="18" charset="2"/>
              <a:buChar char=""/>
            </a:pPr>
            <a:r>
              <a:rPr lang="cs-CZ" dirty="0"/>
              <a:t>TIA (spíše na úrovni nadregionálních investic/intervencí, případně hodnocení programů a politik)</a:t>
            </a:r>
          </a:p>
          <a:p>
            <a:pPr marL="800100" lvl="1" indent="-342900">
              <a:buFont typeface="Symbol" pitchFamily="18" charset="2"/>
              <a:buChar char=""/>
            </a:pPr>
            <a:r>
              <a:rPr lang="cs-CZ" dirty="0"/>
              <a:t>RIA (hodnocení dopadů legislativních a regulatorních opatření)</a:t>
            </a:r>
          </a:p>
          <a:p>
            <a:pPr marL="800100" lvl="1" indent="-342900">
              <a:buFont typeface="Symbol" pitchFamily="18" charset="2"/>
              <a:buChar char=""/>
            </a:pPr>
            <a:r>
              <a:rPr lang="cs-CZ" dirty="0"/>
              <a:t>CBA (hodnocení socioekonomických dopadů větších investičních projektů)/ Studie proveditelnosti (používáno u menších projektů podporovaných z ESI)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Výstupy vstupních analýz (1)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36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cs-CZ" sz="1800" dirty="0"/>
              <a:t>Aktuální přístupy hodnocení dopadů intervencí jsou dosti odlišné a používané často pro jiné účely (hodnocení programu, hodnocení legislativy)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1800" dirty="0"/>
              <a:t>Metodicky nejvhodnější upravený přístup RIA využívající dílčí prvky a postupové kroky všech tří metod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1800" dirty="0"/>
              <a:t>Není vhodné/možné unifikovat postup až do úrovně kalkulace konkrétních dopadů – dochází de facto k zamezení zohlednění územní dimenze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1800" dirty="0"/>
              <a:t>Postup musí respektovat charakter projektu, podmínky a území ve kterém je realizován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cs-CZ" sz="1800" dirty="0"/>
              <a:t>Klíčové je proto v metodice stanovit jasný, srozumitelný a relativně jednoduchý postup, jak určit „jak významný projekt s ohledem na jeho dopady je“ a jaké hodnocení, v jakém rozsahu a na co by se u jednotlivých typů projektů mělo zaměřit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Výstupy vstupních analýz (2)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47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cs-CZ" sz="2600" dirty="0"/>
              <a:t>Odlišné hodnocení pro různě „významné“ projekty podle toho jak velkou změnu v území může projekt způsobit;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600" dirty="0"/>
              <a:t>Hodnocení dvoukolové – v prvním kole rozlišení „významnosti“ projektu, v druhém kole vlastní hodnocení dopadů;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cs-CZ" sz="2600" dirty="0"/>
              <a:t>Hodnocení dopadů bude používat stejný standardizovaný postup, bude se však lišit úroveň detailu a hloubky analýz, která bude vyžadována;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Návrh řešení – základní východiska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04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752</Words>
  <Application>Microsoft Office PowerPoint</Application>
  <PresentationFormat>Předvádění na obrazovce (4:3)</PresentationFormat>
  <Paragraphs>49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MMR_klas</vt:lpstr>
      <vt:lpstr>Picture</vt:lpstr>
      <vt:lpstr>Visio</vt:lpstr>
      <vt:lpstr>TB040MMR002</vt:lpstr>
      <vt:lpstr>Hlavní cíl definovaný zadáním</vt:lpstr>
      <vt:lpstr>Interpretace cíle (1)</vt:lpstr>
      <vt:lpstr>Interpretace cíle (2)</vt:lpstr>
      <vt:lpstr>Interpretace cíle (3)</vt:lpstr>
      <vt:lpstr>Technický postup řešení</vt:lpstr>
      <vt:lpstr>Výstupy vstupních analýz (1)</vt:lpstr>
      <vt:lpstr>Výstupy vstupních analýz (2)</vt:lpstr>
      <vt:lpstr>Návrh řešení – základní východiska</vt:lpstr>
      <vt:lpstr>Prezentace aplikace PowerPoint</vt:lpstr>
      <vt:lpstr>Návrh řešení – postup vlastního hodnocení</vt:lpstr>
      <vt:lpstr>Návrh řešení – určení významnosti projektu</vt:lpstr>
      <vt:lpstr>Prezentace aplikace PowerPoint</vt:lpstr>
      <vt:lpstr>Kontakt na řešitele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Luboš Lichtenberk</cp:lastModifiedBy>
  <cp:revision>17</cp:revision>
  <dcterms:created xsi:type="dcterms:W3CDTF">2014-02-26T13:05:03Z</dcterms:created>
  <dcterms:modified xsi:type="dcterms:W3CDTF">2016-05-05T14:07:55Z</dcterms:modified>
</cp:coreProperties>
</file>