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77" r:id="rId3"/>
    <p:sldId id="262" r:id="rId4"/>
    <p:sldId id="259" r:id="rId5"/>
    <p:sldId id="263" r:id="rId6"/>
    <p:sldId id="260" r:id="rId7"/>
    <p:sldId id="267" r:id="rId8"/>
    <p:sldId id="269" r:id="rId9"/>
    <p:sldId id="271" r:id="rId10"/>
    <p:sldId id="274" r:id="rId11"/>
    <p:sldId id="273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0DB6-D964-478E-8CA3-CC1CA9F32578}" type="datetimeFigureOut">
              <a:rPr lang="cs-CZ" smtClean="0"/>
              <a:t>25.03.2024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F2128-97E1-48E8-82F5-92FC09CEEC67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9131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0DB6-D964-478E-8CA3-CC1CA9F32578}" type="datetimeFigureOut">
              <a:rPr lang="cs-CZ" smtClean="0"/>
              <a:t>25.03.2024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F2128-97E1-48E8-82F5-92FC09CEEC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023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0DB6-D964-478E-8CA3-CC1CA9F32578}" type="datetimeFigureOut">
              <a:rPr lang="cs-CZ" smtClean="0"/>
              <a:t>25.03.2024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F2128-97E1-48E8-82F5-92FC09CEEC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0738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0DB6-D964-478E-8CA3-CC1CA9F32578}" type="datetimeFigureOut">
              <a:rPr lang="cs-CZ" smtClean="0"/>
              <a:t>25.03.2024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F2128-97E1-48E8-82F5-92FC09CEEC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5526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0DB6-D964-478E-8CA3-CC1CA9F32578}" type="datetimeFigureOut">
              <a:rPr lang="cs-CZ" smtClean="0"/>
              <a:t>25.03.2024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F2128-97E1-48E8-82F5-92FC09CEEC67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3062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0DB6-D964-478E-8CA3-CC1CA9F32578}" type="datetimeFigureOut">
              <a:rPr lang="cs-CZ" smtClean="0"/>
              <a:t>25.03.2024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F2128-97E1-48E8-82F5-92FC09CEEC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0766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0DB6-D964-478E-8CA3-CC1CA9F32578}" type="datetimeFigureOut">
              <a:rPr lang="cs-CZ" smtClean="0"/>
              <a:t>25.03.2024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F2128-97E1-48E8-82F5-92FC09CEEC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6906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0DB6-D964-478E-8CA3-CC1CA9F32578}" type="datetimeFigureOut">
              <a:rPr lang="cs-CZ" smtClean="0"/>
              <a:t>25.03.2024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F2128-97E1-48E8-82F5-92FC09CEEC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8422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0DB6-D964-478E-8CA3-CC1CA9F32578}" type="datetimeFigureOut">
              <a:rPr lang="cs-CZ" smtClean="0"/>
              <a:t>25.03.2024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F2128-97E1-48E8-82F5-92FC09CEEC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7604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AD40DB6-D964-478E-8CA3-CC1CA9F32578}" type="datetimeFigureOut">
              <a:rPr lang="cs-CZ" smtClean="0"/>
              <a:t>25.03.2024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F4F2128-97E1-48E8-82F5-92FC09CEEC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5151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0DB6-D964-478E-8CA3-CC1CA9F32578}" type="datetimeFigureOut">
              <a:rPr lang="cs-CZ" smtClean="0"/>
              <a:t>25.03.2024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F2128-97E1-48E8-82F5-92FC09CEEC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032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AD40DB6-D964-478E-8CA3-CC1CA9F32578}" type="datetimeFigureOut">
              <a:rPr lang="cs-CZ" smtClean="0"/>
              <a:t>25.03.2024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F4F2128-97E1-48E8-82F5-92FC09CEEC67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2106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6000" b="1" dirty="0"/>
              <a:t/>
            </a:r>
            <a:br>
              <a:rPr lang="cs-CZ" sz="6000" b="1" dirty="0"/>
            </a:br>
            <a:r>
              <a:rPr lang="cs-CZ" sz="6000" b="1" dirty="0"/>
              <a:t>Spolupráce se soukromými vlastníky</a:t>
            </a:r>
            <a:br>
              <a:rPr lang="cs-CZ" sz="6000" b="1" dirty="0"/>
            </a:br>
            <a:r>
              <a:rPr lang="cs-CZ" sz="4900" b="1" dirty="0">
                <a:solidFill>
                  <a:srgbClr val="FFC000"/>
                </a:solidFill>
              </a:rPr>
              <a:t/>
            </a:r>
            <a:br>
              <a:rPr lang="cs-CZ" sz="4900" b="1" dirty="0">
                <a:solidFill>
                  <a:srgbClr val="FFC000"/>
                </a:solidFill>
              </a:rPr>
            </a:br>
            <a:r>
              <a:rPr lang="cs-CZ" sz="4900" b="1" dirty="0" err="1">
                <a:solidFill>
                  <a:srgbClr val="FFC000"/>
                </a:solidFill>
              </a:rPr>
              <a:t>Romodrom</a:t>
            </a:r>
            <a:r>
              <a:rPr lang="cs-CZ" sz="4900" b="1" dirty="0">
                <a:solidFill>
                  <a:srgbClr val="FFC000"/>
                </a:solidFill>
              </a:rPr>
              <a:t> </a:t>
            </a:r>
            <a:r>
              <a:rPr lang="cs-CZ" sz="4900" b="1" dirty="0" err="1">
                <a:solidFill>
                  <a:srgbClr val="FFC000"/>
                </a:solidFill>
              </a:rPr>
              <a:t>o.p.s</a:t>
            </a:r>
            <a:r>
              <a:rPr lang="cs-CZ" sz="4900" b="1" dirty="0">
                <a:solidFill>
                  <a:srgbClr val="FFC000"/>
                </a:solidFill>
              </a:rPr>
              <a:t> a Nová možnost, </a:t>
            </a:r>
            <a:r>
              <a:rPr lang="cs-CZ" sz="4900" b="1" dirty="0" err="1">
                <a:solidFill>
                  <a:srgbClr val="FFC000"/>
                </a:solidFill>
              </a:rPr>
              <a:t>z.ú</a:t>
            </a:r>
            <a:r>
              <a:rPr lang="cs-CZ" sz="4900" b="1" dirty="0">
                <a:solidFill>
                  <a:srgbClr val="FFC000"/>
                </a:solidFill>
              </a:rPr>
              <a:t>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66800" y="4417912"/>
            <a:ext cx="10058400" cy="1143000"/>
          </a:xfrm>
        </p:spPr>
        <p:txBody>
          <a:bodyPr>
            <a:normAutofit/>
          </a:bodyPr>
          <a:lstStyle/>
          <a:p>
            <a:endParaRPr lang="cs-CZ" sz="2200" dirty="0">
              <a:latin typeface="+mn-lt"/>
            </a:endParaRPr>
          </a:p>
          <a:p>
            <a:pPr algn="ctr"/>
            <a:r>
              <a:rPr lang="cs-CZ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KDYŽ VÁM NĚKDO VĚŘÍ, DOKÁŽETE VÍC!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9998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Dlouhodobá péče o vlastníka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01168" lvl="1" indent="0">
              <a:buNone/>
            </a:pPr>
            <a:r>
              <a:rPr lang="cs-CZ" dirty="0"/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pravidelné reporty vlastníkovi v případě jeho výslovného přání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jednoroční setkání u kávy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err="1"/>
              <a:t>nsvszující</a:t>
            </a:r>
            <a:r>
              <a:rPr lang="cs-CZ" dirty="0"/>
              <a:t> setkání za účelem poskytnutí dalších bytů</a:t>
            </a:r>
          </a:p>
          <a:p>
            <a:pPr marL="201168" lvl="1" indent="0">
              <a:buNone/>
            </a:pPr>
            <a:endParaRPr lang="cs-CZ" dirty="0"/>
          </a:p>
          <a:p>
            <a:pPr marL="201168" lvl="1" indent="0">
              <a:buNone/>
            </a:pPr>
            <a:r>
              <a:rPr lang="cs-CZ" sz="2400" b="1" dirty="0"/>
              <a:t>Majiteli nabízíme a poskytujeme klid a bezstarostnost!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Font typeface="Wingdings" panose="05000000000000000000" pitchFamily="2" charset="2"/>
              <a:buChar char="§"/>
            </a:pPr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AD9C2B91-7F6D-F52F-3FFC-45DDE74B4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200" y="1845734"/>
            <a:ext cx="3234769" cy="431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019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dirty="0"/>
              <a:t>Děkujeme za pozornost</a:t>
            </a:r>
            <a:r>
              <a:rPr lang="cs-CZ" sz="3600" dirty="0"/>
              <a:t/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když vám někdo věří, dokážete víc!</a:t>
            </a:r>
          </a:p>
        </p:txBody>
      </p:sp>
    </p:spTree>
    <p:extLst>
      <p:ext uri="{BB962C8B-B14F-4D97-AF65-F5344CB8AC3E}">
        <p14:creationId xmlns:p14="http://schemas.microsoft.com/office/powerpoint/2010/main" val="2134747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39D4C4A-425E-5559-4E7F-E19746AFA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Naše zkušenosti v číslech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35E8AF3-A284-1121-114C-485E39948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sz="2000" b="1" dirty="0">
                <a:latin typeface="+mn-lt"/>
              </a:rPr>
              <a:t>-  15 let zkušeností se sociálním bydlením</a:t>
            </a:r>
          </a:p>
          <a:p>
            <a:r>
              <a:rPr lang="cs-CZ" b="1" dirty="0"/>
              <a:t>- </a:t>
            </a:r>
            <a:r>
              <a:rPr lang="cs-CZ" sz="2000" b="1" dirty="0">
                <a:latin typeface="+mn-lt"/>
              </a:rPr>
              <a:t>10 let spolupráce se soukromými vlastníky </a:t>
            </a:r>
          </a:p>
          <a:p>
            <a:r>
              <a:rPr lang="cs-CZ" sz="2000" b="1" dirty="0">
                <a:latin typeface="+mn-lt"/>
              </a:rPr>
              <a:t>- </a:t>
            </a:r>
            <a:r>
              <a:rPr lang="cs-CZ" b="1" dirty="0"/>
              <a:t>5 let realizace projektu </a:t>
            </a:r>
            <a:r>
              <a:rPr lang="cs-CZ" b="1" dirty="0" err="1"/>
              <a:t>Housing</a:t>
            </a:r>
            <a:r>
              <a:rPr lang="cs-CZ" b="1" dirty="0"/>
              <a:t> </a:t>
            </a:r>
            <a:r>
              <a:rPr lang="cs-CZ" b="1" dirty="0" err="1"/>
              <a:t>First</a:t>
            </a:r>
            <a:endParaRPr lang="cs-CZ" sz="2000" b="1" dirty="0">
              <a:latin typeface="+mn-lt"/>
            </a:endParaRPr>
          </a:p>
          <a:p>
            <a:r>
              <a:rPr lang="cs-CZ" b="1" dirty="0"/>
              <a:t>- </a:t>
            </a:r>
            <a:r>
              <a:rPr lang="cs-CZ" sz="2000" b="1" dirty="0">
                <a:latin typeface="+mn-lt"/>
              </a:rPr>
              <a:t>cca 120 zabydlených domácností u 60-ti vlastníků</a:t>
            </a:r>
          </a:p>
          <a:p>
            <a:r>
              <a:rPr lang="cs-CZ" sz="2000" b="1" dirty="0">
                <a:latin typeface="+mn-lt"/>
              </a:rPr>
              <a:t>- podpora, řešení drobných problémů a trpělivost </a:t>
            </a:r>
            <a:r>
              <a:rPr lang="cs-CZ" sz="2000" b="1" dirty="0">
                <a:latin typeface="+mn-lt"/>
                <a:sym typeface="Wingdings" panose="05000000000000000000" pitchFamily="2" charset="2"/>
              </a:rPr>
              <a:t></a:t>
            </a:r>
            <a:endParaRPr lang="cs-CZ" sz="2000" b="1" dirty="0">
              <a:latin typeface="+mn-lt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286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Pozadí vzniku naší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just">
              <a:tabLst>
                <a:tab pos="3316288" algn="l"/>
              </a:tabLst>
            </a:pPr>
            <a:r>
              <a:rPr lang="cs-CZ" sz="1800" b="1" dirty="0"/>
              <a:t>Hlavní myšlenka</a:t>
            </a:r>
          </a:p>
          <a:p>
            <a:pPr marL="457200" indent="-457200" algn="just">
              <a:tabLst>
                <a:tab pos="3316288" algn="l"/>
              </a:tabLst>
            </a:pPr>
            <a:r>
              <a:rPr lang="cs-CZ" sz="1800" b="1" dirty="0"/>
              <a:t>- Klient - nájemce </a:t>
            </a:r>
            <a:r>
              <a:rPr lang="cs-CZ" sz="1800" dirty="0"/>
              <a:t>– pokud má člověk zajištěno stabilní bydlení, má prostor řešit i jiné problémy</a:t>
            </a:r>
          </a:p>
          <a:p>
            <a:pPr marL="457200" indent="-457200" algn="just">
              <a:tabLst>
                <a:tab pos="3316288" algn="l"/>
              </a:tabLst>
            </a:pPr>
            <a:r>
              <a:rPr lang="cs-CZ" sz="1800" dirty="0"/>
              <a:t>- </a:t>
            </a:r>
            <a:r>
              <a:rPr lang="cs-CZ" sz="1800" b="1" dirty="0"/>
              <a:t>Klient - vlastník </a:t>
            </a:r>
            <a:r>
              <a:rPr lang="cs-CZ" sz="1800" dirty="0"/>
              <a:t>– pokud má vlastník zajištěn svůj majetek, nemá potřebu řešit jiné problémy </a:t>
            </a:r>
          </a:p>
          <a:p>
            <a:pPr marL="457200" indent="-457200" algn="ctr">
              <a:tabLst>
                <a:tab pos="3316288" algn="l"/>
              </a:tabLst>
            </a:pPr>
            <a:r>
              <a:rPr lang="cs-CZ" sz="2800" b="1" dirty="0">
                <a:solidFill>
                  <a:srgbClr val="FFC000"/>
                </a:solidFill>
              </a:rPr>
              <a:t>Klienta nemáme jednoho, klienty máme dva!</a:t>
            </a:r>
          </a:p>
          <a:p>
            <a:pPr marL="457200" indent="-457200" algn="just">
              <a:tabLst>
                <a:tab pos="3316288" algn="l"/>
              </a:tabLst>
            </a:pPr>
            <a:endParaRPr lang="cs-CZ" sz="28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" y="3770051"/>
            <a:ext cx="4126807" cy="254180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237" y="3814541"/>
            <a:ext cx="4518771" cy="249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903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Způsoby získávání vlastníků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107000"/>
              </a:lnSpc>
              <a:buFontTx/>
              <a:buChar char="-"/>
            </a:pPr>
            <a:endParaRPr lang="cs-CZ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buFontTx/>
              <a:buChar char="-"/>
            </a:pPr>
            <a:r>
              <a:rPr lang="cs-CZ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oslovování vlastníků mezi svými známými, mezi klienty</a:t>
            </a:r>
          </a:p>
          <a:p>
            <a:pPr lvl="1">
              <a:lnSpc>
                <a:spcPct val="107000"/>
              </a:lnSpc>
              <a:buFontTx/>
              <a:buChar char="-"/>
            </a:pPr>
            <a:r>
              <a:rPr lang="cs-CZ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oslovování vlastníků, kteří mají zájem o pojištění, hypotéky, investice apod.</a:t>
            </a:r>
            <a:endParaRPr lang="cs-CZ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cs-C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oslovování potenciálních investorů, kteří </a:t>
            </a:r>
            <a:r>
              <a:rPr lang="cs-CZ" sz="18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mají</a:t>
            </a:r>
            <a:r>
              <a:rPr lang="cs-C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zájem o nákup investičních bytů </a:t>
            </a: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oslovování vlastníků, kterým je vykonávána správa bytových jednotek – seznámení s možnosti správy zdarma v rámci projektu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cs-CZ" b="1" i="1" dirty="0">
                <a:solidFill>
                  <a:srgbClr val="FFC000"/>
                </a:solidFill>
              </a:rPr>
              <a:t>Jediné kritérium výběru v</a:t>
            </a:r>
            <a:r>
              <a:rPr lang="cs-CZ" sz="2000" b="1" i="1" kern="1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cs-CZ" b="1" i="1" dirty="0">
                <a:solidFill>
                  <a:srgbClr val="FFC000"/>
                </a:solidFill>
              </a:rPr>
              <a:t>astníka je ochota poskytnout svůj byt za standardní nájemné!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5187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Spolupráce s vlastníky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2800" dirty="0">
                <a:latin typeface="Calibri" panose="020F0502020204030204" pitchFamily="34" charset="0"/>
              </a:rPr>
              <a:t> Kontaktování vlastníka, mapování jeho situace a potřeb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800" dirty="0">
                <a:latin typeface="Calibri" panose="020F0502020204030204" pitchFamily="34" charset="0"/>
              </a:rPr>
              <a:t> Navázání spolupráce s vlastníkem bytu (zasmluvnění bytu)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800" dirty="0">
                <a:latin typeface="Calibri" panose="020F0502020204030204" pitchFamily="34" charset="0"/>
              </a:rPr>
              <a:t> Spárování vhodného bytu (vlastníka) a klienta (nájemce)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800" dirty="0">
                <a:latin typeface="Calibri" panose="020F0502020204030204" pitchFamily="34" charset="0"/>
              </a:rPr>
              <a:t> Přestěhování klienta, masivní sociální doprovod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800" dirty="0">
                <a:latin typeface="Calibri" panose="020F0502020204030204" pitchFamily="34" charset="0"/>
              </a:rPr>
              <a:t> Intenzivní spolupráce s beneficientem, dlouhodobá stabilizace bydlení, dlouhodobá péče o byt</a:t>
            </a:r>
          </a:p>
        </p:txBody>
      </p:sp>
    </p:spTree>
    <p:extLst>
      <p:ext uri="{BB962C8B-B14F-4D97-AF65-F5344CB8AC3E}">
        <p14:creationId xmlns:p14="http://schemas.microsoft.com/office/powerpoint/2010/main" val="547187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je důležité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cs-CZ" sz="2800" dirty="0"/>
              <a:t> Z</a:t>
            </a:r>
            <a:r>
              <a:rPr lang="cs-CZ" sz="2800" dirty="0">
                <a:solidFill>
                  <a:schemeClr val="tx1"/>
                </a:solidFill>
              </a:rPr>
              <a:t>jišťování vlastníkových představ a očekávání -  stav bytu, rozsah služeb, výše nájemného, způsoby hrazení (přání vs. realita)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sz="2800" dirty="0">
                <a:solidFill>
                  <a:schemeClr val="tx1"/>
                </a:solidFill>
              </a:rPr>
              <a:t> Zkušenosti vlastníka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sz="2800" dirty="0">
                <a:solidFill>
                  <a:schemeClr val="tx1"/>
                </a:solidFill>
              </a:rPr>
              <a:t> Očekávání od nájemce</a:t>
            </a:r>
            <a:endParaRPr lang="cs-CZ" sz="28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sz="2800" dirty="0">
                <a:solidFill>
                  <a:schemeClr val="tx1"/>
                </a:solidFill>
              </a:rPr>
              <a:t> Standardní</a:t>
            </a:r>
            <a:r>
              <a:rPr lang="cs-CZ" sz="2800" dirty="0"/>
              <a:t> nájemní smlouva dle NOZ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sz="2800" dirty="0"/>
              <a:t> Smlouva o správě bytu</a:t>
            </a:r>
            <a:endParaRPr lang="cs-CZ" sz="2800" dirty="0">
              <a:cs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cs-CZ" sz="2400" dirty="0">
              <a:solidFill>
                <a:schemeClr val="tx1"/>
              </a:solidFill>
            </a:endParaRPr>
          </a:p>
          <a:p>
            <a:pPr marL="457200" indent="-457200" algn="just"/>
            <a:endParaRPr lang="cs-CZ" sz="2800" dirty="0">
              <a:solidFill>
                <a:schemeClr val="tx1"/>
              </a:solidFill>
            </a:endParaRPr>
          </a:p>
          <a:p>
            <a:pPr marL="457200" indent="-457200" algn="just"/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479419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Rozdělení týmu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169" y="1867106"/>
            <a:ext cx="8547234" cy="4475040"/>
          </a:xfrm>
        </p:spPr>
      </p:pic>
    </p:spTree>
    <p:extLst>
      <p:ext uri="{BB962C8B-B14F-4D97-AF65-F5344CB8AC3E}">
        <p14:creationId xmlns:p14="http://schemas.microsoft.com/office/powerpoint/2010/main" val="2255970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Bariéry a rizika, se kterými pracujeme/se setkáváme: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62561"/>
          </a:xfrm>
        </p:spPr>
        <p:txBody>
          <a:bodyPr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dirty="0">
                <a:cs typeface="Calibri" panose="020F0502020204030204" pitchFamily="34" charset="0"/>
              </a:rPr>
              <a:t>V prvních měsících po přestěhování riziko poklesu příjmu klienta (navádění dávek, stěhování)</a:t>
            </a:r>
          </a:p>
          <a:p>
            <a:pPr marL="1200150" lvl="1" indent="-457200" algn="just">
              <a:buFont typeface="Arial" panose="020B0604020202020204" pitchFamily="34" charset="0"/>
              <a:buChar char="•"/>
            </a:pPr>
            <a:r>
              <a:rPr lang="cs-CZ" dirty="0">
                <a:cs typeface="Calibri" panose="020F0502020204030204" pitchFamily="34" charset="0"/>
              </a:rPr>
              <a:t>nutno s tímto počítat a pokrýt náklad z garančního fondu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dirty="0">
                <a:cs typeface="Calibri" panose="020F0502020204030204" pitchFamily="34" charset="0"/>
              </a:rPr>
              <a:t>Dluhy klientů na energiích, vysoké vyúčtování služeb</a:t>
            </a:r>
          </a:p>
          <a:p>
            <a:pPr marL="1200150" lvl="1" indent="-457200" algn="just">
              <a:buFont typeface="Arial" panose="020B0604020202020204" pitchFamily="34" charset="0"/>
              <a:buChar char="•"/>
            </a:pPr>
            <a:r>
              <a:rPr lang="cs-CZ" dirty="0">
                <a:cs typeface="Calibri" panose="020F0502020204030204" pitchFamily="34" charset="0"/>
              </a:rPr>
              <a:t>již dopředu vědět, zda je či není klient připojitelný</a:t>
            </a:r>
          </a:p>
          <a:p>
            <a:pPr marL="1200150" lvl="1" indent="-457200" algn="just">
              <a:buFont typeface="Arial" panose="020B0604020202020204" pitchFamily="34" charset="0"/>
              <a:buChar char="•"/>
            </a:pPr>
            <a:r>
              <a:rPr lang="cs-CZ" dirty="0">
                <a:cs typeface="Calibri" panose="020F0502020204030204" pitchFamily="34" charset="0"/>
              </a:rPr>
              <a:t>Průběžně kontrolovat spotřebu a životní styl klienta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dirty="0">
                <a:cs typeface="Calibri" panose="020F0502020204030204" pitchFamily="34" charset="0"/>
              </a:rPr>
              <a:t>Vysoké vstupní náklady</a:t>
            </a:r>
          </a:p>
          <a:p>
            <a:pPr marL="1200150" lvl="1" indent="-457200" algn="just">
              <a:buFont typeface="Arial" panose="020B0604020202020204" pitchFamily="34" charset="0"/>
              <a:buChar char="•"/>
            </a:pPr>
            <a:r>
              <a:rPr lang="cs-CZ" dirty="0">
                <a:cs typeface="Calibri" panose="020F0502020204030204" pitchFamily="34" charset="0"/>
              </a:rPr>
              <a:t>rozložení kauce do splátek</a:t>
            </a:r>
          </a:p>
          <a:p>
            <a:pPr marL="1200150" lvl="1" indent="-457200" algn="just">
              <a:buFont typeface="Arial" panose="020B0604020202020204" pitchFamily="34" charset="0"/>
              <a:buChar char="•"/>
            </a:pPr>
            <a:r>
              <a:rPr lang="cs-CZ" dirty="0">
                <a:cs typeface="Calibri" panose="020F0502020204030204" pitchFamily="34" charset="0"/>
              </a:rPr>
              <a:t>úhrada kauce z garančního fondu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dirty="0">
                <a:cs typeface="Calibri" panose="020F0502020204030204" pitchFamily="34" charset="0"/>
              </a:rPr>
              <a:t>Odezva bytového domu na nového nájemce</a:t>
            </a:r>
          </a:p>
          <a:p>
            <a:pPr marL="1200150" lvl="1" indent="-457200" algn="just">
              <a:buFont typeface="Arial" panose="020B0604020202020204" pitchFamily="34" charset="0"/>
              <a:buChar char="•"/>
            </a:pPr>
            <a:r>
              <a:rPr lang="cs-CZ" dirty="0">
                <a:cs typeface="Calibri" panose="020F0502020204030204" pitchFamily="34" charset="0"/>
              </a:rPr>
              <a:t>obava a nedůvěra sdělována vlastníkovi – tlak na vlastníka</a:t>
            </a:r>
          </a:p>
          <a:p>
            <a:pPr marL="1200150" lvl="1" indent="-457200" algn="just">
              <a:buFont typeface="Arial" panose="020B0604020202020204" pitchFamily="34" charset="0"/>
              <a:buChar char="•"/>
            </a:pPr>
            <a:r>
              <a:rPr lang="cs-CZ" dirty="0">
                <a:cs typeface="Calibri" panose="020F0502020204030204" pitchFamily="34" charset="0"/>
              </a:rPr>
              <a:t>zvýšená sociální kontrola obyvatel – tlak SVJ</a:t>
            </a:r>
          </a:p>
          <a:p>
            <a:pPr marL="742950" lvl="1" indent="0" algn="just">
              <a:buNone/>
            </a:pPr>
            <a:endParaRPr lang="cs-CZ" dirty="0">
              <a:cs typeface="Calibri" panose="020F0502020204030204" pitchFamily="34" charset="0"/>
            </a:endParaRPr>
          </a:p>
          <a:p>
            <a:pPr marL="1200150" lvl="1" indent="-457200" algn="just">
              <a:buFont typeface="Arial" panose="020B0604020202020204" pitchFamily="34" charset="0"/>
              <a:buChar char="•"/>
            </a:pPr>
            <a:endParaRPr lang="cs-CZ" dirty="0">
              <a:cs typeface="Calibri" panose="020F0502020204030204" pitchFamily="34" charset="0"/>
            </a:endParaRPr>
          </a:p>
          <a:p>
            <a:pPr marL="1200150" lvl="1" indent="-457200" algn="just">
              <a:buFont typeface="Arial" panose="020B0604020202020204" pitchFamily="34" charset="0"/>
              <a:buChar char="•"/>
            </a:pPr>
            <a:endParaRPr lang="cs-CZ" dirty="0">
              <a:cs typeface="Calibri" panose="020F050202020403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4231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Možnosti snížení rizik na straně vlastníka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Ustálení a prohloubení spolupráce s vlastníkem bytu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cs-CZ" sz="2800" dirty="0"/>
              <a:t>izolovat vlastníka od bytového domu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cs-CZ" sz="2800" dirty="0"/>
              <a:t>zajistit okamžité řešení problému 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cs-CZ" sz="2800" dirty="0"/>
              <a:t>nezbytné řešit ihned v počátku bez zapojení vlastníka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cs-CZ" sz="2800" dirty="0"/>
              <a:t>Průběžně pečovat o byt a sousedské vztahy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cs-CZ" sz="2800" dirty="0"/>
              <a:t>zklidnit vlastníka a být na jeho straně (vlastník jako klient)</a:t>
            </a:r>
          </a:p>
          <a:p>
            <a:pPr marL="742950" lvl="1" indent="0">
              <a:buNone/>
            </a:pPr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616526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219</TotalTime>
  <Words>396</Words>
  <Application>Microsoft Office PowerPoint</Application>
  <PresentationFormat>Širokoúhlá obrazovka</PresentationFormat>
  <Paragraphs>72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Retrospektiva</vt:lpstr>
      <vt:lpstr> Spolupráce se soukromými vlastníky  Romodrom o.p.s a Nová možnost, z.ú.</vt:lpstr>
      <vt:lpstr>Naše zkušenosti v číslech</vt:lpstr>
      <vt:lpstr>Pozadí vzniku naší práce</vt:lpstr>
      <vt:lpstr>Způsoby získávání vlastníků</vt:lpstr>
      <vt:lpstr>Spolupráce s vlastníky</vt:lpstr>
      <vt:lpstr>Co je důležité</vt:lpstr>
      <vt:lpstr>Rozdělení týmu</vt:lpstr>
      <vt:lpstr>Bariéry a rizika, se kterými pracujeme/se setkáváme:</vt:lpstr>
      <vt:lpstr>Možnosti snížení rizik na straně vlastníka</vt:lpstr>
      <vt:lpstr>Dlouhodobá péče o vlastníka</vt:lpstr>
      <vt:lpstr>Děkujeme za pozornost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Zkušenosti HF Romodrom</dc:title>
  <dc:creator>AdminAret</dc:creator>
  <cp:lastModifiedBy>Romodrom</cp:lastModifiedBy>
  <cp:revision>47</cp:revision>
  <dcterms:created xsi:type="dcterms:W3CDTF">2022-11-10T20:32:04Z</dcterms:created>
  <dcterms:modified xsi:type="dcterms:W3CDTF">2024-03-25T07:46:59Z</dcterms:modified>
</cp:coreProperties>
</file>