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2"/>
  </p:notesMasterIdLst>
  <p:handoutMasterIdLst>
    <p:handoutMasterId r:id="rId13"/>
  </p:handoutMasterIdLst>
  <p:sldIdLst>
    <p:sldId id="301" r:id="rId2"/>
    <p:sldId id="352" r:id="rId3"/>
    <p:sldId id="314" r:id="rId4"/>
    <p:sldId id="321" r:id="rId5"/>
    <p:sldId id="354" r:id="rId6"/>
    <p:sldId id="347" r:id="rId7"/>
    <p:sldId id="316" r:id="rId8"/>
    <p:sldId id="330" r:id="rId9"/>
    <p:sldId id="351" r:id="rId10"/>
    <p:sldId id="31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BD01"/>
    <a:srgbClr val="4A4A49"/>
    <a:srgbClr val="80807E"/>
    <a:srgbClr val="777777"/>
    <a:srgbClr val="C7CB08"/>
    <a:srgbClr val="00A7BD"/>
    <a:srgbClr val="EE7531"/>
    <a:srgbClr val="13A14C"/>
    <a:srgbClr val="13A54D"/>
    <a:srgbClr val="8D6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0" autoAdjust="0"/>
    <p:restoredTop sz="99825" autoAdjust="0"/>
  </p:normalViewPr>
  <p:slideViewPr>
    <p:cSldViewPr snapToGrid="0" snapToObjects="1">
      <p:cViewPr varScale="1">
        <p:scale>
          <a:sx n="139" d="100"/>
          <a:sy n="139" d="100"/>
        </p:scale>
        <p:origin x="72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1882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AFDE7-BDB6-F34D-9798-5F47BF9CCC37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092E1-2E9A-D34F-B437-1ABC55E4C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46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37.06564" units="1/cm"/>
          <inkml:channelProperty channel="Y" name="resolution" value="37.03704" units="1/cm"/>
          <inkml:channelProperty channel="T" name="resolution" value="1" units="1/dev"/>
        </inkml:channelProperties>
      </inkml:inkSource>
      <inkml:timestamp xml:id="ts0" timeString="2018-11-01T10:28:51.9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22146 17113 0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C2F7D-3F3E-A041-AF40-843054BDBE50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F8B26-39FF-DC4B-848B-194D8A2B7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8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F8B26-39FF-DC4B-848B-194D8A2B7D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8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723625" y="1667012"/>
            <a:ext cx="7420375" cy="3356706"/>
          </a:xfrm>
          <a:prstGeom prst="rect">
            <a:avLst/>
          </a:prstGeom>
          <a:solidFill>
            <a:srgbClr val="C7CB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34020" y="1667012"/>
            <a:ext cx="1406116" cy="3356706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401480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1723625" y="1667012"/>
            <a:ext cx="7420375" cy="3356706"/>
          </a:xfrm>
          <a:prstGeom prst="rect">
            <a:avLst/>
          </a:prstGeom>
          <a:solidFill>
            <a:srgbClr val="C7CB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-34020" y="1667012"/>
            <a:ext cx="1406116" cy="3356706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918558"/>
            <a:ext cx="6617566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g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566" y="918558"/>
            <a:ext cx="2526434" cy="562635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3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526434" y="918558"/>
            <a:ext cx="6617566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g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558"/>
            <a:ext cx="2526434" cy="562635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55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918558"/>
            <a:ext cx="9144000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8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2B389-5EC6-402A-9E97-1645E22C06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727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15028" y="274638"/>
            <a:ext cx="6126850" cy="539075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pic>
        <p:nvPicPr>
          <p:cNvPr id="3" name="Picture 2" descr="bg_logo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5" y="146767"/>
            <a:ext cx="769351" cy="67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6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4" r:id="rId3"/>
    <p:sldLayoutId id="2147483677" r:id="rId4"/>
    <p:sldLayoutId id="2147483678" r:id="rId5"/>
    <p:sldLayoutId id="2147483679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000" b="1" i="0" kern="1200" baseline="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865376" y="2137038"/>
            <a:ext cx="6634886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Návaznost ÚSK a pozemkových úprav 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926502" y="3736723"/>
            <a:ext cx="4392612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1600" b="1" dirty="0">
                <a:solidFill>
                  <a:schemeClr val="bg2">
                    <a:lumMod val="50000"/>
                  </a:schemeClr>
                </a:solidFill>
              </a:rPr>
              <a:t>Státní pozemkový úřad</a:t>
            </a:r>
          </a:p>
          <a:p>
            <a:pPr>
              <a:buClrTx/>
              <a:buFontTx/>
              <a:buNone/>
            </a:pPr>
            <a:r>
              <a:rPr lang="cs-CZ" sz="1600" dirty="0">
                <a:solidFill>
                  <a:schemeClr val="bg2">
                    <a:lumMod val="50000"/>
                  </a:schemeClr>
                </a:solidFill>
              </a:rPr>
              <a:t>Odbor pozemkových úprav</a:t>
            </a:r>
          </a:p>
          <a:p>
            <a:pPr>
              <a:buClrTx/>
              <a:buFontTx/>
              <a:buNone/>
            </a:pPr>
            <a:r>
              <a:rPr lang="cs-CZ" sz="1600" dirty="0">
                <a:solidFill>
                  <a:schemeClr val="bg2">
                    <a:lumMod val="50000"/>
                  </a:schemeClr>
                </a:solidFill>
              </a:rPr>
              <a:t>Mgr. Jaroslava Doubravová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-29882" y="2130804"/>
            <a:ext cx="1372095" cy="301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sz="1200" b="0" dirty="0">
                <a:solidFill>
                  <a:srgbClr val="FFFFFF"/>
                </a:solidFill>
              </a:rPr>
              <a:t>Praha </a:t>
            </a: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r>
              <a:rPr lang="cs-CZ" sz="1200" b="0" dirty="0">
                <a:solidFill>
                  <a:srgbClr val="FFFFFF"/>
                </a:solidFill>
              </a:rPr>
              <a:t>13. 9. </a:t>
            </a:r>
            <a:r>
              <a:rPr lang="cs-CZ" sz="1200" b="0">
                <a:solidFill>
                  <a:srgbClr val="FFFFFF"/>
                </a:solidFill>
              </a:rPr>
              <a:t>2019</a:t>
            </a:r>
            <a:endParaRPr lang="cs-CZ" sz="1200" b="0" dirty="0">
              <a:solidFill>
                <a:srgbClr val="FFFFFF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865376" y="3057876"/>
            <a:ext cx="6415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Rukopis 1"/>
              <p14:cNvContentPartPr/>
              <p14:nvPr/>
            </p14:nvContentPartPr>
            <p14:xfrm>
              <a:off x="7972560" y="6160680"/>
              <a:ext cx="360" cy="360"/>
            </p14:xfrm>
          </p:contentPart>
        </mc:Choice>
        <mc:Fallback xmlns="">
          <p:pic>
            <p:nvPicPr>
              <p:cNvPr id="2" name="Rukopis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63200" y="61513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097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93196" y="4453597"/>
            <a:ext cx="4591436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 dirty="0">
                <a:solidFill>
                  <a:srgbClr val="C7CB08"/>
                </a:solidFill>
              </a:rPr>
              <a:t>DĚKUJI ZA POZORNOST </a:t>
            </a:r>
          </a:p>
        </p:txBody>
      </p:sp>
    </p:spTree>
    <p:extLst>
      <p:ext uri="{BB962C8B-B14F-4D97-AF65-F5344CB8AC3E}">
        <p14:creationId xmlns:p14="http://schemas.microsoft.com/office/powerpoint/2010/main" val="303647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06B22B3-CD16-4B9F-AB3C-CBADB4B514B2}"/>
              </a:ext>
            </a:extLst>
          </p:cNvPr>
          <p:cNvSpPr/>
          <p:nvPr/>
        </p:nvSpPr>
        <p:spPr>
          <a:xfrm>
            <a:off x="1630072" y="343097"/>
            <a:ext cx="5671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Nástroje pro ochranu a tvorbu krajiny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0D5746A-DF36-4AFA-9ACA-52EE9A5EECE6}"/>
              </a:ext>
            </a:extLst>
          </p:cNvPr>
          <p:cNvSpPr txBox="1"/>
          <p:nvPr/>
        </p:nvSpPr>
        <p:spPr bwMode="auto">
          <a:xfrm>
            <a:off x="457650" y="1704442"/>
            <a:ext cx="7637069" cy="290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plánování – MMR</a:t>
            </a:r>
          </a:p>
          <a:p>
            <a:pPr>
              <a:buClr>
                <a:schemeClr val="accent1">
                  <a:lumMod val="50000"/>
                </a:schemeClr>
              </a:buClr>
              <a:buSzPct val="120000"/>
            </a:pPr>
            <a:endParaRPr lang="cs-CZ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endParaRPr lang="cs-CZ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studie krajiny – MMR</a:t>
            </a:r>
          </a:p>
          <a:p>
            <a:pPr>
              <a:buClr>
                <a:schemeClr val="accent1">
                  <a:lumMod val="50000"/>
                </a:schemeClr>
              </a:buClr>
              <a:buSzPct val="120000"/>
            </a:pPr>
            <a:endParaRPr lang="cs-CZ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endParaRPr lang="cs-CZ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Operační program životního prostředí – MŽP</a:t>
            </a:r>
          </a:p>
          <a:p>
            <a:pPr>
              <a:buClr>
                <a:schemeClr val="accent1">
                  <a:lumMod val="50000"/>
                </a:schemeClr>
              </a:buClr>
              <a:buSzPct val="120000"/>
            </a:pPr>
            <a:endParaRPr lang="cs-CZ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endParaRPr lang="cs-CZ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Fondy EU – </a:t>
            </a:r>
            <a:r>
              <a:rPr lang="cs-CZ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Mze</a:t>
            </a:r>
            <a:endParaRPr lang="cs-CZ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  <a:buSzPct val="120000"/>
            </a:pPr>
            <a:endParaRPr lang="cs-CZ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endParaRPr lang="cs-CZ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Pozemkové úpravy - SPÚ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B03878-F94B-4CE3-9DD6-9D65F798B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638" y="1994400"/>
            <a:ext cx="3314036" cy="2167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BF2179-B31E-4EC3-AC89-EE4A86E9C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315" y="4715436"/>
            <a:ext cx="2727487" cy="170637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199D6BE-EE24-4665-A821-E41F03A1E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303" y="4715435"/>
            <a:ext cx="2729372" cy="170637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5B93ACE-A3CC-4FC2-8752-A153291C4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92" y="4713415"/>
            <a:ext cx="2753908" cy="172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08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 bwMode="auto">
          <a:xfrm>
            <a:off x="1274165" y="331308"/>
            <a:ext cx="6408294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2000" b="1" dirty="0">
                <a:solidFill>
                  <a:srgbClr val="B0BD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studie krajiny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AF3A47A-2EA3-47AE-8B93-914B114978DE}"/>
              </a:ext>
            </a:extLst>
          </p:cNvPr>
          <p:cNvSpPr/>
          <p:nvPr/>
        </p:nvSpPr>
        <p:spPr>
          <a:xfrm>
            <a:off x="303352" y="1297412"/>
            <a:ext cx="8479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q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Jedním ze základních podkladů pro plánovací a rozhodovací činnost zejména orgánů územního plánování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4ED7A81-6F39-4B9D-A7EF-AD8209CB6D8B}"/>
              </a:ext>
            </a:extLst>
          </p:cNvPr>
          <p:cNvSpPr/>
          <p:nvPr/>
        </p:nvSpPr>
        <p:spPr>
          <a:xfrm>
            <a:off x="303352" y="2197883"/>
            <a:ext cx="8720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q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Účelem je vytvořit základní podklad pro plánovací a rozhodovací činnost v krajině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E7AB3BD-FC4F-4F0A-AADE-8B4EAF009887}"/>
              </a:ext>
            </a:extLst>
          </p:cNvPr>
          <p:cNvSpPr/>
          <p:nvPr/>
        </p:nvSpPr>
        <p:spPr>
          <a:xfrm>
            <a:off x="238608" y="3059638"/>
            <a:ext cx="88563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650" indent="-285750"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q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Řešení problémů ve volné krajině, např.:</a:t>
            </a:r>
          </a:p>
          <a:p>
            <a:pPr marL="857250" lvl="1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vodní režim krajiny, zvýšení retence, protipovodňová ochrana</a:t>
            </a:r>
          </a:p>
          <a:p>
            <a:pPr marL="857250" lvl="1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protierozní ochrana</a:t>
            </a:r>
          </a:p>
          <a:p>
            <a:pPr marL="857250" lvl="1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ÚSES</a:t>
            </a:r>
          </a:p>
          <a:p>
            <a:pPr marL="857250" lvl="1" indent="-4572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doporučení opatření v souvislosti s adaptací na změnu klimatu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7AAEA0A-3D1D-4173-81F3-BCA671896E30}"/>
              </a:ext>
            </a:extLst>
          </p:cNvPr>
          <p:cNvSpPr/>
          <p:nvPr/>
        </p:nvSpPr>
        <p:spPr>
          <a:xfrm>
            <a:off x="303352" y="4780643"/>
            <a:ext cx="83499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q"/>
              <a:tabLst>
                <a:tab pos="176213" algn="l"/>
                <a:tab pos="265113" algn="l"/>
              </a:tabLst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Podklad pro činnost dalších orgánů veřejné správy</a:t>
            </a:r>
          </a:p>
        </p:txBody>
      </p:sp>
    </p:spTree>
    <p:extLst>
      <p:ext uri="{BB962C8B-B14F-4D97-AF65-F5344CB8AC3E}">
        <p14:creationId xmlns:p14="http://schemas.microsoft.com/office/powerpoint/2010/main" val="1668469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2751232" y="304935"/>
            <a:ext cx="31460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2000" b="1" dirty="0">
                <a:solidFill>
                  <a:srgbClr val="B0BD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Pozemkové úpravy</a:t>
            </a:r>
          </a:p>
        </p:txBody>
      </p:sp>
      <p:sp>
        <p:nvSpPr>
          <p:cNvPr id="3" name="Obdélník 2"/>
          <p:cNvSpPr/>
          <p:nvPr/>
        </p:nvSpPr>
        <p:spPr>
          <a:xfrm>
            <a:off x="192101" y="914946"/>
            <a:ext cx="875979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2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" panose="05000000000000000000" pitchFamily="2" charset="2"/>
              <a:buChar char="q"/>
            </a:pPr>
            <a:r>
              <a:rPr lang="cs-CZ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PÚ představují nástroj pro rozvoj venkova, který řeší komplexně venkovský prostor včetně </a:t>
            </a:r>
            <a:r>
              <a:rPr lang="cs-CZ" sz="1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realizací veřejně prospěšných staveb.  </a:t>
            </a:r>
          </a:p>
          <a:p>
            <a:pPr marL="171450" indent="-171450" algn="just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" panose="05000000000000000000" pitchFamily="2" charset="2"/>
              <a:buChar char="q"/>
            </a:pPr>
            <a:endParaRPr lang="cs-CZ" sz="1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" panose="05000000000000000000" pitchFamily="2" charset="2"/>
              <a:buChar char="q"/>
            </a:pPr>
            <a:r>
              <a:rPr lang="cs-CZ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Pozemkovými úpravami jsou vytvářeny </a:t>
            </a:r>
            <a:r>
              <a:rPr lang="cs-CZ" sz="13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návrhy nového uspořádání pozemků </a:t>
            </a:r>
            <a:r>
              <a:rPr lang="cs-CZ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následně realizována navržená společná zařízení sloužící k ochraně a zpřístupnění krajiny (opatření ke zpřístupnění pozemků, vodohospodářská, protierozní a ekologická opatření). </a:t>
            </a:r>
          </a:p>
          <a:p>
            <a:pPr marL="285750" indent="-285750" algn="just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" panose="05000000000000000000" pitchFamily="2" charset="2"/>
              <a:buChar char="q"/>
            </a:pPr>
            <a:endParaRPr lang="cs-CZ" sz="1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" panose="05000000000000000000" pitchFamily="2" charset="2"/>
              <a:buChar char="q"/>
              <a:defRPr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Hlavní cíle reagují jak na společenský a ekonomický vývoj, tak také na vývoj klimatu a předpovědi jeho dalšího vývoje: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Pct val="123000"/>
              <a:defRPr/>
            </a:pP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 četnější výskyt povodní z přívalových srážek                   vodohospodářská zařízení </a:t>
            </a:r>
          </a:p>
          <a:p>
            <a:pPr lvl="1" algn="just">
              <a:spcBef>
                <a:spcPts val="0"/>
              </a:spcBef>
              <a:buClr>
                <a:srgbClr val="666633"/>
              </a:buClr>
              <a:buSzPct val="123000"/>
              <a:defRPr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lang="cs-CZ" sz="1300" i="1" dirty="0">
                <a:latin typeface="Arial" panose="020B0604020202020204" pitchFamily="34" charset="0"/>
                <a:cs typeface="Arial" panose="020B0604020202020204" pitchFamily="34" charset="0"/>
              </a:rPr>
              <a:t>nádrže, poldry, ochranné hráze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  <a:buClr>
                <a:srgbClr val="666633"/>
              </a:buClr>
              <a:buSzPct val="123000"/>
              <a:defRPr/>
            </a:pPr>
            <a:r>
              <a:rPr lang="cs-CZ" sz="13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5475" lvl="1" indent="-168275" algn="just"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období sucha                                                                     retence a akumulace vody v krajině</a:t>
            </a:r>
          </a:p>
          <a:p>
            <a:pPr lvl="1">
              <a:spcBef>
                <a:spcPts val="0"/>
              </a:spcBef>
              <a:buClr>
                <a:srgbClr val="666633"/>
              </a:buClr>
              <a:buSzPct val="123000"/>
              <a:defRPr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lang="cs-CZ" sz="1300" i="1" dirty="0">
                <a:latin typeface="Arial" panose="020B0604020202020204" pitchFamily="34" charset="0"/>
                <a:cs typeface="Arial" panose="020B0604020202020204" pitchFamily="34" charset="0"/>
              </a:rPr>
              <a:t>mokřady, rybníky, revitalizace toků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</a:p>
          <a:p>
            <a:pPr lvl="1">
              <a:spcBef>
                <a:spcPts val="0"/>
              </a:spcBef>
              <a:buClr>
                <a:srgbClr val="666633"/>
              </a:buClr>
              <a:buSzPct val="123000"/>
              <a:defRPr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ak</a:t>
            </a:r>
            <a:r>
              <a:rPr lang="cs-CZ" sz="1300" i="1" dirty="0">
                <a:latin typeface="Arial" panose="020B0604020202020204" pitchFamily="34" charset="0"/>
                <a:cs typeface="Arial" panose="020B0604020202020204" pitchFamily="34" charset="0"/>
              </a:rPr>
              <a:t>umulační nádrže 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  <a:buClr>
                <a:srgbClr val="666633"/>
              </a:buClr>
              <a:buSzPct val="123000"/>
              <a:defRPr/>
            </a:pPr>
            <a:r>
              <a:rPr lang="cs-CZ" sz="13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</a:t>
            </a:r>
          </a:p>
          <a:p>
            <a:pPr lvl="1" algn="just"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 projevy degradace půdy                                                   protierozní opatření</a:t>
            </a:r>
          </a:p>
          <a:p>
            <a:pPr lvl="1" algn="just">
              <a:spcBef>
                <a:spcPts val="0"/>
              </a:spcBef>
              <a:buClr>
                <a:srgbClr val="666633"/>
              </a:buClr>
              <a:buSzPct val="123000"/>
              <a:defRPr/>
            </a:pP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</a:t>
            </a:r>
            <a:r>
              <a:rPr lang="cs-CZ" sz="1300" i="1" dirty="0">
                <a:latin typeface="Arial" panose="020B0604020202020204" pitchFamily="34" charset="0"/>
                <a:cs typeface="Arial" panose="020B0604020202020204" pitchFamily="34" charset="0"/>
              </a:rPr>
              <a:t>protierozní meze, průlehy, zasakovací pásy,  </a:t>
            </a:r>
          </a:p>
          <a:p>
            <a:pPr lvl="1" algn="just">
              <a:spcBef>
                <a:spcPts val="0"/>
              </a:spcBef>
              <a:buClr>
                <a:srgbClr val="666633"/>
              </a:buClr>
              <a:buSzPct val="123000"/>
              <a:defRPr/>
            </a:pPr>
            <a:r>
              <a:rPr lang="cs-CZ" sz="13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záchytné příkopy, terasy, větrolamy, </a:t>
            </a:r>
          </a:p>
          <a:p>
            <a:pPr lvl="1" algn="just">
              <a:spcBef>
                <a:spcPts val="0"/>
              </a:spcBef>
              <a:buClr>
                <a:srgbClr val="666633"/>
              </a:buClr>
              <a:buSzPct val="123000"/>
              <a:defRPr/>
            </a:pPr>
            <a:r>
              <a:rPr lang="cs-CZ" sz="13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zatravnění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  <a:buClr>
                <a:srgbClr val="666633"/>
              </a:buClr>
              <a:buSzPct val="123000"/>
              <a:defRPr/>
            </a:pPr>
            <a:endParaRPr lang="cs-CZ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 algn="just">
              <a:buClr>
                <a:schemeClr val="accent1">
                  <a:lumMod val="75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cs-CZ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ekostabilizační opatření                                                    ÚSES</a:t>
            </a:r>
          </a:p>
          <a:p>
            <a:pPr algn="just">
              <a:spcAft>
                <a:spcPts val="0"/>
              </a:spcAft>
            </a:pPr>
            <a:r>
              <a:rPr lang="cs-CZ" sz="13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                                         </a:t>
            </a:r>
            <a:r>
              <a:rPr lang="cs-CZ" sz="13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biokoridory, biocentra, interakční prvky, doprovodná                             </a:t>
            </a:r>
          </a:p>
          <a:p>
            <a:pPr algn="just">
              <a:spcAft>
                <a:spcPts val="0"/>
              </a:spcAft>
            </a:pPr>
            <a:r>
              <a:rPr lang="cs-CZ" sz="13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                                         zeleň  </a:t>
            </a:r>
          </a:p>
        </p:txBody>
      </p:sp>
      <p:sp>
        <p:nvSpPr>
          <p:cNvPr id="4" name="Obdélník 3"/>
          <p:cNvSpPr/>
          <p:nvPr/>
        </p:nvSpPr>
        <p:spPr>
          <a:xfrm>
            <a:off x="524320" y="6245288"/>
            <a:ext cx="84695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Úlohu pozemkových úprav při ochraně a tvorbě krajiny vnímáme jako neopomenutelnou! </a:t>
            </a:r>
            <a:endParaRPr lang="cs-CZ" sz="1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Šipka doprava 4"/>
          <p:cNvSpPr/>
          <p:nvPr/>
        </p:nvSpPr>
        <p:spPr>
          <a:xfrm>
            <a:off x="4615044" y="3170108"/>
            <a:ext cx="144016" cy="14401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>
            <a:off x="4615066" y="4673735"/>
            <a:ext cx="144016" cy="14401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4617823" y="3817454"/>
            <a:ext cx="144016" cy="14401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Šipka doprava 4">
            <a:extLst>
              <a:ext uri="{FF2B5EF4-FFF2-40B4-BE49-F238E27FC236}">
                <a16:creationId xmlns:a16="http://schemas.microsoft.com/office/drawing/2014/main" id="{F4C0CF2A-3390-4F5C-B4B3-DADE84D0221E}"/>
              </a:ext>
            </a:extLst>
          </p:cNvPr>
          <p:cNvSpPr/>
          <p:nvPr/>
        </p:nvSpPr>
        <p:spPr>
          <a:xfrm>
            <a:off x="4615066" y="5793885"/>
            <a:ext cx="144016" cy="14401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5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3E1A828-3E0C-45F3-9D35-FD785C3C8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074" y="903145"/>
            <a:ext cx="2056926" cy="185010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FE92A9A-0416-48C6-B4FF-CF89D9DD9B56}"/>
              </a:ext>
            </a:extLst>
          </p:cNvPr>
          <p:cNvSpPr/>
          <p:nvPr/>
        </p:nvSpPr>
        <p:spPr>
          <a:xfrm>
            <a:off x="2209009" y="364776"/>
            <a:ext cx="4903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dirty="0">
                <a:solidFill>
                  <a:srgbClr val="B0BD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Návaznost ÚSK a pozemkových úprav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63D9BA5-4D89-4193-BE75-9C34EC61A63C}"/>
              </a:ext>
            </a:extLst>
          </p:cNvPr>
          <p:cNvSpPr txBox="1"/>
          <p:nvPr/>
        </p:nvSpPr>
        <p:spPr bwMode="auto">
          <a:xfrm>
            <a:off x="105158" y="1689404"/>
            <a:ext cx="7652084" cy="527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vzájemná propojenost a respektování</a:t>
            </a:r>
          </a:p>
          <a:p>
            <a:pPr>
              <a:buClr>
                <a:schemeClr val="accent1">
                  <a:lumMod val="50000"/>
                </a:schemeClr>
              </a:buClr>
              <a:buSzPct val="120000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významná koordinační úloha ÚSK z hlediska důležitých záměrů a systémů v krajině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rozbor území </a:t>
            </a:r>
          </a:p>
          <a:p>
            <a:pPr>
              <a:buClr>
                <a:schemeClr val="accent1">
                  <a:lumMod val="50000"/>
                </a:schemeClr>
              </a:buClr>
              <a:buSzPct val="120000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zpracovatel PÚ – převzetí výsledků ÚSK</a:t>
            </a:r>
          </a:p>
          <a:p>
            <a:pPr>
              <a:buClr>
                <a:schemeClr val="accent1">
                  <a:lumMod val="50000"/>
                </a:schemeClr>
              </a:buClr>
              <a:buSzPct val="120000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zpracovatel ÚSK – v případě zpracovaného PSZ – převzetí výsledků do ÚSK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endParaRPr lang="cs-CZ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závaznost výstupů</a:t>
            </a:r>
          </a:p>
          <a:p>
            <a:pPr>
              <a:buClr>
                <a:schemeClr val="accent1">
                  <a:lumMod val="50000"/>
                </a:schemeClr>
              </a:buClr>
              <a:buSzPct val="120000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ÚSK – koncepční podklad</a:t>
            </a:r>
          </a:p>
          <a:p>
            <a:pPr marL="809625" indent="-809625">
              <a:buClr>
                <a:schemeClr val="accent1">
                  <a:lumMod val="50000"/>
                </a:schemeClr>
              </a:buClr>
              <a:buSzPct val="120000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PSZ -  musí být v souladu s územně plánovací dokumentací. Není-li návrh plánu  </a:t>
            </a:r>
          </a:p>
          <a:p>
            <a:pPr marL="809625" indent="-809625">
              <a:buClr>
                <a:schemeClr val="accent1">
                  <a:lumMod val="50000"/>
                </a:schemeClr>
              </a:buClr>
              <a:buSzPct val="120000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společných zařízení ze závažných důvodů v souladu s územně plánovací  </a:t>
            </a:r>
          </a:p>
          <a:p>
            <a:pPr marL="809625" indent="-809625">
              <a:buClr>
                <a:schemeClr val="accent1">
                  <a:lumMod val="50000"/>
                </a:schemeClr>
              </a:buClr>
              <a:buSzPct val="120000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dokumentací, je návrhem na její aktualizaci nebo změnu. </a:t>
            </a:r>
          </a:p>
          <a:p>
            <a:pPr marL="809625" indent="-809625">
              <a:buClr>
                <a:schemeClr val="accent1">
                  <a:lumMod val="50000"/>
                </a:schemeClr>
              </a:buClr>
              <a:buSzPct val="120000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-  zpracovaný v úrovni dokumentace územního řízení </a:t>
            </a:r>
          </a:p>
          <a:p>
            <a:pPr defTabSz="449263">
              <a:buClr>
                <a:schemeClr val="accent1">
                  <a:lumMod val="50000"/>
                </a:schemeClr>
              </a:buClr>
              <a:buSzPct val="120000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- 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odsouhlasení zastupitelstvem obce</a:t>
            </a:r>
          </a:p>
          <a:p>
            <a:pPr>
              <a:buClr>
                <a:schemeClr val="accent1">
                  <a:lumMod val="50000"/>
                </a:schemeClr>
              </a:buClr>
              <a:buSzPct val="120000"/>
              <a:tabLst>
                <a:tab pos="898525" algn="l"/>
              </a:tabLst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-  souhlas DOSS</a:t>
            </a:r>
          </a:p>
          <a:p>
            <a:pPr>
              <a:buClr>
                <a:schemeClr val="accent1">
                  <a:lumMod val="50000"/>
                </a:schemeClr>
              </a:buClr>
              <a:buSzPct val="120000"/>
              <a:tabLst>
                <a:tab pos="898525" algn="l"/>
              </a:tabLst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-  rozhodnutí o PÚ - podklad pro obnovu katastrálního operátu</a:t>
            </a:r>
          </a:p>
          <a:p>
            <a:pPr>
              <a:buClr>
                <a:schemeClr val="accent1">
                  <a:lumMod val="50000"/>
                </a:schemeClr>
              </a:buClr>
              <a:buSzPct val="120000"/>
              <a:tabLst>
                <a:tab pos="898525" algn="l"/>
              </a:tabLst>
            </a:pPr>
            <a:endParaRPr lang="cs-CZ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20000"/>
              <a:buFont typeface="Wingdings" panose="05000000000000000000" pitchFamily="2" charset="2"/>
              <a:buChar char="Ø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realizace navržených opatření</a:t>
            </a:r>
          </a:p>
          <a:p>
            <a:pPr>
              <a:buClrTx/>
              <a:buFontTx/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ÚSK – návrh opatření</a:t>
            </a:r>
          </a:p>
          <a:p>
            <a:pPr>
              <a:buClrTx/>
              <a:buFontTx/>
              <a:buNone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PSZ – majetkoprávní vypořádání, realizace navržených opatření</a:t>
            </a:r>
          </a:p>
          <a:p>
            <a:pPr>
              <a:buClrTx/>
              <a:buFontTx/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0A968FC-B160-4D3C-A0D2-648857178F08}"/>
              </a:ext>
            </a:extLst>
          </p:cNvPr>
          <p:cNvSpPr/>
          <p:nvPr/>
        </p:nvSpPr>
        <p:spPr>
          <a:xfrm>
            <a:off x="191558" y="965535"/>
            <a:ext cx="8776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Kvalitní řešení se neobejde bez multidisciplinárního přístupu ke krajinným návrhům a bez spolupráce všech, kteří mají v krajině své legitimní zájmy</a:t>
            </a:r>
          </a:p>
        </p:txBody>
      </p:sp>
    </p:spTree>
    <p:extLst>
      <p:ext uri="{BB962C8B-B14F-4D97-AF65-F5344CB8AC3E}">
        <p14:creationId xmlns:p14="http://schemas.microsoft.com/office/powerpoint/2010/main" val="275855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 bwMode="auto">
          <a:xfrm>
            <a:off x="3237626" y="358848"/>
            <a:ext cx="1778349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2000" b="1" dirty="0">
                <a:solidFill>
                  <a:srgbClr val="B0BD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Sběr dat PSZ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0" y="1104608"/>
            <a:ext cx="7455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 pro geografický informační systém pozemkových úprav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8"/>
          <a:stretch/>
        </p:blipFill>
        <p:spPr>
          <a:xfrm>
            <a:off x="192947" y="1543829"/>
            <a:ext cx="8699383" cy="496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14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2426" y="1018203"/>
            <a:ext cx="8919148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Státní pozemkový úřad (SPÚ) svou činnost v oblasti pozemkových úprav v maximální možné míře  ztotožnil  se strategií MZe v oblasti prevence dopadů klimatických změn. Koncepce pozemkových úprav se na základě této strategie ubírá směrem, který si klade za cíl zaměřit se na aktivity napomáhající snižovat v krajině dopady povodní i sucha s dlouhodobým účinkem.</a:t>
            </a:r>
          </a:p>
          <a:p>
            <a:pPr algn="just"/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Státní pozemkový úřad si proto stanovil následující postupy: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přednostní řešení pozemkových úprav v územích ohrožených dopady klimatických změn, komplexní pozemkové úpravy by měly být směrovány především do oblastí ohrožených vodní erozí a nezalesněných oblastí s vysokým rizikem urychleného odtoku </a:t>
            </a:r>
          </a:p>
          <a:p>
            <a:pPr marL="266700" indent="-2667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uspořádání vlastnických vztahů k pozemkům tak, aby umožnily realizaci opatření z plánů společných zařízení, v rámci kterých se realizují i vodohospodářská a protierozní opatření</a:t>
            </a:r>
          </a:p>
          <a:p>
            <a:pPr marL="266700" indent="-2667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pomocí jednoduchých i komplexních pozemkových úprav přispívat ke zvyšování retenční schopnosti krajiny prostřednictvím vodohospodářsky a protierozně vhodných úprav struktury pozemků</a:t>
            </a:r>
          </a:p>
          <a:p>
            <a:pPr marL="266700" indent="-2667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realizační projekty zaměřovat na posílení zadržování vody v krajině, např. návrhy na obnovu a výstavbu rybníků a nádrží</a:t>
            </a:r>
          </a:p>
          <a:p>
            <a:pPr marL="449263" indent="-179388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algn="just">
              <a:spcAft>
                <a:spcPts val="600"/>
              </a:spcAft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změna koncepce pozemkových úprav</a:t>
            </a:r>
          </a:p>
          <a:p>
            <a:pPr marL="269875" algn="just">
              <a:spcAft>
                <a:spcPts val="600"/>
              </a:spcAft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změna zákona č. 139/2002 Sb., vyhlášky a metodiky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179388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 bwMode="auto">
          <a:xfrm>
            <a:off x="1280160" y="136038"/>
            <a:ext cx="6831317" cy="69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500" tIns="45630" rIns="67500" bIns="3375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2000" b="1" dirty="0">
                <a:solidFill>
                  <a:srgbClr val="B0BD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Soubor opatření pro řešení priorit v pozemkových úpravách</a:t>
            </a:r>
          </a:p>
        </p:txBody>
      </p:sp>
      <p:sp>
        <p:nvSpPr>
          <p:cNvPr id="9" name="Šipka doprava 8"/>
          <p:cNvSpPr/>
          <p:nvPr/>
        </p:nvSpPr>
        <p:spPr>
          <a:xfrm>
            <a:off x="860609" y="5312103"/>
            <a:ext cx="488705" cy="169166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>
            <a:off x="860608" y="5583143"/>
            <a:ext cx="488705" cy="169166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224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147372" y="1025756"/>
            <a:ext cx="6668365" cy="290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>
              <a:buClrTx/>
              <a:buFontTx/>
              <a:buNone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Přínos pozemkových úprav</a:t>
            </a:r>
          </a:p>
          <a:p>
            <a:pPr>
              <a:buClrTx/>
              <a:buFontTx/>
              <a:buNone/>
            </a:pPr>
            <a:endParaRPr lang="cs-CZ" sz="1600" b="1" dirty="0">
              <a:solidFill>
                <a:srgbClr val="B0BD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uspořádání vlastnických vztahů a tvorba digitální katastrální mapy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indent="-273050">
              <a:lnSpc>
                <a:spcPct val="120000"/>
              </a:lnSpc>
              <a:buClrTx/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rozvoj obcí a života na venkově</a:t>
            </a:r>
          </a:p>
          <a:p>
            <a:pPr marL="539750" indent="-273050">
              <a:lnSpc>
                <a:spcPct val="120000"/>
              </a:lnSpc>
              <a:buClrTx/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podpora zemědělské výroby</a:t>
            </a:r>
          </a:p>
          <a:p>
            <a:pPr marL="539750" indent="-273050">
              <a:lnSpc>
                <a:spcPct val="120000"/>
              </a:lnSpc>
              <a:buClrTx/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ochrana a tvorba krajiny</a:t>
            </a:r>
          </a:p>
          <a:p>
            <a:pPr marL="539750" indent="-273050">
              <a:lnSpc>
                <a:spcPct val="120000"/>
              </a:lnSpc>
              <a:buClrTx/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zmírnění negativních dopadů klimatických změn</a:t>
            </a:r>
          </a:p>
          <a:p>
            <a:pPr marL="539750" indent="-273050">
              <a:lnSpc>
                <a:spcPct val="120000"/>
              </a:lnSpc>
              <a:buClrTx/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přístup k půdě jako národnímu bohatství </a:t>
            </a:r>
          </a:p>
          <a:p>
            <a:pPr marL="539750" indent="-273050">
              <a:lnSpc>
                <a:spcPct val="120000"/>
              </a:lnSpc>
              <a:buClrTx/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partnerství při výstavbě liniových staveb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2751232" y="304935"/>
            <a:ext cx="31460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2000" b="1" dirty="0">
                <a:solidFill>
                  <a:srgbClr val="B0BD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Pozemkové úpravy</a:t>
            </a:r>
          </a:p>
        </p:txBody>
      </p:sp>
      <p:pic>
        <p:nvPicPr>
          <p:cNvPr id="5" name="Obrázek 4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5153" y="2054372"/>
            <a:ext cx="2880000" cy="1872000"/>
          </a:xfrm>
          <a:prstGeom prst="rect">
            <a:avLst/>
          </a:prstGeom>
        </p:spPr>
      </p:pic>
      <p:pic>
        <p:nvPicPr>
          <p:cNvPr id="6" name="Obrázek 5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72" y="4059075"/>
            <a:ext cx="2880000" cy="1872000"/>
          </a:xfrm>
          <a:prstGeom prst="rect">
            <a:avLst/>
          </a:prstGeom>
        </p:spPr>
      </p:pic>
      <p:pic>
        <p:nvPicPr>
          <p:cNvPr id="7" name="Obrázek 6"/>
          <p:cNvPicPr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2478" y="4059075"/>
            <a:ext cx="2880000" cy="1872000"/>
          </a:xfrm>
          <a:prstGeom prst="rect">
            <a:avLst/>
          </a:prstGeom>
        </p:spPr>
      </p:pic>
      <p:pic>
        <p:nvPicPr>
          <p:cNvPr id="8" name="Obrázek 7"/>
          <p:cNvPicPr>
            <a:picLocks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5153" y="4059075"/>
            <a:ext cx="28800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48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7221" y="1298857"/>
            <a:ext cx="87702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od roku 1991 vynaloženo více než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24 mld. Kč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návrhy pozemkových úprav a následné realizace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5625" indent="-285750">
              <a:buFont typeface="Wingdings" panose="05000000000000000000" pitchFamily="2" charset="2"/>
              <a:buChar char="Ø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 toho od vzniku SPÚ (2013) jde o částku cca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8,7 mld.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1798533" y="333534"/>
            <a:ext cx="5033176" cy="4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60840" rIns="90000" bIns="4500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cs-CZ" sz="2000" b="1" dirty="0">
                <a:solidFill>
                  <a:srgbClr val="B0BD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provádění pozemkových úprav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127219" y="2425350"/>
          <a:ext cx="8881610" cy="961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8644">
                  <a:extLst>
                    <a:ext uri="{9D8B030D-6E8A-4147-A177-3AD203B41FA5}">
                      <a16:colId xmlns:a16="http://schemas.microsoft.com/office/drawing/2014/main" val="1087643525"/>
                    </a:ext>
                  </a:extLst>
                </a:gridCol>
                <a:gridCol w="1257161">
                  <a:extLst>
                    <a:ext uri="{9D8B030D-6E8A-4147-A177-3AD203B41FA5}">
                      <a16:colId xmlns:a16="http://schemas.microsoft.com/office/drawing/2014/main" val="2210460898"/>
                    </a:ext>
                  </a:extLst>
                </a:gridCol>
                <a:gridCol w="1257161">
                  <a:extLst>
                    <a:ext uri="{9D8B030D-6E8A-4147-A177-3AD203B41FA5}">
                      <a16:colId xmlns:a16="http://schemas.microsoft.com/office/drawing/2014/main" val="1147099027"/>
                    </a:ext>
                  </a:extLst>
                </a:gridCol>
                <a:gridCol w="1257161">
                  <a:extLst>
                    <a:ext uri="{9D8B030D-6E8A-4147-A177-3AD203B41FA5}">
                      <a16:colId xmlns:a16="http://schemas.microsoft.com/office/drawing/2014/main" val="3072093432"/>
                    </a:ext>
                  </a:extLst>
                </a:gridCol>
                <a:gridCol w="1257161">
                  <a:extLst>
                    <a:ext uri="{9D8B030D-6E8A-4147-A177-3AD203B41FA5}">
                      <a16:colId xmlns:a16="http://schemas.microsoft.com/office/drawing/2014/main" val="3660370211"/>
                    </a:ext>
                  </a:extLst>
                </a:gridCol>
                <a:gridCol w="1257161">
                  <a:extLst>
                    <a:ext uri="{9D8B030D-6E8A-4147-A177-3AD203B41FA5}">
                      <a16:colId xmlns:a16="http://schemas.microsoft.com/office/drawing/2014/main" val="1273257280"/>
                    </a:ext>
                  </a:extLst>
                </a:gridCol>
                <a:gridCol w="1257161">
                  <a:extLst>
                    <a:ext uri="{9D8B030D-6E8A-4147-A177-3AD203B41FA5}">
                      <a16:colId xmlns:a16="http://schemas.microsoft.com/office/drawing/2014/main" val="4151758472"/>
                    </a:ext>
                  </a:extLst>
                </a:gridCol>
              </a:tblGrid>
              <a:tr h="4938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Použití </a:t>
                      </a:r>
                      <a:r>
                        <a:rPr lang="cs-CZ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</a:t>
                      </a:r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prostředků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Návrh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Cesty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Vodohospod. opatření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Protierozní opatření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Ekologická opatření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Ostatní opatření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229884"/>
                  </a:ext>
                </a:extLst>
              </a:tr>
              <a:tr h="2166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mil. Kč 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mil. Kč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mil. Kč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mil. Kč 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mil. Kč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mil. Kč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045338"/>
                  </a:ext>
                </a:extLst>
              </a:tr>
              <a:tr h="25134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2 262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5 308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711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52" marR="7752" marT="7752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997562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27220" y="2148351"/>
            <a:ext cx="86729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Rozvržení finančních prostředků do jednotlivých opatření v letech 2013 - 2018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rosovah\Desktop\2016_I_1-2_Kolejové polní cesty\422_148_foto-predapo\C14_po.JPG"/>
          <p:cNvPicPr>
            <a:picLocks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04"/>
          <a:stretch/>
        </p:blipFill>
        <p:spPr bwMode="auto">
          <a:xfrm>
            <a:off x="127219" y="4387647"/>
            <a:ext cx="2880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EO v k.ú. Dobelice - po 4.jpg"/>
          <p:cNvPicPr>
            <a:picLocks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58" y="3473749"/>
            <a:ext cx="2880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C:\Users\rosovah\Documents\SOUTĚŽ ŽÍT KRAJINOU 2018\4. Výsledky soutěže\Vítězné projekty 2018\2018_II_2_Výrava, Libníkovice\600_246_DJI-0033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99" y="4387647"/>
            <a:ext cx="2880000" cy="1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426" y="3473749"/>
            <a:ext cx="2880000" cy="18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350476"/>
      </p:ext>
    </p:extLst>
  </p:cSld>
  <p:clrMapOvr>
    <a:masterClrMapping/>
  </p:clrMapOvr>
</p:sld>
</file>

<file path=ppt/theme/theme1.xml><?xml version="1.0" encoding="utf-8"?>
<a:theme xmlns:a="http://schemas.openxmlformats.org/drawingml/2006/main" name="ROYALCANINE_theme1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CCCCCC"/>
      </a:lt2>
      <a:accent1>
        <a:srgbClr val="C7CB08"/>
      </a:accent1>
      <a:accent2>
        <a:srgbClr val="13A54D"/>
      </a:accent2>
      <a:accent3>
        <a:srgbClr val="6F381A"/>
      </a:accent3>
      <a:accent4>
        <a:srgbClr val="354261"/>
      </a:accent4>
      <a:accent5>
        <a:srgbClr val="8D6A8E"/>
      </a:accent5>
      <a:accent6>
        <a:srgbClr val="4A4A49"/>
      </a:accent6>
      <a:hlink>
        <a:srgbClr val="00A7BD"/>
      </a:hlink>
      <a:folHlink>
        <a:srgbClr val="EE753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>
              <a:solidFill>
                <a:srgbClr val="3465A4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lIns="90000" tIns="60840" rIns="90000" bIns="45000"/>
      <a:lstStyle>
        <a:defPPr>
          <a:buClrTx/>
          <a:buFontTx/>
          <a:buNone/>
          <a:defRPr b="1" dirty="0">
            <a:solidFill>
              <a:srgbClr val="FFFFFF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11924</TotalTime>
  <Words>643</Words>
  <Application>Microsoft Office PowerPoint</Application>
  <PresentationFormat>Předvádění na obrazovce (4:3)</PresentationFormat>
  <Paragraphs>143</Paragraphs>
  <Slides>10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ＭＳ Ｐゴシック</vt:lpstr>
      <vt:lpstr>Arial</vt:lpstr>
      <vt:lpstr>Arial Unicode MS</vt:lpstr>
      <vt:lpstr>Calibri</vt:lpstr>
      <vt:lpstr>Times New Roman</vt:lpstr>
      <vt:lpstr>Wingdings</vt:lpstr>
      <vt:lpstr>ROYALCANINE_theme1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Lucka</dc:creator>
  <cp:lastModifiedBy>Doubravová Jaroslava Mgr.</cp:lastModifiedBy>
  <cp:revision>483</cp:revision>
  <dcterms:created xsi:type="dcterms:W3CDTF">2016-03-27T18:11:46Z</dcterms:created>
  <dcterms:modified xsi:type="dcterms:W3CDTF">2019-09-23T05:38:04Z</dcterms:modified>
</cp:coreProperties>
</file>