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9" r:id="rId2"/>
    <p:sldId id="280" r:id="rId3"/>
    <p:sldId id="294" r:id="rId4"/>
    <p:sldId id="295" r:id="rId5"/>
    <p:sldId id="296" r:id="rId6"/>
    <p:sldId id="293" r:id="rId7"/>
    <p:sldId id="292" r:id="rId8"/>
    <p:sldId id="290" r:id="rId9"/>
    <p:sldId id="286" r:id="rId10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002" autoAdjust="0"/>
    <p:restoredTop sz="73853" autoAdjust="0"/>
  </p:normalViewPr>
  <p:slideViewPr>
    <p:cSldViewPr>
      <p:cViewPr>
        <p:scale>
          <a:sx n="110" d="100"/>
          <a:sy n="110" d="100"/>
        </p:scale>
        <p:origin x="252" y="6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484F63-6D36-41E0-9604-DAFB7A927AA5}" type="datetimeFigureOut">
              <a:rPr lang="cs-CZ"/>
              <a:pPr>
                <a:defRPr/>
              </a:pPr>
              <a:t>10.12.2013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BCD9B95-ECC7-4ACC-9519-029DD7FEB1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A520A6-FBC6-471B-B711-143DEC121B8C}" type="datetimeFigureOut">
              <a:rPr lang="cs-CZ"/>
              <a:pPr>
                <a:defRPr/>
              </a:pPr>
              <a:t>10.12.2013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DB6F93C-78C1-49F6-B988-BB4136C500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2565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403350" y="3789363"/>
            <a:ext cx="7208838" cy="5762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MINISTERSTVO PRO MÍSTNÍ ROZVOJ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14" name="Nadpis 13"/>
          <p:cNvSpPr>
            <a:spLocks noGrp="1" noChangeAspect="1"/>
          </p:cNvSpPr>
          <p:nvPr>
            <p:ph type="title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536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/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4" descr="mmr_cr_rgb.e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20161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8229600" cy="10795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916113"/>
            <a:ext cx="8291512" cy="4210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 descr="podtisk_modry.emf"/>
          <p:cNvPicPr>
            <a:picLocks noChangeAspect="1"/>
          </p:cNvPicPr>
          <p:nvPr/>
        </p:nvPicPr>
        <p:blipFill>
          <a:blip r:embed="rId6" cstate="print"/>
          <a:srcRect l="17007" b="8623"/>
          <a:stretch>
            <a:fillRect/>
          </a:stretch>
        </p:blipFill>
        <p:spPr bwMode="auto">
          <a:xfrm>
            <a:off x="0" y="1989138"/>
            <a:ext cx="7908925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0"/>
            <a:ext cx="9144000" cy="26035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6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filip.novosad@mmr.cz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ovéPole 2"/>
          <p:cNvSpPr txBox="1">
            <a:spLocks noChangeArrowheads="1"/>
          </p:cNvSpPr>
          <p:nvPr/>
        </p:nvSpPr>
        <p:spPr bwMode="auto">
          <a:xfrm>
            <a:off x="1116013" y="2060575"/>
            <a:ext cx="698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Informace </a:t>
            </a:r>
            <a:endParaRPr lang="cs-CZ" sz="2800" b="1" dirty="0" smtClean="0"/>
          </a:p>
          <a:p>
            <a:pPr algn="ctr"/>
            <a:r>
              <a:rPr lang="cs-CZ" sz="2800" b="1" dirty="0" smtClean="0"/>
              <a:t>o aktualizaci Politiky územního rozvoje ČR 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5123" name="TextovéPole 3"/>
          <p:cNvSpPr txBox="1">
            <a:spLocks noChangeArrowheads="1"/>
          </p:cNvSpPr>
          <p:nvPr/>
        </p:nvSpPr>
        <p:spPr bwMode="auto">
          <a:xfrm>
            <a:off x="1908175" y="5084763"/>
            <a:ext cx="55435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400" b="1" dirty="0" smtClean="0"/>
              <a:t>Ing. Filip Novosád, OÚP MMR</a:t>
            </a:r>
          </a:p>
          <a:p>
            <a:pPr algn="ctr"/>
            <a:r>
              <a:rPr lang="cs-CZ" sz="1200" dirty="0"/>
              <a:t>14. zasedání Pracovní skupiny pro udržitelný rozvoj regionů, obcí a </a:t>
            </a:r>
            <a:r>
              <a:rPr lang="cs-CZ" sz="1200" dirty="0" smtClean="0"/>
              <a:t>území</a:t>
            </a:r>
          </a:p>
          <a:p>
            <a:pPr algn="ctr"/>
            <a:r>
              <a:rPr lang="cs-CZ" sz="1200" dirty="0" smtClean="0"/>
              <a:t>11.12.2013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ovéPole 2"/>
          <p:cNvSpPr txBox="1">
            <a:spLocks noChangeArrowheads="1"/>
          </p:cNvSpPr>
          <p:nvPr/>
        </p:nvSpPr>
        <p:spPr bwMode="auto">
          <a:xfrm>
            <a:off x="827088" y="1052513"/>
            <a:ext cx="7273925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cs-CZ" sz="600" dirty="0"/>
          </a:p>
          <a:p>
            <a:pPr algn="just"/>
            <a:r>
              <a:rPr lang="cs-CZ" sz="2400" dirty="0"/>
              <a:t>Zpráva o uplatňování PÚR ČR 2008 – </a:t>
            </a:r>
            <a:r>
              <a:rPr lang="cs-CZ" sz="2400" b="1" dirty="0"/>
              <a:t>projednána vládou dne 9.8.2013, usnesení vlády č. 596/2013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dirty="0"/>
              <a:t>Vláda na základě této </a:t>
            </a:r>
            <a:r>
              <a:rPr lang="cs-CZ" sz="2400" dirty="0" smtClean="0"/>
              <a:t>Zprávy (část d) Zprávy - zadání pro aktualizaci PÚR ČR) </a:t>
            </a:r>
            <a:r>
              <a:rPr lang="cs-CZ" sz="2400" dirty="0"/>
              <a:t>rozhodla o pořízení aktualizace PÚR ČR, s termínem </a:t>
            </a:r>
            <a:r>
              <a:rPr lang="cs-CZ" sz="2400" b="1" dirty="0"/>
              <a:t>do 30. listopadu 2014 </a:t>
            </a:r>
            <a:r>
              <a:rPr lang="cs-CZ" sz="2400" dirty="0"/>
              <a:t>pro předložení aktualizace PÚR ČR vládě. 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dirty="0"/>
              <a:t>Do doby projednání a schválení vládou aktualizace PÚR ČR platí PÚR ČR 2008.</a:t>
            </a:r>
          </a:p>
          <a:p>
            <a:pPr algn="just"/>
            <a:endParaRPr lang="cs-CZ" sz="2400" b="1" dirty="0">
              <a:solidFill>
                <a:srgbClr val="002060"/>
              </a:solidFill>
            </a:endParaRPr>
          </a:p>
          <a:p>
            <a:pPr algn="just"/>
            <a:r>
              <a:rPr lang="cs-CZ" sz="2400" dirty="0"/>
              <a:t>Zpráva o uplatňování PÚR ČR 2008  - dostupná na internetových stránkách MMR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/>
          <p:cNvSpPr txBox="1">
            <a:spLocks noChangeArrowheads="1"/>
          </p:cNvSpPr>
          <p:nvPr/>
        </p:nvSpPr>
        <p:spPr bwMode="auto">
          <a:xfrm>
            <a:off x="1116013" y="1268413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/>
              <a:t>Informace o pořizování aktualizace PÚR </a:t>
            </a:r>
            <a:endParaRPr lang="cs-CZ" sz="2800" b="1">
              <a:solidFill>
                <a:srgbClr val="002060"/>
              </a:solidFill>
            </a:endParaRPr>
          </a:p>
        </p:txBody>
      </p:sp>
      <p:sp>
        <p:nvSpPr>
          <p:cNvPr id="11267" name="TextovéPole 3"/>
          <p:cNvSpPr txBox="1">
            <a:spLocks noChangeArrowheads="1"/>
          </p:cNvSpPr>
          <p:nvPr/>
        </p:nvSpPr>
        <p:spPr bwMode="auto">
          <a:xfrm>
            <a:off x="827088" y="2264673"/>
            <a:ext cx="76327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cs-CZ" sz="2000" dirty="0" smtClean="0"/>
              <a:t> předmět projednání aktualizace PÚR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 zohlednění časového hlediska u rozvojových záměrů dopravní a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technické </a:t>
            </a:r>
            <a:r>
              <a:rPr lang="cs-CZ" sz="2000" dirty="0" err="1" smtClean="0"/>
              <a:t>instratruktury</a:t>
            </a:r>
            <a:endParaRPr lang="cs-CZ" sz="2000" dirty="0" smtClean="0"/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 zohledněna mj. Územní agenda EU 2020 z roku 2011, revize sítě TEN-T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 smtClean="0"/>
              <a:t> co je řešitelné v rámci Zásad územního rozvoje bylo z PÚR vyřazeno </a:t>
            </a:r>
            <a:endParaRPr lang="cs-CZ" sz="2000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/>
          <p:cNvSpPr txBox="1">
            <a:spLocks noChangeArrowheads="1"/>
          </p:cNvSpPr>
          <p:nvPr/>
        </p:nvSpPr>
        <p:spPr bwMode="auto">
          <a:xfrm>
            <a:off x="1116013" y="1268413"/>
            <a:ext cx="6985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Informace o pořizování aktualizace </a:t>
            </a:r>
            <a:r>
              <a:rPr lang="cs-CZ" sz="2800" b="1" dirty="0" smtClean="0"/>
              <a:t>PÚR</a:t>
            </a:r>
          </a:p>
          <a:p>
            <a:pPr algn="ctr"/>
            <a:r>
              <a:rPr lang="cs-CZ" sz="1400" b="1" dirty="0" smtClean="0"/>
              <a:t>pracovní verze schémat z grafické části aktualizace PÚR</a:t>
            </a:r>
            <a:endParaRPr lang="cs-CZ" sz="1400" b="1" dirty="0" smtClean="0">
              <a:solidFill>
                <a:srgbClr val="002060"/>
              </a:solidFill>
            </a:endParaRPr>
          </a:p>
          <a:p>
            <a:pPr algn="ctr"/>
            <a:r>
              <a:rPr lang="cs-CZ" sz="2800" b="1" dirty="0" smtClean="0"/>
              <a:t> </a:t>
            </a:r>
            <a:endParaRPr lang="cs-CZ" sz="2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ROBROS_APUR_20131217 pro KnV verze 20131202 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09889" y="2027129"/>
            <a:ext cx="2880319" cy="409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6387" name="Picture 3" descr="SOB_APUR_20131217 pro KnV verze 20131202 A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90214" y="2027131"/>
            <a:ext cx="2880320" cy="409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/>
          <p:cNvSpPr txBox="1">
            <a:spLocks noChangeArrowheads="1"/>
          </p:cNvSpPr>
          <p:nvPr/>
        </p:nvSpPr>
        <p:spPr bwMode="auto">
          <a:xfrm>
            <a:off x="1116013" y="1268413"/>
            <a:ext cx="698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 dirty="0"/>
              <a:t>Informace o pořizování aktualizace </a:t>
            </a:r>
            <a:r>
              <a:rPr lang="cs-CZ" sz="2800" b="1" dirty="0" smtClean="0"/>
              <a:t>PÚR</a:t>
            </a:r>
          </a:p>
          <a:p>
            <a:pPr algn="ctr"/>
            <a:r>
              <a:rPr lang="cs-CZ" sz="1400" b="1" dirty="0" smtClean="0"/>
              <a:t>pracovní verze schémat z grafické části  aktualizace PÚR</a:t>
            </a:r>
            <a:endParaRPr lang="cs-CZ" sz="1400" b="1" dirty="0">
              <a:solidFill>
                <a:srgbClr val="002060"/>
              </a:solidFill>
            </a:endParaRPr>
          </a:p>
        </p:txBody>
      </p:sp>
      <p:pic>
        <p:nvPicPr>
          <p:cNvPr id="17410" name="Picture 2" descr="Plyn_2013-12-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58790" y="1723504"/>
            <a:ext cx="2880321" cy="413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50725" y="1721685"/>
            <a:ext cx="292207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ovéPole 2"/>
          <p:cNvSpPr txBox="1">
            <a:spLocks noChangeArrowheads="1"/>
          </p:cNvSpPr>
          <p:nvPr/>
        </p:nvSpPr>
        <p:spPr bwMode="auto">
          <a:xfrm>
            <a:off x="1116013" y="1268413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/>
              <a:t>Informace o pořizování aktualizace PÚR </a:t>
            </a:r>
            <a:endParaRPr lang="cs-CZ" sz="2800" b="1">
              <a:solidFill>
                <a:srgbClr val="002060"/>
              </a:solidFill>
            </a:endParaRPr>
          </a:p>
        </p:txBody>
      </p:sp>
      <p:sp>
        <p:nvSpPr>
          <p:cNvPr id="11267" name="TextovéPole 3"/>
          <p:cNvSpPr txBox="1">
            <a:spLocks noChangeArrowheads="1"/>
          </p:cNvSpPr>
          <p:nvPr/>
        </p:nvSpPr>
        <p:spPr bwMode="auto">
          <a:xfrm>
            <a:off x="827088" y="1916113"/>
            <a:ext cx="76327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dirty="0"/>
              <a:t>Ze stanoviska MŽP (součást Zprávy viz část f) vyplývá - provést </a:t>
            </a:r>
            <a:r>
              <a:rPr lang="cs-CZ" sz="2000" b="1" dirty="0"/>
              <a:t>posouzení aktualizace PÚR z hlediska vlivů na životní prostředí</a:t>
            </a:r>
            <a:r>
              <a:rPr lang="cs-CZ" sz="2000" dirty="0"/>
              <a:t>, a to v plném rozsahu dle přílohy stavebního zákona, jehož nedílnou součástí bude hodnocení důsledků aktualizace PÚR na evropsky významné lokality nebo ptačí oblasti (Natura 2000) podle § 45h a § 45i zákona o ochraně přírody a krajiny. </a:t>
            </a:r>
          </a:p>
          <a:p>
            <a:endParaRPr lang="cs-CZ" sz="2000" b="1" dirty="0"/>
          </a:p>
          <a:p>
            <a:r>
              <a:rPr lang="cs-CZ" sz="2000" dirty="0"/>
              <a:t>Z tohoto vyplývá, že se bude zpracovávat </a:t>
            </a:r>
            <a:r>
              <a:rPr lang="cs-CZ" sz="2000" b="1" dirty="0"/>
              <a:t>vyhodnocení vlivů aktualizace PÚR na udržitelný rozvoj území 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pPr algn="ctr"/>
            <a:r>
              <a:rPr lang="cs-CZ" sz="2000" b="1" dirty="0"/>
              <a:t>Postup pořizování aktualizace PÚR ČR – postupuje se obdobně podle ustanovení § 33 a 34 stavebního zákona</a:t>
            </a:r>
          </a:p>
          <a:p>
            <a:pPr algn="ctr"/>
            <a:endParaRPr lang="cs-CZ" b="1" dirty="0"/>
          </a:p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2"/>
          <p:cNvSpPr txBox="1">
            <a:spLocks noChangeArrowheads="1"/>
          </p:cNvSpPr>
          <p:nvPr/>
        </p:nvSpPr>
        <p:spPr bwMode="auto">
          <a:xfrm>
            <a:off x="1116013" y="1125538"/>
            <a:ext cx="698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/>
              <a:t>Informace o pořizování aktualizace PÚR </a:t>
            </a:r>
            <a:endParaRPr lang="cs-CZ" sz="2800" b="1">
              <a:solidFill>
                <a:srgbClr val="002060"/>
              </a:solidFill>
            </a:endParaRPr>
          </a:p>
        </p:txBody>
      </p:sp>
      <p:sp>
        <p:nvSpPr>
          <p:cNvPr id="11267" name="TextovéPole 3"/>
          <p:cNvSpPr txBox="1">
            <a:spLocks noChangeArrowheads="1"/>
          </p:cNvSpPr>
          <p:nvPr/>
        </p:nvSpPr>
        <p:spPr bwMode="auto">
          <a:xfrm>
            <a:off x="827088" y="1700213"/>
            <a:ext cx="76327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000" u="sng" dirty="0"/>
              <a:t>Současný stav:</a:t>
            </a:r>
          </a:p>
          <a:p>
            <a:pPr>
              <a:defRPr/>
            </a:pPr>
            <a:endParaRPr lang="cs-CZ" sz="1300" u="sng" dirty="0"/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/>
              <a:t> OÚP MMR ve spolupráci s </a:t>
            </a:r>
            <a:r>
              <a:rPr lang="cs-CZ" sz="2000" dirty="0" smtClean="0"/>
              <a:t>Ústavem územního rozvoje </a:t>
            </a:r>
            <a:r>
              <a:rPr lang="cs-CZ" sz="2000" dirty="0"/>
              <a:t>Brno (pověřený zpracovatel aktualizace PÚR) </a:t>
            </a:r>
            <a:r>
              <a:rPr lang="cs-CZ" sz="2000" dirty="0" smtClean="0"/>
              <a:t>připravuje </a:t>
            </a:r>
            <a:r>
              <a:rPr lang="cs-CZ" sz="2000" dirty="0"/>
              <a:t>pracovní návrh aktualizace PÚR.  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/>
              <a:t>Prověřují se návrhy na aktualizaci PÚR obsažené ve Zprávě o uplatňování PÚR ČR 2008 – část d), včetně návrhů obdržených dodatečně po projednání Zprávy ve vládě.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/>
              <a:t>V </a:t>
            </a:r>
            <a:r>
              <a:rPr lang="cs-CZ" sz="2000" dirty="0"/>
              <a:t>září 2013 proběhlo výběrové řízení na zpracovatele Vyhodnocení vlivů návrhu aktualizace PÚR na udržitelný rozvoj území – vybrána byla EKOTOXA s.r.o., Brno. </a:t>
            </a:r>
          </a:p>
          <a:p>
            <a:pPr marL="176213" indent="-176213">
              <a:buFont typeface="Arial" pitchFamily="34" charset="0"/>
              <a:buChar char="•"/>
              <a:defRPr/>
            </a:pPr>
            <a:r>
              <a:rPr lang="cs-CZ" sz="2000" dirty="0" smtClean="0"/>
              <a:t>V průběhu listopadu/prosince </a:t>
            </a:r>
            <a:r>
              <a:rPr lang="cs-CZ" sz="2000" dirty="0"/>
              <a:t>2013 </a:t>
            </a:r>
            <a:r>
              <a:rPr lang="cs-CZ" sz="2000" dirty="0" smtClean="0"/>
              <a:t>se uskutečnily jednání </a:t>
            </a:r>
            <a:r>
              <a:rPr lang="cs-CZ" sz="2000" dirty="0"/>
              <a:t>s klíčovými resorty (MD, MPO, MŽP a </a:t>
            </a:r>
            <a:r>
              <a:rPr lang="cs-CZ" sz="2000" dirty="0" err="1"/>
              <a:t>MZe</a:t>
            </a:r>
            <a:r>
              <a:rPr lang="cs-CZ" sz="2000" dirty="0"/>
              <a:t>). </a:t>
            </a:r>
            <a:r>
              <a:rPr lang="cs-CZ" sz="2000" dirty="0"/>
              <a:t>Poté bude pracovní návrh aktualizace PÚR projednán v </a:t>
            </a:r>
            <a:r>
              <a:rPr lang="cs-CZ" sz="2000" dirty="0" smtClean="0"/>
              <a:t>tzv. Konzultačním </a:t>
            </a:r>
            <a:r>
              <a:rPr lang="cs-CZ" sz="2000" dirty="0"/>
              <a:t>výboru pro zpracování PÚR </a:t>
            </a:r>
            <a:r>
              <a:rPr lang="cs-CZ" sz="2000" dirty="0" smtClean="0"/>
              <a:t>ČR (17. prosinec 2013).</a:t>
            </a:r>
            <a:endParaRPr lang="cs-CZ" sz="2000" dirty="0"/>
          </a:p>
          <a:p>
            <a:pPr>
              <a:defRPr/>
            </a:pPr>
            <a:endParaRPr lang="cs-CZ" sz="2000" b="1" dirty="0"/>
          </a:p>
          <a:p>
            <a:pPr algn="ctr">
              <a:defRPr/>
            </a:pP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528" y="1052736"/>
          <a:ext cx="8424936" cy="5842740"/>
        </p:xfrm>
        <a:graphic>
          <a:graphicData uri="http://schemas.openxmlformats.org/drawingml/2006/table">
            <a:tbl>
              <a:tblPr/>
              <a:tblGrid>
                <a:gridCol w="1929779"/>
                <a:gridCol w="6495157"/>
              </a:tblGrid>
              <a:tr h="402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Hlavní časové milníky</a:t>
                      </a:r>
                    </a:p>
                  </a:txBody>
                  <a:tcPr marL="43815" marR="43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Činnost</a:t>
                      </a:r>
                    </a:p>
                  </a:txBody>
                  <a:tcPr marL="43815" marR="438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02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listopad/prosinec 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2013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Vypracování pracovní verze návrhu aktualizace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PÚR včetně jednání s resorty (MD, MPO, </a:t>
                      </a:r>
                      <a:r>
                        <a:rPr lang="cs-CZ" sz="1600" kern="120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MZe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a MŽP)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50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17. prosinec 2013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14. jednání Konzultačního výboru pro zpracování PÚR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(projednání pracovní verze návrhu aktualizace PÚR, včetně Vyhodnocení vlivů návrhu aktualizace PÚR na ÚRÚ)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I. Q. 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Jednání Koordinačního výboru pro zpracování PÚR 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7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I.Q./II. Q. 2014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Připomínkové řízení k návrhu aktualizace PÚR  a k Vyhodnocení vlivů návrhu aktualizace PÚR na ÚRÚ 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(zaslání stanovisek od ministerstev, jiných ústředních správních úřadů, krajů, připomínek od obcí a veřejnosti, příp. uskutečnění konzultací se sousedními státy)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– 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podle </a:t>
                      </a: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§ 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33 odst. 3 až 5 stavebního zákona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90">
                <a:tc>
                  <a:txBody>
                    <a:bodyPr/>
                    <a:lstStyle/>
                    <a:p>
                      <a:pPr marL="0" lvl="0" indent="-34290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začátek</a:t>
                      </a: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II. Q. 2014</a:t>
                      </a:r>
                    </a:p>
                    <a:p>
                      <a:pPr marL="0" lvl="0" indent="-342900" algn="ctr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cs-CZ" sz="16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(asi duben)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Veřejné projednání návrhu aktualizace PÚR a Vyhodnocení vlivů návrhu aktualizace PÚR na ÚRÚ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podle § 33 odst. 4 stavebního zákona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3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III. Q. </a:t>
                      </a: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 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Vydání SEA stanoviska MŽP 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09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III. Q. 2014</a:t>
                      </a:r>
                      <a:endParaRPr lang="cs-CZ" sz="1600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Projednání upraveného návrhu aktualizace PÚR s ministerstvy, jinými ústředními správními úřady a s kraji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podle § 33 odst. 8 stavebního zákona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říjen 2014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Závěrečné zkompletování návrhu aktualizace PÚR a Vyhodnocení vlivů návrhu aktualizace PÚR na URÚ pro předložení vládě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06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listopad 2014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6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Zaslání návrhu aktualizace PÚR a Vyhodnocení vlivů návrhu aktualizace PÚR na URÚ na Úřad vlády ČR.</a:t>
                      </a:r>
                    </a:p>
                  </a:txBody>
                  <a:tcPr marL="43815" marR="438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  <p:sp>
        <p:nvSpPr>
          <p:cNvPr id="8229" name="Obdélník 4"/>
          <p:cNvSpPr>
            <a:spLocks noChangeArrowheads="1"/>
          </p:cNvSpPr>
          <p:nvPr/>
        </p:nvSpPr>
        <p:spPr bwMode="auto">
          <a:xfrm>
            <a:off x="2700338" y="684436"/>
            <a:ext cx="5975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/>
              <a:t>Pracovní harmonogram pořizování aktualizace PÚR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 bwMode="auto">
          <a:xfrm>
            <a:off x="395288" y="1484784"/>
            <a:ext cx="8229600" cy="1079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288" y="2636912"/>
            <a:ext cx="8291512" cy="4210050"/>
          </a:xfrm>
        </p:spPr>
        <p:txBody>
          <a:bodyPr/>
          <a:lstStyle/>
          <a:p>
            <a:pPr>
              <a:buNone/>
            </a:pPr>
            <a:r>
              <a:rPr lang="cs-CZ" sz="1800" dirty="0" smtClean="0"/>
              <a:t>Ing. Filip Novosád</a:t>
            </a:r>
          </a:p>
          <a:p>
            <a:pPr>
              <a:buNone/>
            </a:pPr>
            <a:r>
              <a:rPr lang="cs-CZ" sz="1800" dirty="0" smtClean="0"/>
              <a:t>vedoucí oddělení územního rozvoje</a:t>
            </a:r>
          </a:p>
          <a:p>
            <a:pPr>
              <a:buNone/>
            </a:pPr>
            <a:r>
              <a:rPr lang="cs-CZ" sz="1800" dirty="0" smtClean="0"/>
              <a:t>odbor územního plánování</a:t>
            </a:r>
          </a:p>
          <a:p>
            <a:pPr>
              <a:buNone/>
            </a:pPr>
            <a:r>
              <a:rPr lang="cs-CZ" sz="1800" dirty="0" smtClean="0"/>
              <a:t>Ministerstvo pro místní rozvoj ČR</a:t>
            </a:r>
          </a:p>
          <a:p>
            <a:pPr>
              <a:buNone/>
            </a:pPr>
            <a:r>
              <a:rPr lang="cs-CZ" sz="1800" dirty="0" smtClean="0"/>
              <a:t>Staroměstské náměstí 6</a:t>
            </a:r>
          </a:p>
          <a:p>
            <a:pPr>
              <a:buNone/>
            </a:pPr>
            <a:r>
              <a:rPr lang="cs-CZ" sz="1800" dirty="0" smtClean="0"/>
              <a:t>110 15 Praha 1</a:t>
            </a:r>
          </a:p>
          <a:p>
            <a:pPr>
              <a:buNone/>
            </a:pPr>
            <a:r>
              <a:rPr lang="cs-CZ" sz="1800" dirty="0" smtClean="0"/>
              <a:t> </a:t>
            </a:r>
          </a:p>
          <a:p>
            <a:pPr>
              <a:buNone/>
            </a:pPr>
            <a:r>
              <a:rPr lang="cs-CZ" sz="1800" dirty="0" smtClean="0"/>
              <a:t>tel.: +420 224 862 </a:t>
            </a:r>
            <a:r>
              <a:rPr lang="cs-CZ" sz="1800" dirty="0" smtClean="0"/>
              <a:t>279</a:t>
            </a:r>
          </a:p>
          <a:p>
            <a:pPr>
              <a:buNone/>
            </a:pPr>
            <a:r>
              <a:rPr lang="cs-CZ" sz="1800" dirty="0" smtClean="0"/>
              <a:t>E-mail: </a:t>
            </a:r>
            <a:r>
              <a:rPr lang="cs-CZ" sz="1800" dirty="0" err="1" smtClean="0">
                <a:hlinkClick r:id="rId2"/>
              </a:rPr>
              <a:t>filip.novosad</a:t>
            </a:r>
            <a:r>
              <a:rPr lang="cs-CZ" sz="1800" dirty="0" smtClean="0">
                <a:hlinkClick r:id="rId2"/>
              </a:rPr>
              <a:t>@</a:t>
            </a:r>
            <a:r>
              <a:rPr lang="cs-CZ" sz="1800" dirty="0" err="1" smtClean="0">
                <a:hlinkClick r:id="rId2"/>
              </a:rPr>
              <a:t>mmr.cz</a:t>
            </a:r>
            <a:r>
              <a:rPr lang="cs-CZ" sz="1800" dirty="0" smtClean="0"/>
              <a:t> </a:t>
            </a:r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Prezentace_klasik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MMR_Prezentace_klasika</Template>
  <TotalTime>1504</TotalTime>
  <Words>568</Words>
  <Application>Microsoft Office PowerPoint</Application>
  <PresentationFormat>Předvádění na obrazovce (4:3)</PresentationFormat>
  <Paragraphs>76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Calibri</vt:lpstr>
      <vt:lpstr>Arial</vt:lpstr>
      <vt:lpstr>+mj-lt</vt:lpstr>
      <vt:lpstr>MMR_Prezentace_klasika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Děkuji za pozornost </vt:lpstr>
    </vt:vector>
  </TitlesOfParts>
  <Company>MMR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ÚZEMNĚ ANALYTICKÉ PODKLADY</dc:title>
  <dc:creator>Hana Zimová</dc:creator>
  <cp:lastModifiedBy>*</cp:lastModifiedBy>
  <cp:revision>117</cp:revision>
  <cp:lastPrinted>2012-02-06T11:43:02Z</cp:lastPrinted>
  <dcterms:created xsi:type="dcterms:W3CDTF">2012-02-03T09:48:30Z</dcterms:created>
  <dcterms:modified xsi:type="dcterms:W3CDTF">2013-12-10T12:57:48Z</dcterms:modified>
</cp:coreProperties>
</file>