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omments/modernComment_129_EDAA5907.xml" ContentType="application/vnd.ms-powerpoint.comments+xml"/>
  <Override PartName="/ppt/comments/modernComment_144_C4388522.xml" ContentType="application/vnd.ms-powerpoint.comments+xml"/>
  <Override PartName="/ppt/comments/modernComment_145_983928A6.xml" ContentType="application/vnd.ms-powerpoint.comments+xml"/>
  <Override PartName="/ppt/comments/modernComment_127_EE501822.xml" ContentType="application/vnd.ms-powerpoint.comments+xml"/>
  <Override PartName="/ppt/ink/ink1.xml" ContentType="application/inkml+xml"/>
  <Override PartName="/ppt/ink/ink2.xml" ContentType="application/inkml+xml"/>
  <Override PartName="/ppt/comments/modernComment_13E_EE01DCA0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2B_6B5C8529.xml" ContentType="application/vnd.ms-powerpoint.comments+xml"/>
  <Override PartName="/ppt/comments/modernComment_126_9D6A4E4B.xml" ContentType="application/vnd.ms-powerpoint.comments+xml"/>
  <Override PartName="/ppt/notesSlides/notesSlide3.xml" ContentType="application/vnd.openxmlformats-officedocument.presentationml.notesSlide+xml"/>
  <Override PartName="/ppt/comments/modernComment_135_E2808908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63" r:id="rId5"/>
    <p:sldId id="297" r:id="rId6"/>
    <p:sldId id="290" r:id="rId7"/>
    <p:sldId id="330" r:id="rId8"/>
    <p:sldId id="324" r:id="rId9"/>
    <p:sldId id="322" r:id="rId10"/>
    <p:sldId id="323" r:id="rId11"/>
    <p:sldId id="325" r:id="rId12"/>
    <p:sldId id="298" r:id="rId13"/>
    <p:sldId id="295" r:id="rId14"/>
    <p:sldId id="303" r:id="rId15"/>
    <p:sldId id="318" r:id="rId16"/>
    <p:sldId id="304" r:id="rId17"/>
    <p:sldId id="317" r:id="rId18"/>
    <p:sldId id="331" r:id="rId19"/>
    <p:sldId id="329" r:id="rId20"/>
    <p:sldId id="286" r:id="rId21"/>
    <p:sldId id="288" r:id="rId22"/>
    <p:sldId id="300" r:id="rId23"/>
    <p:sldId id="299" r:id="rId24"/>
    <p:sldId id="296" r:id="rId25"/>
    <p:sldId id="294" r:id="rId26"/>
    <p:sldId id="316" r:id="rId27"/>
    <p:sldId id="326" r:id="rId28"/>
    <p:sldId id="306" r:id="rId29"/>
    <p:sldId id="307" r:id="rId30"/>
    <p:sldId id="308" r:id="rId31"/>
    <p:sldId id="309" r:id="rId32"/>
    <p:sldId id="310" r:id="rId33"/>
    <p:sldId id="334" r:id="rId34"/>
    <p:sldId id="313" r:id="rId35"/>
    <p:sldId id="312" r:id="rId36"/>
    <p:sldId id="314" r:id="rId37"/>
    <p:sldId id="327" r:id="rId38"/>
    <p:sldId id="332" r:id="rId39"/>
    <p:sldId id="333" r:id="rId40"/>
    <p:sldId id="336" r:id="rId41"/>
  </p:sldIdLst>
  <p:sldSz cx="18288000" cy="10287000"/>
  <p:notesSz cx="6858000" cy="9144000"/>
  <p:embeddedFontLst>
    <p:embeddedFont>
      <p:font typeface="Arial Black" panose="020B0A04020102020204" pitchFamily="34" charset="0"/>
      <p:bold r:id="rId43"/>
    </p:embeddedFont>
    <p:embeddedFont>
      <p:font typeface="League Spartan" panose="020B0604020202020204" charset="0"/>
      <p:regular r:id="rId44"/>
    </p:embeddedFont>
    <p:embeddedFont>
      <p:font typeface="Sanchez" panose="020B0604020202020204" charset="0"/>
      <p:regular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1D3403-E65F-AF7A-A601-76E50DA38766}" name="Halířová Barbara" initials="HB" userId="S::barbara.halirova@mmr.cz::1dbe9dcd-b802-422f-81f0-d5a08e54dd39" providerId="AD"/>
  <p188:author id="{7DF58756-57EF-DC37-3416-2C0B15541A4E}" name="Syruček Petr" initials="SP" userId="S::petr.syrucek@mmr.cz::97e64c22-1558-4118-b870-fb3e9ebc6c19" providerId="AD"/>
  <p188:author id="{BC2CC97F-157F-BAF8-6699-B481D4683195}" name="Vepřková Radka" initials="VR" userId="S::radka.veprkova@mmr.cz::659b730a-32b6-4e46-a8ea-80c277efac3b" providerId="AD"/>
  <p188:author id="{5753CB8D-18B2-3099-F22D-254C49A7C3B1}" name="Šimáček Martin" initials="" userId="S::martin.simacek@mmr.cz::b9f51188-f746-4708-beb8-832152508004" providerId="AD"/>
  <p188:author id="{CEAE1DCA-E508-4D51-9D7A-7BD22D89B5E6}" name="Lang Petr" initials="LP" userId="S::petr.lang@mmr.cz::bdebee5c-8582-425e-b710-ae35e66510a4" providerId="AD"/>
  <p188:author id="{2F2762D2-0865-7B3A-F29F-4D5E2411D4B7}" name="lucie.trlifajova@gmail.com" initials="lu" userId="S::urn:spo:guest#lucie.trlifajova@gmail.com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D8B78-DC80-83BC-F180-2B854B7B4F05}" v="31" dt="2024-11-21T21:39:05.479"/>
    <p1510:client id="{08C705AE-222F-5447-BB0A-59EACBADD01E}" v="12" dt="2024-11-20T15:33:02.881"/>
    <p1510:client id="{0B60804F-041F-A9B0-6605-F14E93AA6A08}" v="127" dt="2024-11-21T17:53:55.785"/>
    <p1510:client id="{11E9566A-F119-B777-179F-32E120E7543B}" v="6" dt="2024-11-21T12:38:51.678"/>
    <p1510:client id="{1551C8CC-DD17-1B3F-074A-0B8F370B473D}" v="30" dt="2024-11-21T15:13:47.916"/>
    <p1510:client id="{27145FA7-A5DE-8A57-D7B7-3236993804FD}" v="18" dt="2024-11-21T14:19:58.336"/>
    <p1510:client id="{3BEC67F5-74AF-4577-6194-A0E1CB830AD5}" v="117" dt="2024-11-21T12:57:51.049"/>
    <p1510:client id="{3F9F2F47-7D46-485C-30FC-834B66A7FB9A}" v="1157" dt="2024-11-20T11:36:08.197"/>
    <p1510:client id="{42A56197-C302-F6F8-639D-20DC8C57001B}" v="412" dt="2024-11-21T19:44:03.279"/>
    <p1510:client id="{4C19623C-8165-0616-69F4-2F6F6720C8F5}" v="2722" dt="2024-11-21T17:52:48.073"/>
    <p1510:client id="{56F188F7-B158-A57C-4D35-BE309BB07CD1}" v="501" dt="2024-11-20T11:57:12.297"/>
    <p1510:client id="{5BDC5986-82C7-A440-B7A3-61815FB7CEDE}" v="464" dt="2024-11-21T16:49:59.350"/>
    <p1510:client id="{5EE63442-9FE3-3D8B-B95D-CF3FF8D1F62F}" v="123" dt="2024-11-20T14:04:23.702"/>
    <p1510:client id="{6C38BED5-D5A3-13EB-99D3-EEDE0B1A8B9D}" v="203" dt="2024-11-20T10:54:51.786"/>
    <p1510:client id="{AC1EF010-ECFB-97E1-7245-53DDEAE09DFB}" v="1" dt="2024-11-20T12:46:44.912"/>
    <p1510:client id="{B1CCA338-703B-7B43-0D4D-C2125BB3937C}" v="35" dt="2024-11-21T16:19:34.766"/>
    <p1510:client id="{BCE89623-FEBF-EDB1-BCD6-697ED0810006}" v="23" dt="2024-11-21T18:43:43.565"/>
    <p1510:client id="{BCF670C0-CC99-B12F-9E43-BD9D1751C438}" v="121" dt="2024-11-21T11:47:25.602"/>
    <p1510:client id="{C16F0632-0E33-E86D-89F4-5A76447BE811}" v="44" dt="2024-11-22T05:53:39.454"/>
    <p1510:client id="{CC5BA835-9297-4BA1-AE0E-D30FEF5CDFD4}" v="1" dt="2024-11-20T10:59:27.680"/>
    <p1510:client id="{D3887302-DFA1-FE96-8B38-344AF9122AB8}" v="873" dt="2024-11-21T19:05:31.474"/>
    <p1510:client id="{D7810121-EF2B-56D5-CC62-753192836B03}" v="506" dt="2024-11-20T13:32:18.430"/>
    <p1510:client id="{DC2D600E-B562-4FF9-7DB0-AA3B87C452CF}" v="1" dt="2024-11-20T17:12:52.027"/>
    <p1510:client id="{E4B5A4C8-B035-B5AD-6440-0A1FC2237B60}" v="85" dt="2024-11-20T14:18:07.602"/>
    <p1510:client id="{F4C91F4F-60DC-F029-55F4-9696D936C13A}" v="30" dt="2024-11-21T15:25:12.354"/>
    <p1510:client id="{F6A78FFA-1320-A27E-B963-7036115B1797}" v="228" dt="2024-11-21T19:00:25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/Relationships>
</file>

<file path=ppt/comments/modernComment_126_9D6A4E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477733-04BD-4D71-B08B-2766FAC756DF}" authorId="{2E1D3403-E65F-AF7A-A601-76E50DA38766}" status="resolved" created="2024-11-19T16:28:40.979" startDate="2024-11-19T16:28:40.979" dueDate="2024-11-19T16:28:40.979" assignedTo="{5753CB8D-18B2-3099-F22D-254C49A7C3B1}" complete="100000" title="ahoj, ještě tam dohodím další slide a případně upravím hlavní sdělení, až se koukne @Šimáček Martin a až tam bude mít svoje, tak zkontroluju, jen do mě šťouchněte, díky">
    <pc:sldMkLst xmlns:pc="http://schemas.microsoft.com/office/powerpoint/2013/main/command">
      <pc:docMk/>
      <pc:sldMk cId="2640989771" sldId="294"/>
    </pc:sldMkLst>
    <p188:txBody>
      <a:bodyPr/>
      <a:lstStyle/>
      <a:p>
        <a:r>
          <a:rPr lang="cs-CZ"/>
          <a:t>ahoj, ještě tam dohodím další slide a případně upravím hlavní sdělení, až se koukne [@Šimáček Martin]  a až tam bude mít svoje, tak zkontroluju, jen do mě šťouchněte, díky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11-19T16:28:40.979" id="{E388D19C-BC10-432A-8CCC-6B162BD06A72}">
              <p228:atrbtn authorId="{2E1D3403-E65F-AF7A-A601-76E50DA38766}"/>
              <p228:anchr>
                <p228:comment id="{EE477733-04BD-4D71-B08B-2766FAC756DF}"/>
              </p228:anchr>
              <p228:add/>
            </p228:event>
            <p228:event time="2024-11-19T16:28:40.979" id="{889B48FE-7620-42B9-B15F-F855289C46DB}">
              <p228:atrbtn authorId="{2E1D3403-E65F-AF7A-A601-76E50DA38766}"/>
              <p228:anchr>
                <p228:comment id="{EE477733-04BD-4D71-B08B-2766FAC756DF}"/>
              </p228:anchr>
              <p228:asgn authorId="{5753CB8D-18B2-3099-F22D-254C49A7C3B1}"/>
            </p228:event>
            <p228:event time="2024-11-19T16:28:40.979" id="{34EBBE11-A6ED-4B03-94AF-81CB2353CEC3}">
              <p228:atrbtn authorId="{2E1D3403-E65F-AF7A-A601-76E50DA38766}"/>
              <p228:anchr>
                <p228:comment id="{EE477733-04BD-4D71-B08B-2766FAC756DF}"/>
              </p228:anchr>
              <p228:title val="ahoj, ještě tam dohodím další slide a případně upravím hlavní sdělení, až se koukne @Šimáček Martin a až tam bude mít svoje, tak zkontroluju, jen do mě šťouchněte, díky"/>
            </p228:event>
            <p228:event time="2024-11-19T16:28:40.979" id="{EE0C509E-D995-406C-9B7A-9C99389A92BB}">
              <p228:atrbtn authorId="{2E1D3403-E65F-AF7A-A601-76E50DA38766}"/>
              <p228:anchr>
                <p228:comment id="{EE477733-04BD-4D71-B08B-2766FAC756DF}"/>
              </p228:anchr>
              <p228:date stDt="2024-11-19T16:28:40.979" endDt="2024-11-19T16:28:40.979"/>
            </p228:event>
            <p228:event time="2024-11-21T16:48:22.489" id="{2D6B2259-65CA-4BBE-A15E-86BC14A5F471}">
              <p228:atrbtn authorId="{2E1D3403-E65F-AF7A-A601-76E50DA38766}"/>
              <p228:anchr>
                <p228:comment id="{00000000-0000-0000-0000-000000000000}"/>
              </p228:anchr>
              <p228:pcntCmplt val="100000"/>
            </p228:event>
          </p228:history>
        </p228:taskDetails>
      </p:ext>
    </p188:extLst>
  </p188:cm>
</p188:cmLst>
</file>

<file path=ppt/comments/modernComment_127_EE5018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0AFBFC-D296-4304-8827-FC53885BE3B9}" authorId="{CEAE1DCA-E508-4D51-9D7A-7BD22D89B5E6}" created="2024-11-20T10:04:05.180">
    <pc:sldMkLst xmlns:pc="http://schemas.microsoft.com/office/powerpoint/2013/main/command">
      <pc:docMk/>
      <pc:sldMk cId="3998226466" sldId="295"/>
    </pc:sldMkLst>
    <p188:replyLst>
      <p188:reply id="{B4A7AE70-42EB-4B15-9A23-F1D696FD7171}" authorId="{CEAE1DCA-E508-4D51-9D7A-7BD22D89B5E6}" created="2024-11-21T12:55:50.498">
        <p188:txBody>
          <a:bodyPr/>
          <a:lstStyle/>
          <a:p>
            <a:r>
              <a:rPr lang="cs-CZ"/>
              <a:t>Tuto mapu jinak používáme i na začátku prezentace.</a:t>
            </a:r>
          </a:p>
        </p188:txBody>
      </p188:reply>
    </p188:replyLst>
    <p188:txBody>
      <a:bodyPr/>
      <a:lstStyle/>
      <a:p>
        <a:r>
          <a:rPr lang="cs-CZ"/>
          <a:t>Co se na tomto slidu snažíme říci?
A je výběr dané mapy adekvátní?</a:t>
        </a:r>
      </a:p>
    </p188:txBody>
  </p188:cm>
</p188:cmLst>
</file>

<file path=ppt/comments/modernComment_129_EDAA59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877CC9-A517-4F3F-97DF-ED689262B772}" authorId="{CEAE1DCA-E508-4D51-9D7A-7BD22D89B5E6}" created="2024-11-20T10:53:03.219">
    <pc:sldMkLst xmlns:pc="http://schemas.microsoft.com/office/powerpoint/2013/main/command">
      <pc:docMk/>
      <pc:sldMk cId="3987364103" sldId="297"/>
    </pc:sldMkLst>
    <p188:txBody>
      <a:bodyPr/>
      <a:lstStyle/>
      <a:p>
        <a:r>
          <a:rPr lang="cs-CZ"/>
          <a:t>Musíme mít na každém slidu to, že:
1) jde o fórum sociálního začleňování 22. 11. 2024 atd.?
2) ten obrázek s rukou a koláčovým grafem?
Přijde mi, že to příliš tříští pozornost.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11-20T10:54:51.786" authorId="{BC2CC97F-157F-BAF8-6699-B481D4683195}"/>
          </p223:rxn>
        </p223:reactions>
      </p:ext>
    </p188:extLst>
  </p188:cm>
</p188:cmLst>
</file>

<file path=ppt/comments/modernComment_12B_6B5C852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6F1453B-36FB-4FCA-945A-CF87E5C32328}" authorId="{2E1D3403-E65F-AF7A-A601-76E50DA38766}" status="resolved" created="2024-11-19T16:32:52.798" complete="100000">
    <pc:sldMkLst xmlns:pc="http://schemas.microsoft.com/office/powerpoint/2013/main/command">
      <pc:docMk/>
      <pc:sldMk cId="1801225513" sldId="299"/>
    </pc:sldMkLst>
    <p188:replyLst>
      <p188:reply id="{E80ADEC1-CA7D-40E0-B5AA-37B43AAB4812}" authorId="{7DF58756-57EF-DC37-3416-2C0B15541A4E}" created="2024-11-19T16:47:12.454">
        <p188:txBody>
          <a:bodyPr/>
          <a:lstStyle/>
          <a:p>
            <a:r>
              <a:rPr lang="en-US"/>
              <a:t>OK!</a:t>
            </a:r>
          </a:p>
        </p188:txBody>
      </p188:reply>
    </p188:replyLst>
    <p188:txBody>
      <a:bodyPr/>
      <a:lstStyle/>
      <a:p>
        <a:r>
          <a:rPr lang="cs-CZ"/>
          <a:t>[@Syruček Petr] ještě dodám těsně ve čtvrtek k aktuálnímu dni graf</a:t>
        </a:r>
      </a:p>
    </p188:txBody>
  </p188:cm>
</p188:cmLst>
</file>

<file path=ppt/comments/modernComment_135_E28089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0EAA63-B23D-42F0-8F11-07F2B454049E}" authorId="{CEAE1DCA-E508-4D51-9D7A-7BD22D89B5E6}" created="2024-11-20T11:29:05.37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00074504" sldId="309"/>
      <ac:spMk id="3" creationId="{064E299A-69E8-FACD-852C-47992565CFF8}"/>
      <ac:txMk cp="310">
        <ac:context len="313" hash="2176333467"/>
      </ac:txMk>
    </ac:txMkLst>
    <p188:pos x="5390635" y="5189837"/>
    <p188:replyLst>
      <p188:reply id="{DB43D023-72D0-4AB0-8981-A5B2BB744DF8}" authorId="{2F2762D2-0865-7B3A-F29F-4D5E2411D4B7}" created="2024-11-21T15:47:11.263">
        <p188:txBody>
          <a:bodyPr/>
          <a:lstStyle/>
          <a:p>
            <a:r>
              <a:rPr lang="en-US"/>
              <a:t>ani v těch datech od romana / pro dávkovou reformu?</a:t>
            </a:r>
          </a:p>
        </p188:txBody>
      </p188:reply>
      <p188:reply id="{2C4D3D49-4DB8-4E27-88D3-FB2B04794414}" authorId="{2F2762D2-0865-7B3A-F29F-4D5E2411D4B7}" created="2024-11-21T15:47:41.374">
        <p188:txBody>
          <a:bodyPr/>
          <a:lstStyle/>
          <a:p>
            <a:r>
              <a:rPr lang="en-US"/>
              <a:t>(data o vlastnické struktuře žadatelů o PnB na úrovni ORP )</a:t>
            </a:r>
          </a:p>
        </p188:txBody>
      </p188:reply>
      <p188:reply id="{33ECEDF2-7CD2-4A0D-93BC-A06D8E9B30F5}" authorId="{2F2762D2-0865-7B3A-F29F-4D5E2411D4B7}" created="2024-11-21T16:03:31.109">
        <p188:txBody>
          <a:bodyPr/>
          <a:lstStyle/>
          <a:p>
            <a:r>
              <a:rPr lang="en-US"/>
              <a:t>teď koukám, že jsme to dořešili na slide 32, tak už nic:)</a:t>
            </a:r>
          </a:p>
        </p188:txBody>
      </p188:reply>
    </p188:replyLst>
    <p188:txBody>
      <a:bodyPr/>
      <a:lstStyle/>
      <a:p>
        <a:r>
          <a:rPr lang="cs-CZ"/>
          <a:t>Nemáme. Máme jen částečně pohled domácnosti s lidmi 65+.</a:t>
        </a:r>
      </a:p>
    </p188:txBody>
  </p188:cm>
</p188:cmLst>
</file>

<file path=ppt/comments/modernComment_13E_EE01DCA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0FD5EF-2042-4306-A576-6AB50A05CD10}" authorId="{CEAE1DCA-E508-4D51-9D7A-7BD22D89B5E6}" created="2024-11-21T12:56:50.109">
    <pc:sldMkLst xmlns:pc="http://schemas.microsoft.com/office/powerpoint/2013/main/command">
      <pc:docMk/>
      <pc:sldMk cId="3993099424" sldId="318"/>
    </pc:sldMkLst>
    <p188:txBody>
      <a:bodyPr/>
      <a:lstStyle/>
      <a:p>
        <a:r>
          <a:rPr lang="cs-CZ"/>
          <a:t>Jsem za danou mapu a printscreen vymazat, tedy celý slide.
Důležitá je mapa na předchozím slidu + je tam vypsáno 10 nejzatíženějších území KoP.</a:t>
        </a:r>
      </a:p>
    </p188:txBody>
  </p188:cm>
</p188:cmLst>
</file>

<file path=ppt/comments/modernComment_144_C43885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BEA7D2-BAC5-4A2C-86EA-FE103457F2AA}" authorId="{CEAE1DCA-E508-4D51-9D7A-7BD22D89B5E6}" created="2024-11-21T06:53:26.611">
    <pc:sldMkLst xmlns:pc="http://schemas.microsoft.com/office/powerpoint/2013/main/command">
      <pc:docMk/>
      <pc:sldMk cId="3292038434" sldId="324"/>
    </pc:sldMkLst>
    <p188:txBody>
      <a:bodyPr/>
      <a:lstStyle/>
      <a:p>
        <a:r>
          <a:rPr lang="cs-CZ"/>
          <a:t>Vložil jsem sem ještě mapu celkového vývoje. O místě jejího zařazení si pochopitelně rozhodněte, jak Vám vyhovuje (pokud ji vůbec použijete).</a:t>
        </a:r>
      </a:p>
    </p188:txBody>
  </p188:cm>
</p188:cmLst>
</file>

<file path=ppt/comments/modernComment_145_983928A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BDB6B0C-F13A-420D-83D8-AF71ED3D792C}" authorId="{CEAE1DCA-E508-4D51-9D7A-7BD22D89B5E6}" created="2024-11-21T09:46:46.99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53882790" sldId="325"/>
      <ac:spMk id="3" creationId="{8DA94291-7335-027E-D0D6-7BB44784A827}"/>
      <ac:txMk cp="344" len="1">
        <ac:context len="1109" hash="338021496"/>
      </ac:txMk>
    </ac:txMkLst>
    <p188:pos x="6116594" y="973094"/>
    <p188:txBody>
      <a:bodyPr/>
      <a:lstStyle/>
      <a:p>
        <a:r>
          <a:rPr lang="cs-CZ"/>
          <a:t>Tohle sice platí, ale je to neúplné.
Ano, i u obcí, které měly vysoký index (8+) došlo ke zhoršení (konkrétně u 203 obcí), ale taky se situace v mnohých z nich zlepšila (191 obcí). Nenacházím v tom nějaký jasný (třeba geo) vzorec.</a:t>
        </a:r>
      </a:p>
    </p188:txBody>
  </p188:cm>
  <p188:cm id="{E6F26D18-9F56-4838-B6E2-933850557A86}" authorId="{CEAE1DCA-E508-4D51-9D7A-7BD22D89B5E6}" created="2024-11-21T12:53:41.66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53882790" sldId="325"/>
      <ac:spMk id="3" creationId="{8DA94291-7335-027E-D0D6-7BB44784A827}"/>
      <ac:txMk cp="2" len="89">
        <ac:context len="1109" hash="338021496"/>
      </ac:txMk>
    </ac:txMkLst>
    <p188:pos x="11515725" y="957262"/>
    <p188:txBody>
      <a:bodyPr/>
      <a:lstStyle/>
      <a:p>
        <a:r>
          <a:rPr lang="cs-CZ"/>
          <a:t>Víc jsem to analyticky prověřil, a pokud se bavíme o vývoji, tak nejsilnější (pozitivní) vazba je mezi PnB a PnŽ (roste jedno, roste druhé a vice versa). I tak je ale tato vazba z věcného hlediska poměrně slabá, takže daná teze o současném zhoršování v několika ukazatelích současně úplně neplatí. Ano ty jevy spolu souvisejí, ale nemůžeme opravdu s nějakou jistotou spoléhat na jejich spoluvýskyt. Možná je potřeba jít na nižší územní úroveň, a hlavně by bylo dobré mít individuální data aspoň z výběrových šetření či panelů.</a:t>
        </a:r>
      </a:p>
    </p188:txBody>
  </p188:cm>
  <p188:cm id="{3D0E3F10-481E-4577-8789-8A801AB80CFA}" authorId="{CEAE1DCA-E508-4D51-9D7A-7BD22D89B5E6}" created="2024-11-21T13:56:14.461">
    <pc:sldMkLst xmlns:pc="http://schemas.microsoft.com/office/powerpoint/2013/main/command">
      <pc:docMk/>
      <pc:sldMk cId="2553882790" sldId="325"/>
    </pc:sldMkLst>
    <p188:txBody>
      <a:bodyPr/>
      <a:lstStyle/>
      <a:p>
        <a:r>
          <a:rPr lang="cs-CZ"/>
          <a:t>Ničeho specifičtějšího, než bylo včera řečeno, jsem se nedopočítal. Nejvíc opravdu napovídají ty mapy k jednotlivým indikátorům ze strany 5. Kde je třeba velmi indikativní to zhoršení v několika málo regionech u exekucí a PnŽ.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0T10:14:37.85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8916 6562 16383 0 0,'0'7'0'0'0,"0"10"0"0"0,8 16 0 0 0,1 11 0 0 0,1 4 0 0 0,-3 2 0 0 0,-2-1 0 0 0,6-1 0 0 0,15-1 0 0 0,3 5 0 0 0,-3 2 0 0 0,2-1 0 0 0,2-3 0 0 0,4-2 0 0 0,-3-2 0 0 0,-1-2 0 0 0,3-8 0 0 0,-5 5 0 0 0,0 2 0 0 0,11 1 0 0 0,5-7 0 0 0,3-2 0 0 0,-7 0 0 0 0,-3 2 0 0 0,14 1 0 0 0,6 9 0 0 0,1-3 0 0 0,-3-3 0 0 0,-3 0 0 0 0,-3 0 0 0 0,-3 1 0 0 0,-2-8 0 0 0,7-2 0 0 0,1 2 0 0 0,-8 8 0 0 0,-4-2 0 0 0,-1-1 0 0 0,-1 1 0 0 0,1-7 0 0 0,1-2 0 0 0,9-6 0 0 0,2 0 0 0 0,1-4 0 0 0,-2-6 0 0 0,-9 2 0 0 0,-4-2 0 0 0,-1-3 0 0 0,0-4 0 0 0,9-4 0 0 0,4-2 0 0 0,-6-1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0T10:14:37.85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10171 7340 16383 0 0,'0'-15'0'0'0,"0"3"0"0"0,0 11 0 0 0,0 12 0 0 0,0 12 0 0 0,8 24 0 0 0,1 11 0 0 0,8 3 0 0 0,7-1 0 0 0,1-4 0 0 0,2-11 0 0 0,-3-7 0 0 0,-5-1 0 0 0,0-8 0 0 0,-1-1 0 0 0,2 9 0 0 0,-2 5 0 0 0,-4 4 0 0 0,-4 0 0 0 0,-4 0 0 0 0,-3 0 0 0 0,-10-8 0 0 0,-10-11 0 0 0,-17-10 0 0 0,-18-7 0 0 0,-6-6 0 0 0,-2-4 0 0 0,3-1 0 0 0,3-1 0 0 0,4 0 0 0 0,3 0 0 0 0,-5 1 0 0 0,-1 0 0 0 0,1 1 0 0 0,10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C358B-1991-48BD-B44C-8B4BF7A6D2A1}" type="datetimeFigureOut">
              <a:t>21.11.2024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8B612-BEDE-464E-8ED4-9B49DE3260E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87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/>
              <a:buChar char="§"/>
            </a:pPr>
            <a:r>
              <a:rPr lang="cs-CZ">
                <a:cs typeface="Calibri"/>
              </a:rPr>
              <a:t>Hlavní smysl indexu: standardizované měření umožňující komparaci území a sledování vývoje rozsahu sociálního vyloučení v čase</a:t>
            </a:r>
            <a:endParaRPr lang="cs-CZ"/>
          </a:p>
          <a:p>
            <a:pPr marL="171450" indent="-171450">
              <a:buFont typeface="Wingdings"/>
              <a:buChar char="§"/>
            </a:pPr>
            <a:r>
              <a:rPr lang="cs-CZ"/>
              <a:t>do roku 2015 zejména mapování SVL; nutnost pravidelnějšího, rychlejšího a levnějšího nástroje -&gt; vznik indexu, jehož nejnižší úrovní jsou obce</a:t>
            </a:r>
          </a:p>
          <a:p>
            <a:pPr marL="171450" indent="-171450">
              <a:buFont typeface="Wingdings"/>
              <a:buChar char="§"/>
            </a:pPr>
            <a:r>
              <a:rPr lang="cs-CZ"/>
              <a:t>index vždy počítán zpětně za předcházející rok po získání všech potřebných dat</a:t>
            </a:r>
            <a:endParaRPr lang="cs-CZ">
              <a:cs typeface="Calibri" panose="020F0502020204030204"/>
            </a:endParaRPr>
          </a:p>
          <a:p>
            <a:pPr marL="171450" indent="-171450">
              <a:buFont typeface="Wingdings"/>
              <a:buChar char="§"/>
            </a:pPr>
            <a:r>
              <a:rPr lang="cs-CZ"/>
              <a:t>index posiluje evidence-</a:t>
            </a:r>
            <a:r>
              <a:rPr lang="cs-CZ" err="1"/>
              <a:t>based</a:t>
            </a:r>
            <a:r>
              <a:rPr lang="cs-CZ"/>
              <a:t> přístupy v sociálním začleňování</a:t>
            </a:r>
            <a:endParaRPr lang="cs-CZ">
              <a:cs typeface="Calibri" panose="020F0502020204030204"/>
            </a:endParaRPr>
          </a:p>
          <a:p>
            <a:pPr marL="171450" indent="-171450">
              <a:buFont typeface="Wingdings"/>
              <a:buChar char="§"/>
            </a:pPr>
            <a:r>
              <a:rPr lang="cs-CZ"/>
              <a:t>index je kombinovatelný s dalšími nástroji – např. HSOÚ, který se mapuje SO ORP a jeho zaměření je obecnější (HSOÚ jsou charakteristické vyšším podílem starších osob, klesajícím počtem obyvatel, nižší bytovou výstavbou, vyšší nezaměstnaností, nižší podnikatelskou aktivitou) či metodikou prof. Sýkory k lokalitám rezidenční segregace využívající informace i </a:t>
            </a:r>
            <a:r>
              <a:rPr lang="cs-CZ" err="1"/>
              <a:t>PnŽ</a:t>
            </a:r>
            <a:r>
              <a:rPr lang="cs-CZ"/>
              <a:t> na území ZSJ</a:t>
            </a:r>
            <a:endParaRPr lang="cs-CZ">
              <a:cs typeface="Calibri" panose="020F0502020204030204"/>
            </a:endParaRPr>
          </a:p>
          <a:p>
            <a:pPr marL="171450" indent="-171450">
              <a:buFont typeface="Wingdings"/>
              <a:buChar char="§"/>
            </a:pPr>
            <a:r>
              <a:rPr lang="cs-CZ"/>
              <a:t>je evidentní, že index nemůže nahradit kvantitativní analýzy na nižší územní úrovni a ani hloubkové terénní výzkumy na mikro úrovni (v lokalitách), je ale dobrým nástrojem pro analýzu na makro a </a:t>
            </a:r>
            <a:r>
              <a:rPr lang="cs-CZ" err="1"/>
              <a:t>mezo</a:t>
            </a:r>
            <a:r>
              <a:rPr lang="cs-CZ"/>
              <a:t> úrovně</a:t>
            </a:r>
            <a:endParaRPr lang="cs-CZ">
              <a:cs typeface="Calibri" panose="020F0502020204030204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B612-BEDE-464E-8ED4-9B49DE3260E6}" type="slidenum">
              <a:rPr lang="cs-CZ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45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cs-CZ"/>
              <a:t> výběru konečných indikátorů předcházela dlouhá odborná diskuse jak v ASZ tak mimo ASZ</a:t>
            </a:r>
            <a:endParaRPr lang="en-US"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cs-CZ"/>
              <a:t> vybrané indikátory dobře pokrývají podstatné dimenze sociálního vyloučení (chudoba, bydlení, dluhy, nezaměstnanosti, školní neúspěch)</a:t>
            </a:r>
          </a:p>
          <a:p>
            <a:pPr marL="171450" indent="-171450">
              <a:buFont typeface="Wingdings,Sans-Serif"/>
              <a:buChar char="§"/>
            </a:pPr>
            <a:endParaRPr lang="cs-CZ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8B612-BEDE-464E-8ED4-9B49DE3260E6}" type="slidenum">
              <a:rPr lang="cs-CZ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95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Ústí nad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OrlicíLanškrounHlinskoFrenštát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pod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Radhoštěm</a:t>
            </a:r>
            <a:r>
              <a:rPr lang="cs-CZ" sz="1800" b="1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Žamberk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RýmařovPacovAš</a:t>
            </a:r>
            <a:endParaRPr lang="cs-CZ"/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07BC4-21CC-492F-B828-684AFF632FEA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175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DD70F0-77A7-7683-10A6-E6FE3E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CF541-B48C-489B-A664-D245C55E7B10}" type="datetimeFigureOut">
              <a:rPr lang="cs-CZ" smtClean="0"/>
              <a:t>21.11.2024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BB8DC3-678A-2448-65A6-02705B74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1CE83D-A6DA-4D7E-7CEC-D5D72DF7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60DE-DB57-4A66-86F0-4DEEE771CA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00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f-RSSZ-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E802496-8419-2005-9338-C8DA82235C98}"/>
              </a:ext>
            </a:extLst>
          </p:cNvPr>
          <p:cNvSpPr/>
          <p:nvPr userDrawn="1"/>
        </p:nvSpPr>
        <p:spPr>
          <a:xfrm>
            <a:off x="346949" y="291620"/>
            <a:ext cx="3126567" cy="810680"/>
          </a:xfrm>
          <a:custGeom>
            <a:avLst/>
            <a:gdLst/>
            <a:ahLst/>
            <a:cxnLst/>
            <a:rect l="l" t="t" r="r" b="b"/>
            <a:pathLst>
              <a:path w="3126567" h="810680">
                <a:moveTo>
                  <a:pt x="0" y="0"/>
                </a:moveTo>
                <a:lnTo>
                  <a:pt x="3126566" y="0"/>
                </a:lnTo>
                <a:lnTo>
                  <a:pt x="3126566" y="810680"/>
                </a:lnTo>
                <a:lnTo>
                  <a:pt x="0" y="810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36CEED7-317E-6214-BF28-E4A35A7D4480}"/>
              </a:ext>
            </a:extLst>
          </p:cNvPr>
          <p:cNvSpPr/>
          <p:nvPr userDrawn="1"/>
        </p:nvSpPr>
        <p:spPr>
          <a:xfrm>
            <a:off x="346949" y="8940467"/>
            <a:ext cx="3109207" cy="854741"/>
          </a:xfrm>
          <a:custGeom>
            <a:avLst/>
            <a:gdLst/>
            <a:ahLst/>
            <a:cxnLst/>
            <a:rect l="l" t="t" r="r" b="b"/>
            <a:pathLst>
              <a:path w="3109207" h="854741">
                <a:moveTo>
                  <a:pt x="0" y="0"/>
                </a:moveTo>
                <a:lnTo>
                  <a:pt x="3109207" y="0"/>
                </a:lnTo>
                <a:lnTo>
                  <a:pt x="3109207" y="854741"/>
                </a:lnTo>
                <a:lnTo>
                  <a:pt x="0" y="85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CBD355E-A859-906D-9180-2A4670BB7E1F}"/>
              </a:ext>
            </a:extLst>
          </p:cNvPr>
          <p:cNvSpPr/>
          <p:nvPr userDrawn="1"/>
        </p:nvSpPr>
        <p:spPr>
          <a:xfrm>
            <a:off x="14995711" y="392573"/>
            <a:ext cx="2821052" cy="608774"/>
          </a:xfrm>
          <a:custGeom>
            <a:avLst/>
            <a:gdLst/>
            <a:ahLst/>
            <a:cxnLst/>
            <a:rect l="l" t="t" r="r" b="b"/>
            <a:pathLst>
              <a:path w="2821052" h="608774">
                <a:moveTo>
                  <a:pt x="0" y="0"/>
                </a:moveTo>
                <a:lnTo>
                  <a:pt x="2821052" y="0"/>
                </a:lnTo>
                <a:lnTo>
                  <a:pt x="2821052" y="608774"/>
                </a:lnTo>
                <a:lnTo>
                  <a:pt x="0" y="608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E8487FD-A659-815F-6F8A-78CD053B558C}"/>
              </a:ext>
            </a:extLst>
          </p:cNvPr>
          <p:cNvSpPr txBox="1"/>
          <p:nvPr userDrawn="1"/>
        </p:nvSpPr>
        <p:spPr>
          <a:xfrm>
            <a:off x="4576729" y="9244983"/>
            <a:ext cx="10726771" cy="245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cs-CZ" sz="1499" spc="-38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 se koná v rámci realizace projektu „</a:t>
            </a:r>
            <a:r>
              <a:rPr lang="cs-CZ" sz="1499" u="none" spc="-38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systémů pro sociální začleňování</a:t>
            </a:r>
            <a:r>
              <a:rPr lang="cs-CZ" sz="1499" spc="-38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reg. č. projektu CZ.03.02.02/00/22_004/0000366.</a:t>
            </a:r>
          </a:p>
        </p:txBody>
      </p:sp>
      <p:sp>
        <p:nvSpPr>
          <p:cNvPr id="4" name="Ohnutý pruh 3">
            <a:extLst>
              <a:ext uri="{FF2B5EF4-FFF2-40B4-BE49-F238E27FC236}">
                <a16:creationId xmlns:a16="http://schemas.microsoft.com/office/drawing/2014/main" id="{3C4A70A3-F07C-DBA0-9DB6-E239A4521899}"/>
              </a:ext>
            </a:extLst>
          </p:cNvPr>
          <p:cNvSpPr/>
          <p:nvPr userDrawn="1"/>
        </p:nvSpPr>
        <p:spPr>
          <a:xfrm rot="1654201">
            <a:off x="14950158" y="1921985"/>
            <a:ext cx="1642287" cy="1112252"/>
          </a:xfrm>
          <a:prstGeom prst="blockArc">
            <a:avLst>
              <a:gd name="adj1" fmla="val 10715370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3" name="Obrázek 2" descr="Obsah obrázku kresba, kancelářské potřeby, Dětské kresby, osoba&#10;&#10;Popis byl vytvořen automaticky">
            <a:extLst>
              <a:ext uri="{FF2B5EF4-FFF2-40B4-BE49-F238E27FC236}">
                <a16:creationId xmlns:a16="http://schemas.microsoft.com/office/drawing/2014/main" id="{40EBA0E1-C384-7000-3599-DB26A0AFD5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102300"/>
            <a:ext cx="8171890" cy="6850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751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f-RSSZ-uvodni-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E802496-8419-2005-9338-C8DA82235C98}"/>
              </a:ext>
            </a:extLst>
          </p:cNvPr>
          <p:cNvSpPr/>
          <p:nvPr userDrawn="1"/>
        </p:nvSpPr>
        <p:spPr>
          <a:xfrm>
            <a:off x="346949" y="291620"/>
            <a:ext cx="3126567" cy="810680"/>
          </a:xfrm>
          <a:custGeom>
            <a:avLst/>
            <a:gdLst/>
            <a:ahLst/>
            <a:cxnLst/>
            <a:rect l="l" t="t" r="r" b="b"/>
            <a:pathLst>
              <a:path w="3126567" h="810680">
                <a:moveTo>
                  <a:pt x="0" y="0"/>
                </a:moveTo>
                <a:lnTo>
                  <a:pt x="3126566" y="0"/>
                </a:lnTo>
                <a:lnTo>
                  <a:pt x="3126566" y="810680"/>
                </a:lnTo>
                <a:lnTo>
                  <a:pt x="0" y="810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4681597-3106-330E-3672-CAE99FB85B6B}"/>
              </a:ext>
            </a:extLst>
          </p:cNvPr>
          <p:cNvSpPr/>
          <p:nvPr userDrawn="1"/>
        </p:nvSpPr>
        <p:spPr>
          <a:xfrm>
            <a:off x="13563477" y="4659267"/>
            <a:ext cx="4253286" cy="4096872"/>
          </a:xfrm>
          <a:custGeom>
            <a:avLst/>
            <a:gdLst/>
            <a:ahLst/>
            <a:cxnLst/>
            <a:rect l="l" t="t" r="r" b="b"/>
            <a:pathLst>
              <a:path w="6635244" h="6331881">
                <a:moveTo>
                  <a:pt x="0" y="0"/>
                </a:moveTo>
                <a:lnTo>
                  <a:pt x="6635243" y="0"/>
                </a:lnTo>
                <a:lnTo>
                  <a:pt x="6635243" y="6331882"/>
                </a:lnTo>
                <a:lnTo>
                  <a:pt x="0" y="6331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E79844C1-8D0A-D3BD-6908-097E6F5B3441}"/>
              </a:ext>
            </a:extLst>
          </p:cNvPr>
          <p:cNvGrpSpPr/>
          <p:nvPr userDrawn="1"/>
        </p:nvGrpSpPr>
        <p:grpSpPr>
          <a:xfrm>
            <a:off x="5985063" y="372214"/>
            <a:ext cx="6816535" cy="656486"/>
            <a:chOff x="-1" y="81318"/>
            <a:chExt cx="4397071" cy="1013959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3CCC322-A14B-E0A6-6054-0AD78B131FC1}"/>
                </a:ext>
              </a:extLst>
            </p:cNvPr>
            <p:cNvSpPr txBox="1"/>
            <p:nvPr/>
          </p:nvSpPr>
          <p:spPr>
            <a:xfrm>
              <a:off x="-1" y="429970"/>
              <a:ext cx="4397071" cy="389208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ts val="1921"/>
                </a:lnSpc>
              </a:pPr>
              <a:r>
                <a:rPr lang="en-US" sz="1800" spc="-81" err="1">
                  <a:solidFill>
                    <a:srgbClr val="000000"/>
                  </a:solidFill>
                  <a:latin typeface="League Spartan"/>
                </a:rPr>
                <a:t>Sociální</a:t>
              </a:r>
              <a:r>
                <a:rPr lang="en-US" sz="1800" spc="-81">
                  <a:solidFill>
                    <a:srgbClr val="000000"/>
                  </a:solidFill>
                  <a:latin typeface="League Spartan"/>
                </a:rPr>
                <a:t> </a:t>
              </a:r>
              <a:r>
                <a:rPr lang="en-US" sz="1800" spc="-81" err="1">
                  <a:solidFill>
                    <a:srgbClr val="000000"/>
                  </a:solidFill>
                  <a:latin typeface="League Spartan"/>
                </a:rPr>
                <a:t>začleňování</a:t>
              </a:r>
              <a:r>
                <a:rPr lang="en-US" sz="1800" spc="-81">
                  <a:solidFill>
                    <a:srgbClr val="000000"/>
                  </a:solidFill>
                  <a:latin typeface="League Spartan"/>
                </a:rPr>
                <a:t> v </a:t>
              </a:r>
              <a:r>
                <a:rPr lang="en-US" sz="1800" spc="-81" err="1">
                  <a:solidFill>
                    <a:srgbClr val="000000"/>
                  </a:solidFill>
                  <a:latin typeface="League Spartan"/>
                </a:rPr>
                <a:t>Česku</a:t>
              </a:r>
              <a:r>
                <a:rPr lang="en-US" sz="1800" spc="-81">
                  <a:solidFill>
                    <a:srgbClr val="000000"/>
                  </a:solidFill>
                  <a:latin typeface="League Spartan"/>
                </a:rPr>
                <a:t>: Co </a:t>
              </a:r>
              <a:r>
                <a:rPr lang="en-US" sz="1800" spc="-81" err="1">
                  <a:solidFill>
                    <a:srgbClr val="000000"/>
                  </a:solidFill>
                  <a:latin typeface="League Spartan"/>
                </a:rPr>
                <a:t>funguje</a:t>
              </a:r>
              <a:r>
                <a:rPr lang="en-US" sz="1800" spc="-81">
                  <a:solidFill>
                    <a:srgbClr val="000000"/>
                  </a:solidFill>
                  <a:latin typeface="League Spartan"/>
                </a:rPr>
                <a:t> a co se </a:t>
              </a:r>
              <a:r>
                <a:rPr lang="en-US" sz="1800" spc="-81" err="1">
                  <a:solidFill>
                    <a:srgbClr val="000000"/>
                  </a:solidFill>
                  <a:latin typeface="League Spartan"/>
                </a:rPr>
                <a:t>musí</a:t>
              </a:r>
              <a:r>
                <a:rPr lang="en-US" sz="1800" spc="-81">
                  <a:solidFill>
                    <a:srgbClr val="000000"/>
                  </a:solidFill>
                  <a:latin typeface="League Spartan"/>
                </a:rPr>
                <a:t> </a:t>
              </a:r>
              <a:r>
                <a:rPr lang="en-US" sz="1800" spc="-81" err="1">
                  <a:solidFill>
                    <a:srgbClr val="000000"/>
                  </a:solidFill>
                  <a:latin typeface="League Spartan"/>
                </a:rPr>
                <a:t>změnit</a:t>
              </a:r>
              <a:r>
                <a:rPr lang="en-US" sz="1800" spc="-81">
                  <a:solidFill>
                    <a:srgbClr val="000000"/>
                  </a:solidFill>
                  <a:latin typeface="League Spartan"/>
                </a:rPr>
                <a:t>?</a:t>
              </a: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123A274D-988F-CFEC-E91D-CCB46F7EF86B}"/>
                </a:ext>
              </a:extLst>
            </p:cNvPr>
            <p:cNvSpPr txBox="1"/>
            <p:nvPr/>
          </p:nvSpPr>
          <p:spPr>
            <a:xfrm>
              <a:off x="0" y="883254"/>
              <a:ext cx="4145609" cy="212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38"/>
                </a:lnSpc>
              </a:pPr>
              <a:r>
                <a:rPr lang="en-US" sz="1029" spc="51">
                  <a:solidFill>
                    <a:srgbClr val="000000"/>
                  </a:solidFill>
                  <a:latin typeface="Sanchez"/>
                </a:rPr>
                <a:t>12. 12. 2023, 9:30 - 16:00, AKADEMIE VEŘEJNÉHO INVESTOVÁNÍ,</a:t>
              </a:r>
              <a:r>
                <a:rPr lang="cs-CZ" sz="1029" spc="51">
                  <a:solidFill>
                    <a:srgbClr val="000000"/>
                  </a:solidFill>
                  <a:latin typeface="Sanchez"/>
                </a:rPr>
                <a:t> </a:t>
              </a:r>
              <a:r>
                <a:rPr lang="en-US" sz="1029" spc="51">
                  <a:solidFill>
                    <a:srgbClr val="000000"/>
                  </a:solidFill>
                  <a:latin typeface="Sanchez"/>
                </a:rPr>
                <a:t>PAŘÍŽSKÁ 4, PRAHA 1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0F9157C8-7CBA-7AC6-4536-B0E14EC3D2B3}"/>
                </a:ext>
              </a:extLst>
            </p:cNvPr>
            <p:cNvSpPr txBox="1"/>
            <p:nvPr/>
          </p:nvSpPr>
          <p:spPr>
            <a:xfrm>
              <a:off x="0" y="81318"/>
              <a:ext cx="2399863" cy="213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412"/>
                </a:lnSpc>
              </a:pPr>
              <a:r>
                <a:rPr lang="en-US" sz="1009">
                  <a:solidFill>
                    <a:srgbClr val="000000"/>
                  </a:solidFill>
                  <a:latin typeface="Sanchez"/>
                </a:rPr>
                <a:t>KONFERENCE</a:t>
              </a:r>
            </a:p>
          </p:txBody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3E8487FD-A659-815F-6F8A-78CD053B558C}"/>
              </a:ext>
            </a:extLst>
          </p:cNvPr>
          <p:cNvSpPr txBox="1"/>
          <p:nvPr userDrawn="1"/>
        </p:nvSpPr>
        <p:spPr>
          <a:xfrm>
            <a:off x="3840129" y="9507923"/>
            <a:ext cx="12553408" cy="251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cs-CZ" sz="1499" spc="-38" noProof="0">
                <a:solidFill>
                  <a:srgbClr val="000000"/>
                </a:solidFill>
                <a:latin typeface="Sanchez"/>
              </a:rPr>
              <a:t>Akce se koná v rámci realizace projektu „</a:t>
            </a:r>
            <a:r>
              <a:rPr lang="cs-CZ" sz="1499" u="none" spc="-38" noProof="0">
                <a:solidFill>
                  <a:srgbClr val="000000"/>
                </a:solidFill>
                <a:latin typeface="Sanchez"/>
              </a:rPr>
              <a:t>Rozvoj systémů pro sociální začleňování</a:t>
            </a:r>
            <a:r>
              <a:rPr lang="cs-CZ" sz="1499" spc="-38" noProof="0">
                <a:solidFill>
                  <a:srgbClr val="000000"/>
                </a:solidFill>
                <a:latin typeface="Sanchez"/>
              </a:rPr>
              <a:t>“ reg. č. projektu CZ.03.02.02/00/22_004/0000366.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36CEED7-317E-6214-BF28-E4A35A7D4480}"/>
              </a:ext>
            </a:extLst>
          </p:cNvPr>
          <p:cNvSpPr/>
          <p:nvPr userDrawn="1"/>
        </p:nvSpPr>
        <p:spPr>
          <a:xfrm>
            <a:off x="228600" y="9140639"/>
            <a:ext cx="3109207" cy="854741"/>
          </a:xfrm>
          <a:custGeom>
            <a:avLst/>
            <a:gdLst/>
            <a:ahLst/>
            <a:cxnLst/>
            <a:rect l="l" t="t" r="r" b="b"/>
            <a:pathLst>
              <a:path w="3109207" h="854741">
                <a:moveTo>
                  <a:pt x="0" y="0"/>
                </a:moveTo>
                <a:lnTo>
                  <a:pt x="3109207" y="0"/>
                </a:lnTo>
                <a:lnTo>
                  <a:pt x="3109207" y="854741"/>
                </a:lnTo>
                <a:lnTo>
                  <a:pt x="0" y="854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CBD355E-A859-906D-9180-2A4670BB7E1F}"/>
              </a:ext>
            </a:extLst>
          </p:cNvPr>
          <p:cNvSpPr/>
          <p:nvPr userDrawn="1"/>
        </p:nvSpPr>
        <p:spPr>
          <a:xfrm>
            <a:off x="14995711" y="392573"/>
            <a:ext cx="2821052" cy="608774"/>
          </a:xfrm>
          <a:custGeom>
            <a:avLst/>
            <a:gdLst/>
            <a:ahLst/>
            <a:cxnLst/>
            <a:rect l="l" t="t" r="r" b="b"/>
            <a:pathLst>
              <a:path w="2821052" h="608774">
                <a:moveTo>
                  <a:pt x="0" y="0"/>
                </a:moveTo>
                <a:lnTo>
                  <a:pt x="2821052" y="0"/>
                </a:lnTo>
                <a:lnTo>
                  <a:pt x="2821052" y="608774"/>
                </a:lnTo>
                <a:lnTo>
                  <a:pt x="0" y="6087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5AA1F58-5B48-6C01-3D26-62F0E3953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3516" y="2077117"/>
            <a:ext cx="1152219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957A845E-6AC8-5B1B-094C-835AF388C2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600" y="391286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f-RSSZ-obsahove-str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E802496-8419-2005-9338-C8DA82235C98}"/>
              </a:ext>
            </a:extLst>
          </p:cNvPr>
          <p:cNvSpPr/>
          <p:nvPr userDrawn="1"/>
        </p:nvSpPr>
        <p:spPr>
          <a:xfrm>
            <a:off x="346949" y="291620"/>
            <a:ext cx="3126567" cy="810680"/>
          </a:xfrm>
          <a:custGeom>
            <a:avLst/>
            <a:gdLst/>
            <a:ahLst/>
            <a:cxnLst/>
            <a:rect l="l" t="t" r="r" b="b"/>
            <a:pathLst>
              <a:path w="3126567" h="810680">
                <a:moveTo>
                  <a:pt x="0" y="0"/>
                </a:moveTo>
                <a:lnTo>
                  <a:pt x="3126566" y="0"/>
                </a:lnTo>
                <a:lnTo>
                  <a:pt x="3126566" y="810680"/>
                </a:lnTo>
                <a:lnTo>
                  <a:pt x="0" y="810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E79844C1-8D0A-D3BD-6908-097E6F5B3441}"/>
              </a:ext>
            </a:extLst>
          </p:cNvPr>
          <p:cNvGrpSpPr/>
          <p:nvPr userDrawn="1"/>
        </p:nvGrpSpPr>
        <p:grpSpPr>
          <a:xfrm>
            <a:off x="6662829" y="411370"/>
            <a:ext cx="4962337" cy="690930"/>
            <a:chOff x="-1" y="61703"/>
            <a:chExt cx="4397071" cy="1067158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3CCC322-A14B-E0A6-6054-0AD78B131FC1}"/>
                </a:ext>
              </a:extLst>
            </p:cNvPr>
            <p:cNvSpPr txBox="1"/>
            <p:nvPr/>
          </p:nvSpPr>
          <p:spPr>
            <a:xfrm>
              <a:off x="-1" y="429970"/>
              <a:ext cx="4397071" cy="389208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ts val="1921"/>
                </a:lnSpc>
              </a:pPr>
              <a:r>
                <a:rPr lang="cs-CZ" sz="1800" b="1" spc="-8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ANALÝZA SOCIÁLNÍHO VYLOUČENÍ V ČR</a:t>
              </a:r>
              <a:endParaRPr lang="en-US" sz="1800" b="1" spc="-8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123A274D-988F-CFEC-E91D-CCB46F7EF86B}"/>
                </a:ext>
              </a:extLst>
            </p:cNvPr>
            <p:cNvSpPr txBox="1"/>
            <p:nvPr/>
          </p:nvSpPr>
          <p:spPr>
            <a:xfrm>
              <a:off x="0" y="883254"/>
              <a:ext cx="4145609" cy="245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38"/>
                </a:lnSpc>
              </a:pPr>
              <a:r>
                <a:rPr lang="cs-CZ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r>
                <a:rPr lang="en-US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</a:t>
              </a:r>
              <a:r>
                <a:rPr lang="cs-CZ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202</a:t>
              </a:r>
              <a:r>
                <a:rPr lang="cs-CZ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9:</a:t>
              </a:r>
              <a:r>
                <a:rPr lang="cs-CZ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0 - 1</a:t>
              </a:r>
              <a:r>
                <a:rPr lang="cs-CZ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cs-CZ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 </a:t>
              </a:r>
              <a:r>
                <a:rPr lang="cs-CZ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MMR</a:t>
              </a:r>
              <a:r>
                <a:rPr lang="en-US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cs-CZ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STAROMĚSTSKÉ NÁM. 6</a:t>
              </a:r>
              <a:r>
                <a:rPr lang="en-US" sz="1029" spc="5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PRAHA 1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0F9157C8-7CBA-7AC6-4536-B0E14EC3D2B3}"/>
                </a:ext>
              </a:extLst>
            </p:cNvPr>
            <p:cNvSpPr txBox="1"/>
            <p:nvPr/>
          </p:nvSpPr>
          <p:spPr>
            <a:xfrm>
              <a:off x="0" y="61703"/>
              <a:ext cx="2399863" cy="253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412"/>
                </a:lnSpc>
              </a:pPr>
              <a:r>
                <a:rPr lang="cs-CZ" sz="1009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FÓRUM SOCIÁLNÍHO ZAČLEŇOVÁNÍ</a:t>
              </a:r>
              <a:endParaRPr lang="en-US" sz="1009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3E8487FD-A659-815F-6F8A-78CD053B558C}"/>
              </a:ext>
            </a:extLst>
          </p:cNvPr>
          <p:cNvSpPr txBox="1"/>
          <p:nvPr userDrawn="1"/>
        </p:nvSpPr>
        <p:spPr>
          <a:xfrm>
            <a:off x="4845477" y="9421555"/>
            <a:ext cx="8597043" cy="237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cs-CZ" sz="1200" spc="-38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Akce se koná v rámci realizace projektu „</a:t>
            </a:r>
            <a:r>
              <a:rPr lang="cs-CZ" sz="1200" u="none" spc="-38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systémů pro sociální začleňování</a:t>
            </a:r>
            <a:r>
              <a:rPr lang="cs-CZ" sz="1200" spc="-38" noProof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reg. č. projektu CZ.03.02.02/00/22_004/0000366.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36CEED7-317E-6214-BF28-E4A35A7D4480}"/>
              </a:ext>
            </a:extLst>
          </p:cNvPr>
          <p:cNvSpPr/>
          <p:nvPr userDrawn="1"/>
        </p:nvSpPr>
        <p:spPr>
          <a:xfrm>
            <a:off x="228600" y="9140639"/>
            <a:ext cx="3109207" cy="854741"/>
          </a:xfrm>
          <a:custGeom>
            <a:avLst/>
            <a:gdLst/>
            <a:ahLst/>
            <a:cxnLst/>
            <a:rect l="l" t="t" r="r" b="b"/>
            <a:pathLst>
              <a:path w="3109207" h="854741">
                <a:moveTo>
                  <a:pt x="0" y="0"/>
                </a:moveTo>
                <a:lnTo>
                  <a:pt x="3109207" y="0"/>
                </a:lnTo>
                <a:lnTo>
                  <a:pt x="3109207" y="854741"/>
                </a:lnTo>
                <a:lnTo>
                  <a:pt x="0" y="854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CCBD355E-A859-906D-9180-2A4670BB7E1F}"/>
              </a:ext>
            </a:extLst>
          </p:cNvPr>
          <p:cNvSpPr/>
          <p:nvPr userDrawn="1"/>
        </p:nvSpPr>
        <p:spPr>
          <a:xfrm>
            <a:off x="14995711" y="392573"/>
            <a:ext cx="2821052" cy="608774"/>
          </a:xfrm>
          <a:custGeom>
            <a:avLst/>
            <a:gdLst/>
            <a:ahLst/>
            <a:cxnLst/>
            <a:rect l="l" t="t" r="r" b="b"/>
            <a:pathLst>
              <a:path w="2821052" h="608774">
                <a:moveTo>
                  <a:pt x="0" y="0"/>
                </a:moveTo>
                <a:lnTo>
                  <a:pt x="2821052" y="0"/>
                </a:lnTo>
                <a:lnTo>
                  <a:pt x="2821052" y="608774"/>
                </a:lnTo>
                <a:lnTo>
                  <a:pt x="0" y="608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6FC633-C581-F06B-D91F-8C07819B2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598" y="1659385"/>
            <a:ext cx="119128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EDB7A-791F-4CFE-4843-469D1D66D9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09231" y="3441678"/>
            <a:ext cx="14869537" cy="5323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Click to </a:t>
            </a:r>
            <a:r>
              <a:rPr lang="cs-CZ" noProof="0" err="1"/>
              <a:t>edit</a:t>
            </a:r>
            <a:r>
              <a:rPr lang="cs-CZ" noProof="0"/>
              <a:t> Master text </a:t>
            </a:r>
            <a:r>
              <a:rPr lang="cs-CZ" noProof="0" err="1"/>
              <a:t>styles</a:t>
            </a:r>
            <a:endParaRPr lang="cs-CZ" noProof="0"/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 err="1"/>
              <a:t>Third</a:t>
            </a:r>
            <a:r>
              <a:rPr lang="cs-CZ" noProof="0"/>
              <a:t> level</a:t>
            </a:r>
          </a:p>
          <a:p>
            <a:pPr lvl="3"/>
            <a:r>
              <a:rPr lang="cs-CZ" noProof="0" err="1"/>
              <a:t>Fourth</a:t>
            </a:r>
            <a:r>
              <a:rPr lang="cs-CZ" noProof="0"/>
              <a:t> level</a:t>
            </a:r>
          </a:p>
          <a:p>
            <a:pPr lvl="4"/>
            <a:r>
              <a:rPr lang="cs-CZ" noProof="0" err="1"/>
              <a:t>Fifth</a:t>
            </a:r>
            <a:r>
              <a:rPr lang="cs-CZ" noProof="0"/>
              <a:t> level</a:t>
            </a:r>
          </a:p>
        </p:txBody>
      </p:sp>
      <p:pic>
        <p:nvPicPr>
          <p:cNvPr id="6" name="Obrázek 5" descr="Obsah obrázku kresba, kancelářské potřeby, Dětské kresby, osoba&#10;&#10;Popis byl vytvořen automaticky">
            <a:extLst>
              <a:ext uri="{FF2B5EF4-FFF2-40B4-BE49-F238E27FC236}">
                <a16:creationId xmlns:a16="http://schemas.microsoft.com/office/drawing/2014/main" id="{6B2404BD-1D9C-ED4D-71C2-23B126EF50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651" y="7849340"/>
            <a:ext cx="2439571" cy="2045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207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5" r:id="rId8"/>
    <p:sldLayoutId id="2147483663" r:id="rId9"/>
    <p:sldLayoutId id="2147483656" r:id="rId10"/>
    <p:sldLayoutId id="2147483657" r:id="rId11"/>
    <p:sldLayoutId id="2147483658" r:id="rId12"/>
    <p:sldLayoutId id="2147483659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127_EE50182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customXml" Target="../ink/ink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13E_EE01DCA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29_EDAA5907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microsoft.com/office/2018/10/relationships/comments" Target="../comments/modernComment_12B_6B5C852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6_9D6A4E4B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8/10/relationships/comments" Target="../comments/modernComment_135_E280890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144_C438852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45_983928A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DD396FBF-E27F-B204-5284-C18A7F569170}"/>
              </a:ext>
            </a:extLst>
          </p:cNvPr>
          <p:cNvGrpSpPr/>
          <p:nvPr/>
        </p:nvGrpSpPr>
        <p:grpSpPr>
          <a:xfrm>
            <a:off x="1367556" y="2902113"/>
            <a:ext cx="6384371" cy="4482774"/>
            <a:chOff x="-54592" y="948755"/>
            <a:chExt cx="8512494" cy="6408570"/>
          </a:xfrm>
        </p:grpSpPr>
        <p:sp>
          <p:nvSpPr>
            <p:cNvPr id="3" name="TextBox 6">
              <a:extLst>
                <a:ext uri="{FF2B5EF4-FFF2-40B4-BE49-F238E27FC236}">
                  <a16:creationId xmlns:a16="http://schemas.microsoft.com/office/drawing/2014/main" id="{3621E3C9-C813-BE4A-0207-AF0566749C09}"/>
                </a:ext>
              </a:extLst>
            </p:cNvPr>
            <p:cNvSpPr txBox="1"/>
            <p:nvPr/>
          </p:nvSpPr>
          <p:spPr>
            <a:xfrm>
              <a:off x="-54592" y="1369600"/>
              <a:ext cx="8512494" cy="48399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620"/>
                </a:lnSpc>
              </a:pPr>
              <a:r>
                <a:rPr lang="cs-CZ" sz="5600" spc="-28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Black"/>
                </a:rPr>
                <a:t>ANALÝZA </a:t>
              </a:r>
              <a:br>
                <a:rPr lang="cs-CZ" sz="5600" spc="-280">
                  <a:latin typeface="Arial Black" panose="020B0A04020102020204" pitchFamily="34" charset="0"/>
                </a:rPr>
              </a:br>
              <a:r>
                <a:rPr lang="cs-CZ" sz="5600" spc="-28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 Black"/>
                </a:rPr>
                <a:t>STAVU SOCIÁLNÍHO VYLOUČENÍ V ČR</a:t>
              </a:r>
            </a:p>
          </p:txBody>
        </p:sp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8AF391C2-477C-4548-B8CF-D6B40D5D8F18}"/>
                </a:ext>
              </a:extLst>
            </p:cNvPr>
            <p:cNvSpPr txBox="1"/>
            <p:nvPr/>
          </p:nvSpPr>
          <p:spPr>
            <a:xfrm>
              <a:off x="0" y="6286115"/>
              <a:ext cx="8243523" cy="1071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1"/>
                </a:lnSpc>
              </a:pPr>
              <a:r>
                <a:rPr lang="cs-CZ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r>
                <a:rPr lang="en-US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</a:t>
              </a:r>
              <a:r>
                <a:rPr lang="cs-CZ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202</a:t>
              </a:r>
              <a:r>
                <a:rPr lang="cs-CZ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9:</a:t>
              </a:r>
              <a:r>
                <a:rPr lang="cs-CZ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0 - 1</a:t>
              </a:r>
              <a:r>
                <a:rPr lang="cs-CZ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cs-CZ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 </a:t>
              </a:r>
            </a:p>
            <a:p>
              <a:pPr>
                <a:lnSpc>
                  <a:spcPts val="1961"/>
                </a:lnSpc>
              </a:pPr>
              <a:r>
                <a:rPr lang="cs-CZ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MINISTERSTVO PRO MÍSTNÍ ROZVOJ ČR</a:t>
              </a:r>
              <a:r>
                <a:rPr lang="en-US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l">
                <a:lnSpc>
                  <a:spcPts val="1961"/>
                </a:lnSpc>
              </a:pPr>
              <a:r>
                <a:rPr lang="cs-CZ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STAROMĚSTSKÉ NÁMĚSTÍ 6</a:t>
              </a:r>
              <a:r>
                <a:rPr lang="en-US" sz="1508" spc="75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PRAHA 1</a:t>
              </a: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AE3B10EE-5771-A36E-4C6C-8613BCF9BB11}"/>
                </a:ext>
              </a:extLst>
            </p:cNvPr>
            <p:cNvSpPr txBox="1"/>
            <p:nvPr/>
          </p:nvSpPr>
          <p:spPr>
            <a:xfrm>
              <a:off x="0" y="948755"/>
              <a:ext cx="5302654" cy="3503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70"/>
                </a:lnSpc>
              </a:pPr>
              <a:r>
                <a:rPr lang="cs-CZ" sz="1478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FÓRUM SOCIÁLNÍHO ZAČLEŇOVÁNÍ</a:t>
              </a:r>
              <a:endParaRPr lang="en-US" sz="1478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898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A94291-7335-027E-D0D6-7BB44784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231" y="2925935"/>
            <a:ext cx="14869537" cy="58388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Segoe UI"/>
                <a:cs typeface="Calibri"/>
              </a:rPr>
              <a:t>Zvýšení počtu evidovaných uchazečů o zaměstnání na ÚP déle než 6 měsíců (+11,5 tis.), + vyplacených příspěvků na bydlení a počtu vyplacených příspěvků na živobytí </a:t>
            </a:r>
          </a:p>
        </p:txBody>
      </p:sp>
      <p:pic>
        <p:nvPicPr>
          <p:cNvPr id="4" name="Obrázek 3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522DE881-8FF6-E4B4-E5D6-C57838360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39" y="4179035"/>
            <a:ext cx="7472246" cy="45912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11A7B33-F1E8-5AA2-1E4B-94BDA58CC25A}"/>
              </a:ext>
            </a:extLst>
          </p:cNvPr>
          <p:cNvSpPr txBox="1"/>
          <p:nvPr/>
        </p:nvSpPr>
        <p:spPr>
          <a:xfrm>
            <a:off x="5806997" y="8762071"/>
            <a:ext cx="76497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kern="0">
                <a:latin typeface="Calibri"/>
                <a:cs typeface="Arial"/>
              </a:rPr>
              <a:t>Index </a:t>
            </a:r>
            <a:r>
              <a:rPr lang="en-US" b="1" kern="0" err="1">
                <a:latin typeface="Calibri"/>
                <a:cs typeface="Arial"/>
              </a:rPr>
              <a:t>sociálního</a:t>
            </a:r>
            <a:r>
              <a:rPr lang="en-US" b="1" kern="0">
                <a:latin typeface="Calibri"/>
                <a:cs typeface="Arial"/>
              </a:rPr>
              <a:t> </a:t>
            </a:r>
            <a:r>
              <a:rPr lang="en-US" b="1" kern="0" err="1">
                <a:latin typeface="Calibri"/>
                <a:cs typeface="Arial"/>
              </a:rPr>
              <a:t>vyloučení</a:t>
            </a:r>
            <a:r>
              <a:rPr lang="en-US" b="1" kern="0">
                <a:latin typeface="Calibri"/>
                <a:cs typeface="Arial"/>
              </a:rPr>
              <a:t> v </a:t>
            </a:r>
            <a:r>
              <a:rPr lang="en-US" b="1" kern="0" err="1">
                <a:latin typeface="Calibri"/>
                <a:cs typeface="Arial"/>
              </a:rPr>
              <a:t>roce</a:t>
            </a:r>
            <a:r>
              <a:rPr lang="en-US" b="1" kern="0">
                <a:latin typeface="Calibri"/>
                <a:cs typeface="Arial"/>
              </a:rPr>
              <a:t> 2023 – </a:t>
            </a:r>
            <a:r>
              <a:rPr lang="en-US" b="1" kern="0" err="1">
                <a:latin typeface="Calibri"/>
                <a:cs typeface="Arial"/>
              </a:rPr>
              <a:t>dimenze</a:t>
            </a:r>
            <a:r>
              <a:rPr lang="en-US" b="1" kern="0">
                <a:latin typeface="Calibri"/>
                <a:cs typeface="Arial"/>
              </a:rPr>
              <a:t> </a:t>
            </a:r>
            <a:r>
              <a:rPr lang="en-US" b="1" kern="0" err="1">
                <a:latin typeface="Calibri"/>
                <a:cs typeface="Arial"/>
              </a:rPr>
              <a:t>uchazeči</a:t>
            </a:r>
            <a:r>
              <a:rPr lang="en-US" b="1" kern="0">
                <a:latin typeface="Calibri"/>
                <a:cs typeface="Arial"/>
              </a:rPr>
              <a:t> o </a:t>
            </a:r>
            <a:r>
              <a:rPr lang="en-US" b="1" kern="0" err="1">
                <a:latin typeface="Calibri"/>
                <a:cs typeface="Arial"/>
              </a:rPr>
              <a:t>zaměstnání</a:t>
            </a:r>
            <a:r>
              <a:rPr lang="en-US" sz="3200" b="1"/>
              <a:t> 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C232DB10-F2D6-BA34-3FD8-4442906A7062}"/>
              </a:ext>
            </a:extLst>
          </p:cNvPr>
          <p:cNvSpPr txBox="1">
            <a:spLocks/>
          </p:cNvSpPr>
          <p:nvPr/>
        </p:nvSpPr>
        <p:spPr>
          <a:xfrm>
            <a:off x="2392235" y="1217425"/>
            <a:ext cx="12839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latin typeface="Segoe UI"/>
                <a:cs typeface="Calibri"/>
              </a:rPr>
              <a:t>Dlouhodobá nezaměstnanost jako dimenze indexu</a:t>
            </a:r>
          </a:p>
        </p:txBody>
      </p:sp>
    </p:spTree>
    <p:extLst>
      <p:ext uri="{BB962C8B-B14F-4D97-AF65-F5344CB8AC3E}">
        <p14:creationId xmlns:p14="http://schemas.microsoft.com/office/powerpoint/2010/main" val="39982264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se vygeneroval automaticky.">
            <a:extLst>
              <a:ext uri="{FF2B5EF4-FFF2-40B4-BE49-F238E27FC236}">
                <a16:creationId xmlns:a16="http://schemas.microsoft.com/office/drawing/2014/main" id="{B45EC2DF-F41A-0179-EC4F-8B6DFA51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47" r="-157" b="5765"/>
          <a:stretch/>
        </p:blipFill>
        <p:spPr>
          <a:xfrm>
            <a:off x="7109" y="2412657"/>
            <a:ext cx="11168649" cy="680415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E9F51A-0351-C82B-3261-FADDD5AD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136" y="2684828"/>
            <a:ext cx="7069335" cy="532306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v"/>
            </a:pPr>
            <a:r>
              <a:rPr lang="cs-CZ" sz="2400" b="1">
                <a:latin typeface="Segoe UI"/>
                <a:cs typeface="Calibri"/>
              </a:rPr>
              <a:t>10 nejzatíženějších </a:t>
            </a:r>
            <a:r>
              <a:rPr lang="cs-CZ" sz="2400" b="1" err="1">
                <a:latin typeface="Segoe UI"/>
                <a:cs typeface="Calibri"/>
              </a:rPr>
              <a:t>KoP</a:t>
            </a:r>
            <a:r>
              <a:rPr lang="cs-CZ" sz="2400" b="1">
                <a:latin typeface="Segoe UI"/>
                <a:cs typeface="Calibri"/>
              </a:rPr>
              <a:t>: </a:t>
            </a:r>
            <a:r>
              <a:rPr lang="cs-CZ" sz="2400">
                <a:latin typeface="Segoe UI"/>
                <a:cs typeface="Calibri"/>
              </a:rPr>
              <a:t>Karviná, Havířov, Most, Orlová, Ostrava, Rumburk, Chomutov, Ústí nad Labem, Jirkov, Žatec, Frýdlant</a:t>
            </a:r>
          </a:p>
          <a:p>
            <a:pPr>
              <a:buFont typeface="Wingdings" pitchFamily="34" charset="0"/>
              <a:buChar char="v"/>
            </a:pPr>
            <a:endParaRPr lang="cs-CZ" sz="2400">
              <a:latin typeface="Segoe UI"/>
              <a:cs typeface="Calibri"/>
            </a:endParaRPr>
          </a:p>
          <a:p>
            <a:pPr>
              <a:buFont typeface="Wingdings" pitchFamily="34" charset="0"/>
              <a:buChar char="v"/>
            </a:pPr>
            <a:r>
              <a:rPr lang="cs-CZ" sz="2400">
                <a:latin typeface="Segoe UI"/>
                <a:cs typeface="Calibri"/>
              </a:rPr>
              <a:t>Dlouhodobá zátěž některých území</a:t>
            </a:r>
            <a:endParaRPr lang="cs-CZ">
              <a:cs typeface="Calibri"/>
            </a:endParaRPr>
          </a:p>
          <a:p>
            <a:pPr>
              <a:buFont typeface="Wingdings" pitchFamily="34" charset="0"/>
              <a:buChar char="v"/>
            </a:pPr>
            <a:r>
              <a:rPr lang="cs-CZ" sz="2400">
                <a:latin typeface="Segoe UI"/>
                <a:cs typeface="Calibri"/>
              </a:rPr>
              <a:t>Zaměřování pomoci na úrovni </a:t>
            </a:r>
            <a:r>
              <a:rPr lang="cs-CZ" sz="2400" err="1">
                <a:latin typeface="Segoe UI"/>
                <a:cs typeface="Calibri"/>
              </a:rPr>
              <a:t>KoP</a:t>
            </a:r>
            <a:r>
              <a:rPr lang="cs-CZ" sz="2400">
                <a:latin typeface="Segoe UI"/>
                <a:cs typeface="Calibri"/>
              </a:rPr>
              <a:t> </a:t>
            </a:r>
            <a:br>
              <a:rPr lang="cs-CZ" sz="2400">
                <a:latin typeface="Segoe UI"/>
                <a:cs typeface="Calibri"/>
              </a:rPr>
            </a:br>
            <a:r>
              <a:rPr lang="cs-CZ" sz="2400">
                <a:latin typeface="Segoe UI"/>
                <a:cs typeface="Calibri"/>
              </a:rPr>
              <a:t> v nejvíce zatížených obcích</a:t>
            </a:r>
            <a:endParaRPr lang="cs-CZ" sz="2400">
              <a:latin typeface="Segoe UI"/>
              <a:cs typeface="Segoe UI"/>
            </a:endParaRPr>
          </a:p>
          <a:p>
            <a:pPr>
              <a:buFont typeface="Wingdings" pitchFamily="34" charset="0"/>
              <a:buChar char="v"/>
            </a:pPr>
            <a:r>
              <a:rPr lang="cs-CZ" sz="2400">
                <a:latin typeface="Segoe UI"/>
                <a:cs typeface="Calibri"/>
              </a:rPr>
              <a:t> Měření vývoje jednotlivých obcí</a:t>
            </a:r>
          </a:p>
          <a:p>
            <a:pPr>
              <a:buFont typeface="Wingdings" pitchFamily="34" charset="0"/>
              <a:buChar char="v"/>
            </a:pPr>
            <a:r>
              <a:rPr lang="cs-CZ" sz="2400">
                <a:latin typeface="Segoe UI"/>
                <a:cs typeface="Calibri"/>
              </a:rPr>
              <a:t> Pilotování integračních pracovních míst </a:t>
            </a:r>
            <a:br>
              <a:rPr lang="cs-CZ" sz="2400">
                <a:latin typeface="Segoe UI"/>
                <a:cs typeface="Calibri"/>
              </a:rPr>
            </a:br>
            <a:r>
              <a:rPr lang="cs-CZ" sz="2400">
                <a:latin typeface="Segoe UI"/>
                <a:cs typeface="Calibri"/>
              </a:rPr>
              <a:t> a dalších projektů 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7B98971-67F1-6FFF-FD46-088A97D0040D}"/>
              </a:ext>
            </a:extLst>
          </p:cNvPr>
          <p:cNvSpPr txBox="1">
            <a:spLocks/>
          </p:cNvSpPr>
          <p:nvPr/>
        </p:nvSpPr>
        <p:spPr>
          <a:xfrm>
            <a:off x="2608478" y="1217425"/>
            <a:ext cx="119128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latin typeface="Segoe UI"/>
                <a:cs typeface="Calibri"/>
              </a:rPr>
              <a:t>Index pohledem Úřadu práce</a:t>
            </a:r>
            <a:endParaRPr lang="cs-CZ" b="1">
              <a:latin typeface="Segoe UI"/>
              <a:cs typeface="Segoe UI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4DEB117-2379-EA8B-F77C-BDF130B6B775}"/>
              </a:ext>
            </a:extLst>
          </p:cNvPr>
          <p:cNvSpPr txBox="1"/>
          <p:nvPr/>
        </p:nvSpPr>
        <p:spPr>
          <a:xfrm>
            <a:off x="293473" y="2255107"/>
            <a:ext cx="46121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latin typeface="Segoe UI"/>
                <a:cs typeface="Calibri"/>
              </a:rPr>
              <a:t>Mapa zobrazuje agregované hodnoty indexu pro úroveň kontaktních pracovišť ÚP</a:t>
            </a:r>
            <a:endParaRPr lang="cs-CZ">
              <a:latin typeface="Segoe U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4196E555-09A8-4EE7-2644-13917956E477}"/>
                  </a:ext>
                </a:extLst>
              </p14:cNvPr>
              <p14:cNvContentPartPr/>
              <p14:nvPr/>
            </p14:nvContentPartPr>
            <p14:xfrm>
              <a:off x="1529148" y="2996513"/>
              <a:ext cx="656462" cy="634482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4196E555-09A8-4EE7-2644-13917956E4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0155" y="2987516"/>
                <a:ext cx="674088" cy="652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D51D8591-DD07-3E7B-BB7F-BB928D09791C}"/>
                  </a:ext>
                </a:extLst>
              </p14:cNvPr>
              <p14:cNvContentPartPr/>
              <p14:nvPr/>
            </p14:nvContentPartPr>
            <p14:xfrm>
              <a:off x="2043067" y="3434290"/>
              <a:ext cx="228545" cy="30693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D51D8591-DD07-3E7B-BB7F-BB928D0979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34083" y="3425294"/>
                <a:ext cx="246153" cy="3245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678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číslo, Písmo&#10;&#10;Popis se vygeneroval automaticky.">
            <a:extLst>
              <a:ext uri="{FF2B5EF4-FFF2-40B4-BE49-F238E27FC236}">
                <a16:creationId xmlns:a16="http://schemas.microsoft.com/office/drawing/2014/main" id="{FEA78383-B04C-E299-0A01-2741A053E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362" y="2387558"/>
            <a:ext cx="3699046" cy="6083385"/>
          </a:xfrm>
          <a:prstGeom prst="rect">
            <a:avLst/>
          </a:prstGeom>
        </p:spPr>
      </p:pic>
      <p:pic>
        <p:nvPicPr>
          <p:cNvPr id="5" name="Obrázek 4" descr="Obsah obrázku mapa, text&#10;&#10;Popis se vygeneroval automaticky.">
            <a:extLst>
              <a:ext uri="{FF2B5EF4-FFF2-40B4-BE49-F238E27FC236}">
                <a16:creationId xmlns:a16="http://schemas.microsoft.com/office/drawing/2014/main" id="{1DC3FF10-5D4D-2E4C-F12E-D5C9D4988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879" y="2397211"/>
            <a:ext cx="8728188" cy="61722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7C28B23-BC7F-2CE1-2499-D173333E6D1A}"/>
              </a:ext>
            </a:extLst>
          </p:cNvPr>
          <p:cNvSpPr txBox="1">
            <a:spLocks/>
          </p:cNvSpPr>
          <p:nvPr/>
        </p:nvSpPr>
        <p:spPr>
          <a:xfrm>
            <a:off x="2608478" y="1217425"/>
            <a:ext cx="119128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>
                <a:latin typeface="Segoe UI"/>
                <a:cs typeface="Calibri"/>
              </a:rPr>
              <a:t>Index pohledem Úřadu práce</a:t>
            </a:r>
            <a:endParaRPr lang="cs-CZ" b="1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9309942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56C1-F6B6-746E-E15E-6476A9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/>
          <a:lstStyle/>
          <a:p>
            <a:r>
              <a:rPr lang="cs-CZ" b="1">
                <a:latin typeface="Segoe UI"/>
                <a:cs typeface="Calibri"/>
              </a:rPr>
              <a:t>Konstrukce indexu sociálního vyloučení</a:t>
            </a:r>
            <a:endParaRPr lang="cs-CZ" b="1">
              <a:latin typeface="Segoe U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A94291-7335-027E-D0D6-7BB44784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51" y="2802385"/>
            <a:ext cx="14962214" cy="61282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>
                <a:latin typeface="Segoe UI"/>
                <a:cs typeface="Segoe UI"/>
              </a:rPr>
              <a:t>pomocí administrativních dat </a:t>
            </a:r>
            <a:r>
              <a:rPr lang="cs-CZ" sz="2400" b="1">
                <a:latin typeface="Segoe UI"/>
                <a:cs typeface="Segoe UI"/>
              </a:rPr>
              <a:t>pravidelné posouzení </a:t>
            </a:r>
            <a:r>
              <a:rPr lang="cs-CZ" sz="2400">
                <a:latin typeface="Segoe UI"/>
                <a:cs typeface="Segoe UI"/>
              </a:rPr>
              <a:t>míry sociálního vyloučení v území -&gt; </a:t>
            </a:r>
            <a:r>
              <a:rPr lang="cs-CZ" sz="2400" b="1">
                <a:latin typeface="Segoe UI"/>
                <a:cs typeface="Segoe UI"/>
              </a:rPr>
              <a:t>srovnání mezi územími</a:t>
            </a:r>
            <a:r>
              <a:rPr lang="cs-CZ" sz="2400">
                <a:latin typeface="Segoe UI"/>
                <a:cs typeface="Segoe UI"/>
              </a:rPr>
              <a:t> + </a:t>
            </a:r>
            <a:r>
              <a:rPr lang="cs-CZ" sz="2400" b="1">
                <a:latin typeface="Segoe UI"/>
                <a:cs typeface="Segoe UI"/>
              </a:rPr>
              <a:t>sledování změn</a:t>
            </a:r>
            <a:endParaRPr lang="cs-CZ"/>
          </a:p>
          <a:p>
            <a:pPr>
              <a:buFont typeface="Wingdings" panose="05000000000000000000" pitchFamily="2" charset="2"/>
              <a:buChar char="§"/>
            </a:pPr>
            <a:endParaRPr lang="cs-CZ" sz="1800">
              <a:latin typeface="Segoe UI"/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400">
                <a:latin typeface="Segoe UI"/>
                <a:cs typeface="Arial"/>
              </a:rPr>
              <a:t>sledování několika územních úrovní: </a:t>
            </a:r>
            <a:r>
              <a:rPr lang="cs-CZ" sz="2400" b="1">
                <a:latin typeface="Segoe UI"/>
                <a:cs typeface="Arial"/>
              </a:rPr>
              <a:t>obce</a:t>
            </a:r>
            <a:r>
              <a:rPr lang="cs-CZ" sz="2400">
                <a:latin typeface="Segoe UI"/>
                <a:cs typeface="Arial"/>
              </a:rPr>
              <a:t>, po agregaci vyšší úrovně</a:t>
            </a:r>
            <a:endParaRPr lang="cs-CZ" sz="2400" b="1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1800">
              <a:latin typeface="Segoe UI"/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err="1">
                <a:latin typeface="Segoe UI"/>
                <a:cs typeface="Arial"/>
              </a:rPr>
              <a:t>provazba</a:t>
            </a:r>
            <a:r>
              <a:rPr lang="cs-CZ" sz="2400" b="1">
                <a:latin typeface="Segoe UI"/>
                <a:cs typeface="Arial"/>
              </a:rPr>
              <a:t> s dalšími nástroji</a:t>
            </a:r>
            <a:r>
              <a:rPr lang="cs-CZ" sz="2400">
                <a:latin typeface="Segoe UI"/>
                <a:cs typeface="Arial"/>
              </a:rPr>
              <a:t>:</a:t>
            </a:r>
          </a:p>
          <a:p>
            <a:pPr lvl="1">
              <a:buFont typeface="Courier New" panose="05000000000000000000" pitchFamily="2" charset="2"/>
              <a:buChar char="o"/>
            </a:pPr>
            <a:r>
              <a:rPr lang="cs-CZ" sz="2400">
                <a:latin typeface="Segoe UI"/>
                <a:cs typeface="Arial"/>
              </a:rPr>
              <a:t>hospodářsky a sociálně ohrožená území (MMR)</a:t>
            </a:r>
            <a:endParaRPr lang="cs-CZ" sz="2400">
              <a:latin typeface="Segoe UI"/>
              <a:cs typeface="Segoe UI"/>
            </a:endParaRPr>
          </a:p>
          <a:p>
            <a:pPr lvl="1">
              <a:buFont typeface="Courier New" panose="05000000000000000000" pitchFamily="2" charset="2"/>
              <a:buChar char="o"/>
            </a:pPr>
            <a:r>
              <a:rPr lang="cs-CZ" sz="2400">
                <a:latin typeface="Segoe UI"/>
                <a:cs typeface="Arial"/>
              </a:rPr>
              <a:t>lokality rezidenční segregace (</a:t>
            </a:r>
            <a:r>
              <a:rPr lang="cs-CZ" sz="2400" err="1">
                <a:latin typeface="Segoe UI"/>
                <a:cs typeface="Arial"/>
              </a:rPr>
              <a:t>PřF</a:t>
            </a:r>
            <a:r>
              <a:rPr lang="cs-CZ" sz="2400">
                <a:latin typeface="Segoe UI"/>
                <a:cs typeface="Arial"/>
              </a:rPr>
              <a:t> UK)</a:t>
            </a:r>
            <a:endParaRPr lang="cs-CZ" sz="2400">
              <a:latin typeface="Segoe UI"/>
              <a:cs typeface="Segoe UI"/>
            </a:endParaRPr>
          </a:p>
          <a:p>
            <a:pPr lvl="1">
              <a:buFont typeface="Courier New" panose="05000000000000000000" pitchFamily="2" charset="2"/>
              <a:buChar char="o"/>
            </a:pPr>
            <a:r>
              <a:rPr lang="cs-CZ" sz="2400">
                <a:latin typeface="Segoe UI"/>
                <a:cs typeface="Arial"/>
              </a:rPr>
              <a:t>terénní šetření v lokalitách a jejich typologie (ASZ)</a:t>
            </a:r>
            <a:endParaRPr lang="cs-CZ" sz="24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 b="1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 b="1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 b="1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Calibri"/>
            </a:endParaRPr>
          </a:p>
          <a:p>
            <a:pPr>
              <a:buFont typeface="Wingdings" pitchFamily="34" charset="0"/>
              <a:buChar char="§"/>
            </a:pPr>
            <a:endParaRPr lang="cs-CZ" sz="2400">
              <a:latin typeface="Segoe UI"/>
              <a:ea typeface="Calibri"/>
              <a:cs typeface="Calibri"/>
            </a:endParaRPr>
          </a:p>
        </p:txBody>
      </p:sp>
      <p:pic>
        <p:nvPicPr>
          <p:cNvPr id="5" name="Obrázek 4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65A1A77E-7631-4CCC-4BB6-B6E207C95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822" y="7425381"/>
            <a:ext cx="2714625" cy="1676400"/>
          </a:xfrm>
          <a:prstGeom prst="rect">
            <a:avLst/>
          </a:prstGeom>
        </p:spPr>
      </p:pic>
      <p:pic>
        <p:nvPicPr>
          <p:cNvPr id="6" name="Obrázek 5" descr="Obsah obrázku mapa, atlas, text&#10;&#10;Popis se vygeneroval automaticky.">
            <a:extLst>
              <a:ext uri="{FF2B5EF4-FFF2-40B4-BE49-F238E27FC236}">
                <a16:creationId xmlns:a16="http://schemas.microsoft.com/office/drawing/2014/main" id="{01DED674-B9E7-AE57-118E-0A7052125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6534" y="7424094"/>
            <a:ext cx="3038475" cy="1771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94C9B94-94EE-E88D-6B09-587112852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238" y="7231791"/>
            <a:ext cx="3026959" cy="210991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469E91A-4AE4-99D5-043D-019B985383E0}"/>
              </a:ext>
            </a:extLst>
          </p:cNvPr>
          <p:cNvSpPr txBox="1"/>
          <p:nvPr/>
        </p:nvSpPr>
        <p:spPr>
          <a:xfrm>
            <a:off x="3336324" y="7043351"/>
            <a:ext cx="30521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ea typeface="Calibri"/>
                <a:cs typeface="Calibri"/>
              </a:rPr>
              <a:t>HSOÚ - správní obvody ORP</a:t>
            </a:r>
            <a:endParaRPr lang="cs-CZ" b="1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9C9EF43-4947-1619-005D-4D2265C6CA4C}"/>
              </a:ext>
            </a:extLst>
          </p:cNvPr>
          <p:cNvSpPr txBox="1"/>
          <p:nvPr/>
        </p:nvSpPr>
        <p:spPr>
          <a:xfrm>
            <a:off x="7722972" y="7043350"/>
            <a:ext cx="30521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ea typeface="Calibri"/>
                <a:cs typeface="Calibri"/>
              </a:rPr>
              <a:t>ISV - obce</a:t>
            </a:r>
            <a:endParaRPr lang="cs-CZ" b="1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76051CA-81A3-2D43-79CF-188DB215CFB8}"/>
              </a:ext>
            </a:extLst>
          </p:cNvPr>
          <p:cNvSpPr txBox="1"/>
          <p:nvPr/>
        </p:nvSpPr>
        <p:spPr>
          <a:xfrm>
            <a:off x="11090187" y="7043349"/>
            <a:ext cx="30521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ea typeface="Calibri"/>
                <a:cs typeface="Calibri"/>
              </a:rPr>
              <a:t>Osoby v hmotné nouzi (ZSJ)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1424614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56C1-F6B6-746E-E15E-6476A9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/>
          <a:lstStyle/>
          <a:p>
            <a:r>
              <a:rPr lang="cs-CZ" b="1">
                <a:latin typeface="Segoe UI"/>
                <a:cs typeface="Calibri"/>
              </a:rPr>
              <a:t>Konstrukce indexu sociálního vyloučení</a:t>
            </a:r>
            <a:endParaRPr lang="cs-CZ" b="1">
              <a:latin typeface="Segoe U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A94291-7335-027E-D0D6-7BB44784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51" y="2802385"/>
            <a:ext cx="14962214" cy="61282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>
                <a:latin typeface="Segoe UI"/>
                <a:ea typeface="Calibri"/>
                <a:cs typeface="Segoe UI"/>
              </a:rPr>
              <a:t>sociální vyloučení jako </a:t>
            </a:r>
            <a:r>
              <a:rPr lang="cs-CZ" sz="2400" b="1">
                <a:latin typeface="Segoe UI"/>
                <a:ea typeface="Calibri"/>
                <a:cs typeface="Segoe UI"/>
              </a:rPr>
              <a:t>multidimenzionální jev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400">
                <a:latin typeface="Segoe UI"/>
                <a:ea typeface="Calibri"/>
                <a:cs typeface="Segoe UI"/>
              </a:rPr>
              <a:t>zvoleno 5 indikátorů:</a:t>
            </a:r>
            <a:endParaRPr lang="cs-CZ" sz="2400">
              <a:latin typeface="Segoe UI"/>
              <a:ea typeface="Calibri"/>
              <a:cs typeface="Calibri"/>
            </a:endParaRPr>
          </a:p>
          <a:p>
            <a:pPr lvl="1">
              <a:buFont typeface="Courier New" panose="05000000000000000000" pitchFamily="2" charset="2"/>
              <a:buChar char="o"/>
            </a:pPr>
            <a:r>
              <a:rPr lang="cs-CZ" sz="2400">
                <a:latin typeface="Segoe UI"/>
                <a:ea typeface="Calibri"/>
                <a:cs typeface="Segoe UI"/>
              </a:rPr>
              <a:t>vyplacené </a:t>
            </a:r>
            <a:r>
              <a:rPr lang="cs-CZ" sz="2400" b="1">
                <a:latin typeface="Segoe UI"/>
                <a:ea typeface="Calibri"/>
                <a:cs typeface="Segoe UI"/>
              </a:rPr>
              <a:t>příspěvky na živobytí</a:t>
            </a:r>
            <a:r>
              <a:rPr lang="cs-CZ" sz="2400">
                <a:latin typeface="Segoe UI"/>
                <a:ea typeface="Calibri"/>
                <a:cs typeface="Segoe UI"/>
              </a:rPr>
              <a:t> (zdroj dat: MPSV)</a:t>
            </a:r>
            <a:endParaRPr lang="cs-CZ" sz="2400">
              <a:latin typeface="Segoe UI"/>
              <a:ea typeface="Calibri"/>
              <a:cs typeface="Calibri"/>
            </a:endParaRPr>
          </a:p>
          <a:p>
            <a:pPr lvl="1">
              <a:buFont typeface="Courier New" panose="05000000000000000000" pitchFamily="2" charset="2"/>
              <a:buChar char="o"/>
            </a:pPr>
            <a:r>
              <a:rPr lang="cs-CZ" sz="2400">
                <a:latin typeface="Segoe UI"/>
                <a:ea typeface="Calibri"/>
                <a:cs typeface="Segoe UI"/>
              </a:rPr>
              <a:t>vyplacené </a:t>
            </a:r>
            <a:r>
              <a:rPr lang="cs-CZ" sz="2400" b="1">
                <a:latin typeface="Segoe UI"/>
                <a:ea typeface="Calibri"/>
                <a:cs typeface="Segoe UI"/>
              </a:rPr>
              <a:t>příspěvky na bydlení</a:t>
            </a:r>
            <a:r>
              <a:rPr lang="cs-CZ" sz="2400">
                <a:latin typeface="Segoe UI"/>
                <a:ea typeface="Calibri"/>
                <a:cs typeface="Segoe UI"/>
              </a:rPr>
              <a:t> (zdroj dat: MPSV)</a:t>
            </a:r>
            <a:endParaRPr lang="cs-CZ" sz="2400">
              <a:latin typeface="Segoe UI"/>
              <a:ea typeface="Calibri"/>
              <a:cs typeface="Calibri"/>
            </a:endParaRPr>
          </a:p>
          <a:p>
            <a:pPr lvl="1">
              <a:buFont typeface="Courier New" panose="05000000000000000000" pitchFamily="2" charset="2"/>
              <a:buChar char="o"/>
            </a:pPr>
            <a:r>
              <a:rPr lang="cs-CZ" sz="2400" b="1">
                <a:latin typeface="Segoe UI"/>
                <a:ea typeface="Calibri"/>
                <a:cs typeface="Segoe UI"/>
              </a:rPr>
              <a:t>osoby v exekuci</a:t>
            </a:r>
            <a:r>
              <a:rPr lang="cs-CZ" sz="2400">
                <a:latin typeface="Segoe UI"/>
                <a:ea typeface="Calibri"/>
                <a:cs typeface="Segoe UI"/>
              </a:rPr>
              <a:t> (zdroj dat: Exekutorská komora ČR)</a:t>
            </a:r>
            <a:endParaRPr lang="cs-CZ" sz="2400">
              <a:latin typeface="Segoe UI"/>
              <a:ea typeface="Calibri"/>
              <a:cs typeface="Calibri"/>
            </a:endParaRPr>
          </a:p>
          <a:p>
            <a:pPr lvl="1">
              <a:buFont typeface="Courier New" panose="05000000000000000000" pitchFamily="2" charset="2"/>
              <a:buChar char="o"/>
            </a:pPr>
            <a:r>
              <a:rPr lang="cs-CZ" sz="2400" b="1">
                <a:latin typeface="Segoe UI"/>
                <a:ea typeface="Calibri"/>
                <a:cs typeface="Segoe UI"/>
              </a:rPr>
              <a:t>dlouhodobá nezaměstnanost</a:t>
            </a:r>
            <a:r>
              <a:rPr lang="cs-CZ" sz="2400">
                <a:latin typeface="Segoe UI"/>
                <a:ea typeface="Calibri"/>
                <a:cs typeface="Segoe UI"/>
              </a:rPr>
              <a:t> 6+ měsíců (zdroj dat: MPSV)</a:t>
            </a:r>
            <a:endParaRPr lang="cs-CZ" sz="2400">
              <a:latin typeface="Segoe UI"/>
              <a:ea typeface="Calibri"/>
              <a:cs typeface="Calibri"/>
            </a:endParaRPr>
          </a:p>
          <a:p>
            <a:pPr lvl="1">
              <a:buFont typeface="Courier New" panose="05000000000000000000" pitchFamily="2" charset="2"/>
              <a:buChar char="o"/>
            </a:pPr>
            <a:r>
              <a:rPr lang="cs-CZ" sz="2400" b="1">
                <a:latin typeface="Segoe UI"/>
                <a:ea typeface="Calibri"/>
                <a:cs typeface="Segoe UI"/>
              </a:rPr>
              <a:t>předčasné odchody</a:t>
            </a:r>
            <a:r>
              <a:rPr lang="cs-CZ" sz="2400">
                <a:latin typeface="Segoe UI"/>
                <a:ea typeface="Calibri"/>
                <a:cs typeface="Segoe UI"/>
              </a:rPr>
              <a:t> z běžných tříd ZŠ (zdroj dat: MŠMT)</a:t>
            </a:r>
            <a:endParaRPr lang="cs-CZ" sz="2400"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cs typeface="Arial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 b="1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 b="1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 b="1">
              <a:latin typeface="Segoe UI"/>
              <a:ea typeface="Calibri"/>
              <a:cs typeface="Segoe U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>
              <a:latin typeface="Segoe UI"/>
              <a:ea typeface="Calibri"/>
              <a:cs typeface="Calibri"/>
            </a:endParaRPr>
          </a:p>
          <a:p>
            <a:pPr>
              <a:buFont typeface="Wingdings" pitchFamily="34" charset="0"/>
              <a:buChar char="§"/>
            </a:pPr>
            <a:endParaRPr lang="cs-CZ" sz="2400">
              <a:latin typeface="Segoe U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657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2DE1A7-CF46-440C-C1CD-61EAB9D1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latin typeface="Segoe UI"/>
                <a:cs typeface="Arial"/>
              </a:rPr>
              <a:t>Index sociálního vyloučení v roce 2023 – dimenze osoby v exekuci</a:t>
            </a:r>
          </a:p>
        </p:txBody>
      </p:sp>
      <p:pic>
        <p:nvPicPr>
          <p:cNvPr id="4" name="Zástupný obsah 3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2A4B6BE8-6067-1415-95A6-801E7DF60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6907" y="3441678"/>
            <a:ext cx="8614185" cy="5323069"/>
          </a:xfrm>
        </p:spPr>
      </p:pic>
    </p:spTree>
    <p:extLst>
      <p:ext uri="{BB962C8B-B14F-4D97-AF65-F5344CB8AC3E}">
        <p14:creationId xmlns:p14="http://schemas.microsoft.com/office/powerpoint/2010/main" val="4223707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F8EF0-BCB7-3DCD-39CE-AE86BE06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Segoe UI"/>
                <a:cs typeface="Calibri"/>
              </a:rPr>
              <a:t>Využití indexu pro konkrétnější a kvalitnější určení specifické potřeby </a:t>
            </a:r>
            <a:endParaRPr lang="cs-CZ" b="1" dirty="0">
              <a:latin typeface="Segoe UI"/>
              <a:cs typeface="Segoe U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3144B6-1156-7C92-C113-E3AFB06BC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231" y="3325441"/>
            <a:ext cx="14869537" cy="50131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cs-CZ" sz="2400">
                <a:latin typeface="Arial"/>
                <a:cs typeface="Arial"/>
              </a:rPr>
              <a:t>Počet exekucí konstantně klesá, významný vliv na to má zejména úprava legislativy, jako je novela exekučního řádu platná od 1.1.2022 a následně 1.1. 2023, kdy dochází k zastavování tzv. bagatelních exekucí a marných exekucí. Díky tomuto vlivu například nedochází v k zahajování vymáhání u bagatelních pohledávek v takové míře, jako dřív. Mírný vliv na snížení mají i ukončené insolvence, kdy po jejich úspěšném ukončení nastává také ukončení vedených exekucí a jejich evidence v CEE. Od roku 2016 klesající trend roste i díky tomu, že v té době započalo také zastavování neoprávněných exekucí. </a:t>
            </a:r>
          </a:p>
          <a:p>
            <a:pPr algn="just"/>
            <a:r>
              <a:rPr lang="cs-CZ" sz="2400">
                <a:latin typeface="Arial"/>
                <a:cs typeface="Arial"/>
              </a:rPr>
              <a:t>Klesá sice mírně počet osob s 10 a více exekucemi, ale je také nutné si uvědomit, že tyto údaje vychází pouze z CEE a nejsou zde uvedené tzv. exekuce správní vedené státem, kterých je také velké množství. Dále se ale jako narůstající trend ukazuje, že stoupá průměrný počet exekucí na 1 osobu, což indikuje, že v nelehké ekonomické situaci zůstává řada lidí po dlouhou dobu let a je zatížena vícečetnými problémy. </a:t>
            </a:r>
          </a:p>
          <a:p>
            <a:pPr algn="just"/>
            <a:r>
              <a:rPr lang="cs-CZ" sz="2400">
                <a:latin typeface="Arial"/>
                <a:cs typeface="Arial"/>
              </a:rPr>
              <a:t>Mírně také stoupá počet předlužených osob v posledních dvou věkových kategoriích od 54 let do 64 a od 65 let a více. 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21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24E868-E1CB-4F48-3E41-81BC5406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775" y="1465655"/>
            <a:ext cx="11215381" cy="755543"/>
          </a:xfrm>
        </p:spPr>
        <p:txBody>
          <a:bodyPr anchor="ctr">
            <a:normAutofit fontScale="90000"/>
          </a:bodyPr>
          <a:lstStyle/>
          <a:p>
            <a:r>
              <a:rPr lang="cs-CZ"/>
              <a:t>Předlužení obyvatel v čase</a:t>
            </a:r>
          </a:p>
        </p:txBody>
      </p:sp>
      <p:pic>
        <p:nvPicPr>
          <p:cNvPr id="4" name="Zástupný obsah 3" descr="Obsah obrázku text, snímek obrazovky, diagram, řada/pruh&#10;&#10;Popis se vygeneroval automaticky.">
            <a:extLst>
              <a:ext uri="{FF2B5EF4-FFF2-40B4-BE49-F238E27FC236}">
                <a16:creationId xmlns:a16="http://schemas.microsoft.com/office/drawing/2014/main" id="{0738A651-DEB6-B952-DDA3-07CBE7A40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2227"/>
          <a:stretch/>
        </p:blipFill>
        <p:spPr>
          <a:xfrm>
            <a:off x="2444314" y="2221188"/>
            <a:ext cx="11597693" cy="6202590"/>
          </a:xfrm>
          <a:noFill/>
        </p:spPr>
      </p:pic>
    </p:spTree>
    <p:extLst>
      <p:ext uri="{BB962C8B-B14F-4D97-AF65-F5344CB8AC3E}">
        <p14:creationId xmlns:p14="http://schemas.microsoft.com/office/powerpoint/2010/main" val="392392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B315703C-5FE1-60B2-D121-D8E2A906D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021" y="1099199"/>
            <a:ext cx="14819162" cy="8090114"/>
          </a:xfrm>
        </p:spPr>
      </p:pic>
    </p:spTree>
    <p:extLst>
      <p:ext uri="{BB962C8B-B14F-4D97-AF65-F5344CB8AC3E}">
        <p14:creationId xmlns:p14="http://schemas.microsoft.com/office/powerpoint/2010/main" val="3009426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CCD9E-4B68-E88B-916B-4AEC7636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598" y="1659385"/>
            <a:ext cx="11912804" cy="1143000"/>
          </a:xfrm>
        </p:spPr>
        <p:txBody>
          <a:bodyPr anchor="ctr">
            <a:normAutofit/>
          </a:bodyPr>
          <a:lstStyle/>
          <a:p>
            <a:r>
              <a:rPr lang="cs-CZ"/>
              <a:t>Oddlužení v posledních letech </a:t>
            </a:r>
          </a:p>
        </p:txBody>
      </p:sp>
      <p:pic>
        <p:nvPicPr>
          <p:cNvPr id="4" name="Zástupný obsah 3" descr="Obsah obrázku text, snímek obrazovky, Vykreslený graf, Paralelní&#10;&#10;Popis se vygeneroval automaticky.">
            <a:extLst>
              <a:ext uri="{FF2B5EF4-FFF2-40B4-BE49-F238E27FC236}">
                <a16:creationId xmlns:a16="http://schemas.microsoft.com/office/drawing/2014/main" id="{53921AE5-7DEB-4149-9643-F93686DD4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003"/>
          <a:stretch/>
        </p:blipFill>
        <p:spPr>
          <a:xfrm>
            <a:off x="1709231" y="3441678"/>
            <a:ext cx="14869537" cy="5323069"/>
          </a:xfrm>
          <a:noFill/>
        </p:spPr>
      </p:pic>
    </p:spTree>
    <p:extLst>
      <p:ext uri="{BB962C8B-B14F-4D97-AF65-F5344CB8AC3E}">
        <p14:creationId xmlns:p14="http://schemas.microsoft.com/office/powerpoint/2010/main" val="279994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56C1-F6B6-746E-E15E-6476A9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>
            <a:normAutofit/>
          </a:bodyPr>
          <a:lstStyle/>
          <a:p>
            <a:r>
              <a:rPr lang="cs-CZ" sz="3600" b="1">
                <a:latin typeface="Segoe UI"/>
                <a:cs typeface="Calibri"/>
              </a:rPr>
              <a:t>Rozsah sociálního vyloučení v roce 2023</a:t>
            </a:r>
            <a:endParaRPr lang="cs-CZ" sz="3600" b="1">
              <a:latin typeface="Segoe UI"/>
              <a:cs typeface="Segoe UI"/>
            </a:endParaRPr>
          </a:p>
        </p:txBody>
      </p:sp>
      <p:pic>
        <p:nvPicPr>
          <p:cNvPr id="3" name="Obrázek 2" descr="Obsah obrázku text, mapa&#10;&#10;Popis se vygeneroval automaticky.">
            <a:extLst>
              <a:ext uri="{FF2B5EF4-FFF2-40B4-BE49-F238E27FC236}">
                <a16:creationId xmlns:a16="http://schemas.microsoft.com/office/drawing/2014/main" id="{0BBCA876-0228-B030-A6FE-E76A749714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55" r="120" b="5551"/>
          <a:stretch/>
        </p:blipFill>
        <p:spPr>
          <a:xfrm>
            <a:off x="3115096" y="2251516"/>
            <a:ext cx="11184460" cy="68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41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B4F5AF-B09C-2D32-4358-DEF064C7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598" y="1659385"/>
            <a:ext cx="11912804" cy="1143000"/>
          </a:xfrm>
        </p:spPr>
        <p:txBody>
          <a:bodyPr anchor="ctr">
            <a:normAutofit/>
          </a:bodyPr>
          <a:lstStyle/>
          <a:p>
            <a:r>
              <a:rPr lang="cs-CZ"/>
              <a:t>Podávání insolvenčních návrhů po účinnosti novely </a:t>
            </a:r>
          </a:p>
        </p:txBody>
      </p:sp>
      <p:pic>
        <p:nvPicPr>
          <p:cNvPr id="4" name="Zástupný obsah 3" descr="Obsah obrázku text, snímek obrazovky, diagram, Písmo&#10;&#10;Popis se vygeneroval automaticky.">
            <a:extLst>
              <a:ext uri="{FF2B5EF4-FFF2-40B4-BE49-F238E27FC236}">
                <a16:creationId xmlns:a16="http://schemas.microsoft.com/office/drawing/2014/main" id="{FA9AECAA-829E-5874-F8EA-9DE15DF56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2448313" y="3053874"/>
            <a:ext cx="13391372" cy="5323069"/>
          </a:xfrm>
          <a:noFill/>
        </p:spPr>
      </p:pic>
    </p:spTree>
    <p:extLst>
      <p:ext uri="{BB962C8B-B14F-4D97-AF65-F5344CB8AC3E}">
        <p14:creationId xmlns:p14="http://schemas.microsoft.com/office/powerpoint/2010/main" val="18012255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AB50A-7785-AD8E-4812-909F418ED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598" y="1659385"/>
            <a:ext cx="11912804" cy="1143000"/>
          </a:xfrm>
        </p:spPr>
        <p:txBody>
          <a:bodyPr anchor="ctr">
            <a:normAutofit/>
          </a:bodyPr>
          <a:lstStyle/>
          <a:p>
            <a:r>
              <a:rPr lang="cs-CZ"/>
              <a:t>SROVNÁNÍ DLUHŮ STÁTNÍCH INSTITUCÍ K 31.3.2024</a:t>
            </a:r>
          </a:p>
        </p:txBody>
      </p:sp>
      <p:pic>
        <p:nvPicPr>
          <p:cNvPr id="4" name="Zástupný obsah 3" descr="Obsah obrázku text, snímek obrazovky, číslo, software&#10;&#10;Popis se vygeneroval automaticky.">
            <a:extLst>
              <a:ext uri="{FF2B5EF4-FFF2-40B4-BE49-F238E27FC236}">
                <a16:creationId xmlns:a16="http://schemas.microsoft.com/office/drawing/2014/main" id="{0B240395-96BC-87C4-51F3-ED64B210E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7644" y="2802373"/>
            <a:ext cx="12454592" cy="6233594"/>
          </a:xfrm>
          <a:noFill/>
        </p:spPr>
      </p:pic>
    </p:spTree>
    <p:extLst>
      <p:ext uri="{BB962C8B-B14F-4D97-AF65-F5344CB8AC3E}">
        <p14:creationId xmlns:p14="http://schemas.microsoft.com/office/powerpoint/2010/main" val="3387753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CD0E3-D320-9505-0A8A-731F99077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"/>
              </a:rPr>
              <a:t>Shrnutí problematiky předlužení vzhledem k indexu 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6448CB-0A48-56A7-7061-2B0F90A08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231" y="2802373"/>
            <a:ext cx="14869537" cy="64854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Díky indexu je možné detekovat nejvíce zasažené konkrétní lokality, kde se zároveň kumulují </a:t>
            </a:r>
            <a:r>
              <a:rPr lang="cs-CZ" dirty="0" err="1">
                <a:cs typeface="Calibri"/>
              </a:rPr>
              <a:t>vícefaktorové</a:t>
            </a:r>
            <a:r>
              <a:rPr lang="cs-CZ" dirty="0">
                <a:cs typeface="Calibri"/>
              </a:rPr>
              <a:t> vlivy, které znemožňují řešení předlužení u těch nejvíce zatížených osob z CS, tím pádem lépe umožní zacílení specifických forem podpory v případě nových výzev a inovativních postupů. </a:t>
            </a:r>
          </a:p>
          <a:p>
            <a:r>
              <a:rPr lang="cs-CZ" dirty="0">
                <a:cs typeface="Calibri"/>
              </a:rPr>
              <a:t>ani zavedení významného počtu změn jak v exekučním řádu, tak s pomocí insolvenčního zákona dlouhodobě neřeší situaci </a:t>
            </a:r>
            <a:r>
              <a:rPr lang="cs-CZ" dirty="0" err="1">
                <a:cs typeface="Calibri"/>
              </a:rPr>
              <a:t>nejvyloučenějších</a:t>
            </a:r>
            <a:r>
              <a:rPr lang="cs-CZ" dirty="0">
                <a:cs typeface="Calibri"/>
              </a:rPr>
              <a:t> skupin obyvatel </a:t>
            </a:r>
            <a:endParaRPr lang="cs-CZ" dirty="0"/>
          </a:p>
          <a:p>
            <a:r>
              <a:rPr lang="cs-CZ" dirty="0">
                <a:cs typeface="Calibri"/>
              </a:rPr>
              <a:t>významná část obyvatel nemá dostatečně vysoký příjmový potenciál pro řešení způsobu úhrady svých dluhů </a:t>
            </a:r>
          </a:p>
          <a:p>
            <a:r>
              <a:rPr lang="cs-CZ" dirty="0">
                <a:cs typeface="Calibri"/>
              </a:rPr>
              <a:t>tato skupina obyvatel je velmi často závislá na podpoře sociálních služeb a státu nebo se pohybuje v šedé zóně, díky ztrátě důvěry v pozitivní budoucí změnu </a:t>
            </a:r>
          </a:p>
          <a:p>
            <a:r>
              <a:rPr lang="cs-CZ" dirty="0">
                <a:cs typeface="Calibri"/>
              </a:rPr>
              <a:t>významný vliv na to má nedostatečné vzdělávání a zvyšování kompetencí a nedostatečné zajištění adekvátní formy bydlení </a:t>
            </a:r>
          </a:p>
        </p:txBody>
      </p:sp>
    </p:spTree>
    <p:extLst>
      <p:ext uri="{BB962C8B-B14F-4D97-AF65-F5344CB8AC3E}">
        <p14:creationId xmlns:p14="http://schemas.microsoft.com/office/powerpoint/2010/main" val="26409897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6E2E9-DDE0-CAC3-C35C-9065ADF1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598" y="3993010"/>
            <a:ext cx="11912804" cy="1143000"/>
          </a:xfrm>
        </p:spPr>
        <p:txBody>
          <a:bodyPr/>
          <a:lstStyle/>
          <a:p>
            <a:r>
              <a:rPr lang="cs-CZ" b="1" dirty="0">
                <a:ea typeface="Calibri"/>
                <a:cs typeface="Calibri"/>
              </a:rPr>
              <a:t>Změny v čerpání dávek a nezaměstnanosti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191B2-C80C-0987-17DE-B882815A0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885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E1FD34-8EDA-F774-C1B4-5EAA9DB5E2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4"/>
          <a:stretch/>
        </p:blipFill>
        <p:spPr>
          <a:xfrm>
            <a:off x="875509" y="755816"/>
            <a:ext cx="16950427" cy="953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31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BE33D-CBA9-7E08-2FA4-A71CF7B6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9638"/>
            <a:ext cx="8229600" cy="1143000"/>
          </a:xfrm>
        </p:spPr>
        <p:txBody>
          <a:bodyPr>
            <a:normAutofit fontScale="90000"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 i="1"/>
              <a:t>Kontext</a:t>
            </a:r>
            <a:r>
              <a:rPr lang="cs-CZ" sz="4000" i="1"/>
              <a:t>: nízká nezaměstnanost</a:t>
            </a:r>
            <a:r>
              <a:rPr lang="cs-CZ" sz="4000" i="1">
                <a:solidFill>
                  <a:srgbClr val="000000"/>
                </a:solidFill>
              </a:rPr>
              <a:t> a propad kupní síly mezd​</a:t>
            </a:r>
            <a:endParaRPr lang="cs-CZ" sz="4000" i="1">
              <a:solidFill>
                <a:schemeClr val="accent4"/>
              </a:solidFill>
              <a:cs typeface="Calibr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E8D327-A27E-7157-803D-469ADCF2C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/>
              <a:t> </a:t>
            </a:r>
          </a:p>
        </p:txBody>
      </p:sp>
      <p:pic>
        <p:nvPicPr>
          <p:cNvPr id="5" name="Picture 7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8098D9F1-6C88-856E-BAC8-179CE45F2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91" y="4210454"/>
            <a:ext cx="9820176" cy="54272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6330EAB-625D-EC58-F0EA-CDB8209D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955" y="3941869"/>
            <a:ext cx="7385745" cy="5989607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09078B97-9208-6927-FD6B-9F544DF8D865}"/>
              </a:ext>
            </a:extLst>
          </p:cNvPr>
          <p:cNvSpPr/>
          <p:nvPr/>
        </p:nvSpPr>
        <p:spPr>
          <a:xfrm>
            <a:off x="17263695" y="5216863"/>
            <a:ext cx="343008" cy="3439616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50"/>
          </a:p>
        </p:txBody>
      </p:sp>
      <p:pic>
        <p:nvPicPr>
          <p:cNvPr id="10" name="Obrázek 9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E21D0507-40DA-5F27-CF12-6FABFBFB5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55" y="583282"/>
            <a:ext cx="5555494" cy="3120004"/>
          </a:xfrm>
          <a:prstGeom prst="rect">
            <a:avLst/>
          </a:prstGeom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CEAA3380-EF03-B561-D335-6374C491E58B}"/>
              </a:ext>
            </a:extLst>
          </p:cNvPr>
          <p:cNvSpPr/>
          <p:nvPr/>
        </p:nvSpPr>
        <p:spPr>
          <a:xfrm>
            <a:off x="10453955" y="978111"/>
            <a:ext cx="411794" cy="2570268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50"/>
          </a:p>
        </p:txBody>
      </p:sp>
    </p:spTree>
    <p:extLst>
      <p:ext uri="{BB962C8B-B14F-4D97-AF65-F5344CB8AC3E}">
        <p14:creationId xmlns:p14="http://schemas.microsoft.com/office/powerpoint/2010/main" val="1852875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592A1-8B90-2130-EFED-93AFF884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962" y="483704"/>
            <a:ext cx="10439400" cy="1772998"/>
          </a:xfrm>
        </p:spPr>
        <p:txBody>
          <a:bodyPr/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/>
              <a:t>Kde dochází k největším změnám</a:t>
            </a:r>
            <a:r>
              <a:rPr lang="cs-CZ" sz="4000" b="1">
                <a:solidFill>
                  <a:schemeClr val="accent4"/>
                </a:solidFill>
              </a:rPr>
              <a:t>?</a:t>
            </a:r>
            <a:r>
              <a:rPr lang="cs-CZ" b="1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1DC96A-B8C5-E25F-DF96-F42200BFE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69" y="3078690"/>
            <a:ext cx="4040188" cy="639762"/>
          </a:xfrm>
        </p:spPr>
        <p:txBody>
          <a:bodyPr>
            <a:norm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>
                <a:solidFill>
                  <a:schemeClr val="tx2"/>
                </a:solidFill>
              </a:rPr>
              <a:t>Příspěvek na bydlení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029486-BEC8-FB40-F62E-FCFCBE96C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646" y="3954884"/>
            <a:ext cx="7830611" cy="7173974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buClr>
                <a:schemeClr val="accent4"/>
              </a:buClr>
            </a:pPr>
            <a:r>
              <a:rPr lang="cs-CZ" sz="3000"/>
              <a:t>Meziroční nárůst čerpání </a:t>
            </a:r>
            <a:r>
              <a:rPr lang="cs-CZ" sz="3000" err="1"/>
              <a:t>PnB</a:t>
            </a:r>
            <a:r>
              <a:rPr lang="cs-CZ" sz="3000"/>
              <a:t> -&gt; </a:t>
            </a:r>
            <a:r>
              <a:rPr lang="cs-CZ" sz="3000" b="1"/>
              <a:t>růstu počtu příjemců o polovinu</a:t>
            </a:r>
            <a:r>
              <a:rPr lang="cs-CZ" sz="3000"/>
              <a:t> (růst plošně v celé ČR, zpomalení v průběhu roku)</a:t>
            </a:r>
          </a:p>
          <a:p>
            <a:pPr>
              <a:spcBef>
                <a:spcPts val="900"/>
              </a:spcBef>
              <a:buClr>
                <a:schemeClr val="accent4"/>
              </a:buClr>
            </a:pPr>
            <a:r>
              <a:rPr lang="cs-CZ" sz="3000" b="1"/>
              <a:t>Výdaje více než dvojnásobné</a:t>
            </a:r>
            <a:r>
              <a:rPr lang="cs-CZ" sz="3000"/>
              <a:t> </a:t>
            </a:r>
            <a:endParaRPr lang="cs-CZ" sz="3000">
              <a:ea typeface="Calibri"/>
              <a:cs typeface="Calibri"/>
            </a:endParaRPr>
          </a:p>
          <a:p>
            <a:pPr>
              <a:spcBef>
                <a:spcPts val="900"/>
              </a:spcBef>
              <a:buClr>
                <a:schemeClr val="accent4"/>
              </a:buClr>
            </a:pPr>
            <a:endParaRPr lang="cs-CZ" sz="3000" i="1">
              <a:ea typeface="Calibri"/>
              <a:cs typeface="Calibri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cs-CZ" sz="3000" i="1">
                <a:solidFill>
                  <a:schemeClr val="bg1">
                    <a:lumMod val="49000"/>
                  </a:schemeClr>
                </a:solidFill>
              </a:rPr>
              <a:t>Klíčové legislativní změny</a:t>
            </a:r>
            <a:endParaRPr lang="cs-CZ" sz="3000" i="1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spcBef>
                <a:spcPts val="900"/>
              </a:spcBef>
              <a:buClr>
                <a:schemeClr val="accent4"/>
              </a:buClr>
              <a:buFontTx/>
              <a:buChar char="-"/>
            </a:pPr>
            <a:r>
              <a:rPr lang="cs-CZ" sz="3000" i="1">
                <a:solidFill>
                  <a:schemeClr val="bg1">
                    <a:lumMod val="49000"/>
                  </a:schemeClr>
                </a:solidFill>
              </a:rPr>
              <a:t>Navýšení normativních nákladů (podzim 2022)</a:t>
            </a:r>
            <a:endParaRPr lang="cs-CZ" sz="3000" i="1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spcBef>
                <a:spcPts val="900"/>
              </a:spcBef>
              <a:buClr>
                <a:schemeClr val="accent4"/>
              </a:buClr>
              <a:buFontTx/>
              <a:buChar char="-"/>
            </a:pPr>
            <a:r>
              <a:rPr lang="cs-CZ" sz="3000" i="1">
                <a:solidFill>
                  <a:schemeClr val="bg1">
                    <a:lumMod val="49000"/>
                  </a:schemeClr>
                </a:solidFill>
              </a:rPr>
              <a:t>Sloučení kategorie 1 a 2 osob</a:t>
            </a:r>
            <a:endParaRPr lang="cs-CZ" sz="3000" i="1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spcBef>
                <a:spcPts val="900"/>
              </a:spcBef>
              <a:buClr>
                <a:schemeClr val="accent4"/>
              </a:buClr>
              <a:buFontTx/>
              <a:buChar char="-"/>
            </a:pPr>
            <a:r>
              <a:rPr lang="cs-CZ" sz="3000" i="1">
                <a:solidFill>
                  <a:schemeClr val="bg1">
                    <a:lumMod val="49000"/>
                  </a:schemeClr>
                </a:solidFill>
              </a:rPr>
              <a:t>Zrušení fikce příjmu (na úrovni ŽM)</a:t>
            </a:r>
            <a:endParaRPr lang="cs-CZ" sz="3000" i="1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spcBef>
                <a:spcPts val="900"/>
              </a:spcBef>
              <a:buClr>
                <a:schemeClr val="accent4"/>
              </a:buClr>
              <a:buFontTx/>
              <a:buChar char="-"/>
            </a:pPr>
            <a:r>
              <a:rPr lang="cs-CZ" sz="3000" i="1">
                <a:solidFill>
                  <a:schemeClr val="bg1">
                    <a:lumMod val="49000"/>
                  </a:schemeClr>
                </a:solidFill>
              </a:rPr>
              <a:t>Vládní kampaň za zvýšení čerpání </a:t>
            </a:r>
            <a:endParaRPr lang="cs-CZ" sz="3000" i="1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buFontTx/>
              <a:buChar char="-"/>
            </a:pPr>
            <a:endParaRPr lang="cs-CZ" sz="3000"/>
          </a:p>
          <a:p>
            <a:endParaRPr lang="cs-CZ" sz="200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14F6104-7168-1B8D-92B1-2CA53E2B8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6748" y="2771293"/>
            <a:ext cx="8003873" cy="628217"/>
          </a:xfrm>
        </p:spPr>
        <p:txBody>
          <a:bodyPr>
            <a:no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>
                <a:solidFill>
                  <a:schemeClr val="tx2"/>
                </a:solidFill>
              </a:rPr>
              <a:t>Příspěvek na živobytí &amp; dlouhodobá nezaměstnanost</a:t>
            </a:r>
            <a:endParaRPr lang="cs-CZ" sz="3200">
              <a:solidFill>
                <a:schemeClr val="tx2"/>
              </a:solidFill>
              <a:cs typeface="Calibri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6879CF-9DFE-4508-D814-446FFE18F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50765" y="3390286"/>
            <a:ext cx="8597209" cy="6522410"/>
          </a:xfr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0"/>
              <a:t>Meziroční nárůst </a:t>
            </a:r>
            <a:r>
              <a:rPr lang="cs-CZ" sz="3000" err="1"/>
              <a:t>PnŽ</a:t>
            </a:r>
            <a:r>
              <a:rPr lang="cs-CZ" sz="3000"/>
              <a:t> o dvacetinu (u Doplatku na bydlení došlo dokonce k poklesu) / výdaje plus 16%</a:t>
            </a:r>
          </a:p>
          <a:p>
            <a:r>
              <a:rPr lang="cs-CZ" sz="3000"/>
              <a:t>Počet nezaměstnaných stoupl v průměru o necelou desetinu / z nich 30% s nárokem na podporu v nezaměstnanosti </a:t>
            </a:r>
            <a:endParaRPr lang="cs-CZ" sz="3000">
              <a:latin typeface="Calibri"/>
              <a:cs typeface="Calibri"/>
            </a:endParaRPr>
          </a:p>
          <a:p>
            <a:r>
              <a:rPr lang="cs-CZ" sz="3000"/>
              <a:t>Počet dlouhodobě nezaměstnaných stoupl o desetinu </a:t>
            </a:r>
            <a:endParaRPr lang="cs-CZ" sz="3000">
              <a:ea typeface="Calibri"/>
              <a:cs typeface="Calibri"/>
            </a:endParaRPr>
          </a:p>
          <a:p>
            <a:endParaRPr lang="cs-CZ" sz="3000"/>
          </a:p>
          <a:p>
            <a:endParaRPr lang="cs-CZ" sz="30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3000" i="1">
                <a:solidFill>
                  <a:schemeClr val="bg1">
                    <a:lumMod val="49000"/>
                  </a:schemeClr>
                </a:solidFill>
              </a:rPr>
              <a:t>Nedošlo k výraznější změně v nastavení veřejných politik -&gt; pravděpodobně vliv lokálního kontextu (pracovní příležitosti, přístupy ÚP, aj.)</a:t>
            </a:r>
            <a:endParaRPr lang="cs-CZ" sz="3000" i="1">
              <a:solidFill>
                <a:schemeClr val="bg1">
                  <a:lumMod val="49000"/>
                </a:schemeClr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cs-CZ" sz="3000" i="1">
              <a:solidFill>
                <a:schemeClr val="bg1">
                  <a:lumMod val="49000"/>
                </a:schemeClr>
              </a:solidFill>
              <a:cs typeface="Calibri"/>
            </a:endParaRPr>
          </a:p>
          <a:p>
            <a:pPr indent="0">
              <a:buNone/>
            </a:pPr>
            <a:r>
              <a:rPr lang="cs-CZ" sz="3000" i="1">
                <a:solidFill>
                  <a:schemeClr val="bg1">
                    <a:lumMod val="49000"/>
                  </a:schemeClr>
                </a:solidFill>
                <a:cs typeface="Calibri"/>
              </a:rPr>
              <a:t>Inflace 10,7% (ČSÚ)</a:t>
            </a:r>
            <a:endParaRPr lang="cs-CZ">
              <a:solidFill>
                <a:schemeClr val="bg1">
                  <a:lumMod val="49000"/>
                </a:schemeClr>
              </a:solidFill>
              <a:cs typeface="Calibri"/>
            </a:endParaRPr>
          </a:p>
          <a:p>
            <a:pPr indent="0">
              <a:buNone/>
            </a:pPr>
            <a:endParaRPr lang="cs-CZ" sz="3000">
              <a:cs typeface="Calibri"/>
            </a:endParaRPr>
          </a:p>
          <a:p>
            <a:pPr indent="0">
              <a:buNone/>
            </a:pPr>
            <a:endParaRPr lang="cs-CZ" sz="3000">
              <a:cs typeface="Calibri"/>
            </a:endParaRPr>
          </a:p>
          <a:p>
            <a:endParaRPr lang="cs-CZ" sz="3000">
              <a:cs typeface="Calibri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60230FE-925F-B4DF-72E2-3FF99D195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310" y="168835"/>
            <a:ext cx="2664237" cy="290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83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0EB8A-7EB4-08FB-59ED-73D7C4DF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" y="556247"/>
            <a:ext cx="11658600" cy="1143000"/>
          </a:xfrm>
        </p:spPr>
        <p:txBody>
          <a:bodyPr>
            <a:normAutofit fontScale="90000"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400" b="1"/>
              <a:t>Změny </a:t>
            </a:r>
            <a:r>
              <a:rPr lang="cs-CZ" sz="4400" b="1" err="1">
                <a:solidFill>
                  <a:schemeClr val="accent4"/>
                </a:solidFill>
              </a:rPr>
              <a:t>PnŽ</a:t>
            </a:r>
            <a:r>
              <a:rPr lang="cs-CZ" sz="4400" b="1"/>
              <a:t>, dlouhodobé nezaměstnanosti </a:t>
            </a:r>
            <a:br>
              <a:rPr lang="cs-CZ"/>
            </a:br>
            <a:r>
              <a:rPr lang="cs-CZ"/>
              <a:t>									</a:t>
            </a:r>
            <a:r>
              <a:rPr lang="cs-CZ" i="1">
                <a:solidFill>
                  <a:schemeClr val="accent3"/>
                </a:solidFill>
              </a:rPr>
              <a:t>dle</a:t>
            </a:r>
            <a:r>
              <a:rPr lang="cs-CZ">
                <a:solidFill>
                  <a:schemeClr val="accent3"/>
                </a:solidFill>
              </a:rPr>
              <a:t> </a:t>
            </a:r>
            <a:r>
              <a:rPr lang="cs-CZ" i="1">
                <a:solidFill>
                  <a:schemeClr val="accent3"/>
                </a:solidFill>
              </a:rPr>
              <a:t>indexu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6582C111-6CA5-44D4-3F13-F1D091C00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70" y="3020342"/>
            <a:ext cx="7843838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490A1E-4193-2F91-D143-DE9CBF4F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4" y="3020342"/>
            <a:ext cx="8116730" cy="55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607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44D99-5B27-852C-F130-CE3E5585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330" y="556247"/>
            <a:ext cx="8229600" cy="1143000"/>
          </a:xfrm>
        </p:spPr>
        <p:txBody>
          <a:bodyPr/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/>
              <a:t>Proč neroste pomoc v hmotné nouzi</a:t>
            </a:r>
            <a:r>
              <a:rPr lang="cs-CZ" sz="4000" b="1">
                <a:solidFill>
                  <a:schemeClr val="accent4"/>
                </a:solidFill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4E299A-69E8-FACD-852C-47992565C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6179541" cy="6527007"/>
          </a:xfrm>
        </p:spPr>
        <p:txBody>
          <a:bodyPr vert="horz" lIns="137160" tIns="68580" rIns="137160" bIns="68580" rtlCol="0" anchor="t">
            <a:norm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000"/>
              <a:t>Ekonomický propad domácností </a:t>
            </a:r>
            <a:r>
              <a:rPr lang="cs-CZ" sz="3000">
                <a:solidFill>
                  <a:schemeClr val="accent4"/>
                </a:solidFill>
              </a:rPr>
              <a:t>-&gt;</a:t>
            </a:r>
            <a:r>
              <a:rPr lang="cs-CZ" sz="3000">
                <a:solidFill>
                  <a:schemeClr val="accent5"/>
                </a:solidFill>
              </a:rPr>
              <a:t> </a:t>
            </a:r>
            <a:r>
              <a:rPr lang="cs-CZ" sz="3000"/>
              <a:t>hmotná nouze ale koreluje spíše hladinou nezaměstnanosti </a:t>
            </a:r>
          </a:p>
          <a:p>
            <a:pPr>
              <a:buClr>
                <a:schemeClr val="accent4"/>
              </a:buClr>
            </a:pPr>
            <a:r>
              <a:rPr lang="cs-CZ" sz="3000"/>
              <a:t>Valorizace v roce 2022 – i v té době pod hladinami, které slouží k pokrytí základní potřeb </a:t>
            </a:r>
            <a:r>
              <a:rPr lang="cs-CZ" sz="3000">
                <a:solidFill>
                  <a:schemeClr val="accent3"/>
                </a:solidFill>
              </a:rPr>
              <a:t>(VUPSV 2021)</a:t>
            </a:r>
            <a:endParaRPr lang="cs-CZ" sz="3000">
              <a:solidFill>
                <a:schemeClr val="accent3"/>
              </a:solidFill>
              <a:ea typeface="Calibri"/>
              <a:cs typeface="Calibri"/>
            </a:endParaRPr>
          </a:p>
          <a:p>
            <a:pPr>
              <a:buClr>
                <a:schemeClr val="accent4"/>
              </a:buClr>
            </a:pPr>
            <a:r>
              <a:rPr lang="cs-CZ" sz="3000"/>
              <a:t>Při zohlednění inflace byla v roce 2023 částka pro dospělou osobu cca 1500 korun pod hranicí na základní potřeby   </a:t>
            </a:r>
            <a:endParaRPr lang="cs-CZ" sz="3000">
              <a:ea typeface="Calibri"/>
              <a:cs typeface="Calibri"/>
            </a:endParaRPr>
          </a:p>
          <a:p>
            <a:pPr>
              <a:buClr>
                <a:schemeClr val="accent4"/>
              </a:buClr>
            </a:pPr>
            <a:endParaRPr lang="cs-CZ" sz="3000">
              <a:highlight>
                <a:srgbClr val="00FFFF"/>
              </a:highlight>
              <a:ea typeface="Calibri"/>
              <a:cs typeface="Calibri"/>
            </a:endParaRPr>
          </a:p>
          <a:p>
            <a:endParaRPr lang="cs-CZ" sz="3000"/>
          </a:p>
          <a:p>
            <a:endParaRPr lang="cs-CZ" sz="3000"/>
          </a:p>
        </p:txBody>
      </p:sp>
      <p:pic>
        <p:nvPicPr>
          <p:cNvPr id="5" name="Picture 4" descr="A table with numbers and a few black text&#10;&#10;Description automatically generated">
            <a:extLst>
              <a:ext uri="{FF2B5EF4-FFF2-40B4-BE49-F238E27FC236}">
                <a16:creationId xmlns:a16="http://schemas.microsoft.com/office/drawing/2014/main" id="{51F4EE8E-BFAB-945E-5803-9611172B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776" y="2743736"/>
            <a:ext cx="9144000" cy="384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745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84D59-3F49-AC4C-7C67-7FEE8A8F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26" y="340899"/>
            <a:ext cx="8229600" cy="1143000"/>
          </a:xfrm>
        </p:spPr>
        <p:txBody>
          <a:bodyPr>
            <a:norm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/>
              <a:t>Čerpání příspěvku na bydlení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5589E-09A1-AD0C-9610-E1D33B613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026" y="1542473"/>
            <a:ext cx="12986327" cy="458369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/>
              <a:t>Velká diversita v nárůstu čerpání –</a:t>
            </a:r>
            <a:r>
              <a:rPr lang="cs-CZ">
                <a:solidFill>
                  <a:schemeClr val="accent4"/>
                </a:solidFill>
              </a:rPr>
              <a:t>&gt;</a:t>
            </a:r>
            <a:r>
              <a:rPr lang="cs-CZ"/>
              <a:t> v některých ORP nárůst počtu příjemců na více dvojnásobek počtu z roku 2022 (až + 128%) </a:t>
            </a:r>
            <a:r>
              <a:rPr lang="cs-CZ">
                <a:solidFill>
                  <a:schemeClr val="accent4"/>
                </a:solidFill>
              </a:rPr>
              <a:t>x</a:t>
            </a:r>
            <a:r>
              <a:rPr lang="cs-CZ"/>
              <a:t> v jiných ORP ani ne o pětinu (+ 18%)</a:t>
            </a:r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r>
              <a:rPr lang="cs-CZ" i="1">
                <a:solidFill>
                  <a:schemeClr val="accent1"/>
                </a:solidFill>
              </a:rPr>
              <a:t>Kde myslíte, že čerpání dávek narostlo nejvíce?  </a:t>
            </a:r>
            <a:endParaRPr lang="cs-CZ" i="1">
              <a:solidFill>
                <a:schemeClr val="accent1"/>
              </a:solidFill>
              <a:cs typeface="Calibri"/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15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56C1-F6B6-746E-E15E-6476A9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/>
          <a:lstStyle/>
          <a:p>
            <a:r>
              <a:rPr lang="cs-CZ" b="1">
                <a:cs typeface="Calibri"/>
              </a:rPr>
              <a:t>Rozsah a vývoj sociálního vyloučení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A94291-7335-027E-D0D6-7BB44784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51" y="2802385"/>
            <a:ext cx="14869537" cy="61282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100" b="1">
                <a:latin typeface="Segoe UI"/>
                <a:cs typeface="Segoe UI"/>
              </a:rPr>
              <a:t> V roce 2023 se podstatně zhoršil rozsah sociálního vyloučení v Česku</a:t>
            </a:r>
            <a:r>
              <a:rPr lang="cs-CZ" sz="2100">
                <a:latin typeface="Segoe UI"/>
                <a:cs typeface="Segoe UI"/>
              </a:rPr>
              <a:t>. Počet obcí ohrožených sociálním vyloučením (index 8+) vzrostl z 459 v roce 2022 na 539 v roce 2023.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100" b="1">
                <a:latin typeface="Segoe UI"/>
                <a:cs typeface="Segoe UI"/>
              </a:rPr>
              <a:t> Nejvíce ohrožených obcí bylo v Ústeckém kraji </a:t>
            </a:r>
            <a:r>
              <a:rPr lang="cs-CZ" sz="2100">
                <a:latin typeface="Segoe UI"/>
                <a:cs typeface="Segoe UI"/>
              </a:rPr>
              <a:t>(67 obcí), </a:t>
            </a:r>
            <a:r>
              <a:rPr lang="cs-CZ" sz="2100" b="1">
                <a:latin typeface="Segoe UI"/>
                <a:cs typeface="Segoe UI"/>
              </a:rPr>
              <a:t>Moravskoslezském kraji </a:t>
            </a:r>
            <a:r>
              <a:rPr lang="cs-CZ" sz="2100">
                <a:latin typeface="Segoe UI"/>
                <a:cs typeface="Segoe UI"/>
              </a:rPr>
              <a:t>(66 obcí) a  </a:t>
            </a:r>
            <a:r>
              <a:rPr lang="cs-CZ" sz="2100" b="1">
                <a:latin typeface="Segoe UI"/>
                <a:cs typeface="Segoe UI"/>
              </a:rPr>
              <a:t>Středočeském kraji </a:t>
            </a:r>
            <a:r>
              <a:rPr lang="cs-CZ" sz="2100">
                <a:latin typeface="Segoe UI"/>
                <a:cs typeface="Segoe UI"/>
              </a:rPr>
              <a:t>(64 obcí). Nejvíce zatížené kraje z – pohledu </a:t>
            </a:r>
            <a:r>
              <a:rPr lang="cs-CZ" sz="2100" i="1">
                <a:latin typeface="Segoe UI"/>
                <a:cs typeface="Segoe UI"/>
              </a:rPr>
              <a:t>agregovaných </a:t>
            </a:r>
            <a:r>
              <a:rPr lang="cs-CZ" sz="2100">
                <a:latin typeface="Segoe UI"/>
                <a:cs typeface="Segoe UI"/>
              </a:rPr>
              <a:t>hodnot indexu – byly kraje </a:t>
            </a:r>
            <a:r>
              <a:rPr lang="cs-CZ" sz="2100" b="1">
                <a:latin typeface="Segoe UI"/>
                <a:cs typeface="Segoe UI"/>
              </a:rPr>
              <a:t>Ústecký</a:t>
            </a:r>
            <a:r>
              <a:rPr lang="cs-CZ" sz="2100">
                <a:latin typeface="Segoe UI"/>
                <a:cs typeface="Segoe UI"/>
              </a:rPr>
              <a:t>, </a:t>
            </a:r>
            <a:r>
              <a:rPr lang="cs-CZ" sz="2100" b="1">
                <a:latin typeface="Segoe UI"/>
                <a:cs typeface="Segoe UI"/>
              </a:rPr>
              <a:t>Moravskoslezský </a:t>
            </a:r>
            <a:r>
              <a:rPr lang="cs-CZ" sz="2100">
                <a:latin typeface="Segoe UI"/>
                <a:cs typeface="Segoe UI"/>
              </a:rPr>
              <a:t>a </a:t>
            </a:r>
            <a:r>
              <a:rPr lang="cs-CZ" sz="2100" b="1">
                <a:latin typeface="Segoe UI"/>
                <a:cs typeface="Segoe UI"/>
              </a:rPr>
              <a:t>Karlovarský</a:t>
            </a:r>
            <a:r>
              <a:rPr lang="cs-CZ" sz="2100">
                <a:latin typeface="Segoe UI"/>
                <a:cs typeface="Segoe UI"/>
              </a:rPr>
              <a:t>.</a:t>
            </a:r>
            <a:endParaRPr lang="cs-CZ" sz="2100" i="1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100">
                <a:latin typeface="Segoe UI"/>
                <a:cs typeface="Calibri"/>
              </a:rPr>
              <a:t>Indikace regionální variability v rozsahu sociálního vyloučení – i přes nejvíce zatížené kraje jsou i ve zbylých obce s vysokou mírou sociálního vyloučení (tzv. </a:t>
            </a:r>
            <a:r>
              <a:rPr lang="cs-CZ" sz="2100" b="1">
                <a:latin typeface="Segoe UI"/>
                <a:cs typeface="Calibri"/>
              </a:rPr>
              <a:t>vnitřní periferie</a:t>
            </a:r>
            <a:r>
              <a:rPr lang="cs-CZ" sz="2100">
                <a:latin typeface="Segoe UI"/>
                <a:cs typeface="Calibri"/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100">
                <a:latin typeface="Segoe UI"/>
                <a:cs typeface="Segoe UI"/>
              </a:rPr>
              <a:t> Došlo k </a:t>
            </a:r>
            <a:r>
              <a:rPr lang="cs-CZ" sz="2100" b="1">
                <a:latin typeface="Segoe UI"/>
                <a:cs typeface="Segoe UI"/>
              </a:rPr>
              <a:t>výraznému nárůstu počtu vyplacených příspěvků na bydlení </a:t>
            </a:r>
            <a:r>
              <a:rPr lang="cs-CZ" sz="2100">
                <a:latin typeface="Segoe UI"/>
                <a:cs typeface="Segoe UI"/>
              </a:rPr>
              <a:t>(+81 tis. za průměrný měsíc roku) a </a:t>
            </a:r>
            <a:r>
              <a:rPr lang="cs-CZ" sz="2100" b="1">
                <a:latin typeface="Segoe UI"/>
                <a:cs typeface="Segoe UI"/>
              </a:rPr>
              <a:t>příspěvků na živobytí </a:t>
            </a:r>
            <a:r>
              <a:rPr lang="cs-CZ" sz="2100">
                <a:latin typeface="Segoe UI"/>
                <a:cs typeface="Segoe UI"/>
              </a:rPr>
              <a:t>(+3 tis. za průměrný měsíc roku) a nárůstu dlouhodobé nezaměstnanosti (+11 tis. uchazečů o zaměstnání evidovaných déle než 6 měsíců).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100">
                <a:latin typeface="Segoe UI"/>
                <a:cs typeface="Segoe UI"/>
              </a:rPr>
              <a:t>Naopak pozitivním jevem byl </a:t>
            </a:r>
            <a:r>
              <a:rPr lang="cs-CZ" sz="2100" b="1">
                <a:latin typeface="Segoe UI"/>
                <a:cs typeface="Segoe UI"/>
              </a:rPr>
              <a:t>pokles počtu osob v exekuci o 31 tisíc</a:t>
            </a:r>
            <a:r>
              <a:rPr lang="cs-CZ" sz="2100">
                <a:latin typeface="Segoe UI"/>
                <a:cs typeface="Segoe UI"/>
              </a:rPr>
              <a:t>.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200"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200">
              <a:cs typeface="Calibri"/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67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diagram, text, mapa&#10;&#10;Popis se vygeneroval automaticky.">
            <a:extLst>
              <a:ext uri="{FF2B5EF4-FFF2-40B4-BE49-F238E27FC236}">
                <a16:creationId xmlns:a16="http://schemas.microsoft.com/office/drawing/2014/main" id="{40FFE9F8-0DFB-44C4-5FC0-E055B7476E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24" t="11597" r="2500" b="15384"/>
          <a:stretch/>
        </p:blipFill>
        <p:spPr>
          <a:xfrm>
            <a:off x="8770522" y="3637962"/>
            <a:ext cx="9353608" cy="5298087"/>
          </a:xfrm>
          <a:prstGeom prst="rect">
            <a:avLst/>
          </a:prstGeom>
        </p:spPr>
      </p:pic>
      <p:pic>
        <p:nvPicPr>
          <p:cNvPr id="8" name="Obrázek 7" descr="Obsah obrázku text, mapa, diagram&#10;&#10;Popis se vygeneroval automaticky.">
            <a:extLst>
              <a:ext uri="{FF2B5EF4-FFF2-40B4-BE49-F238E27FC236}">
                <a16:creationId xmlns:a16="http://schemas.microsoft.com/office/drawing/2014/main" id="{9F95FA71-59C7-46EF-AE80-DBCC9579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10" t="11720" r="671" b="14654"/>
          <a:stretch/>
        </p:blipFill>
        <p:spPr>
          <a:xfrm>
            <a:off x="716679" y="766060"/>
            <a:ext cx="7269751" cy="4084274"/>
          </a:xfrm>
          <a:prstGeom prst="rect">
            <a:avLst/>
          </a:prstGeom>
        </p:spPr>
      </p:pic>
      <p:pic>
        <p:nvPicPr>
          <p:cNvPr id="10" name="Obrázek 9" descr="Obsah obrázku text, mapa, diagram&#10;&#10;Popis se vygeneroval automaticky.">
            <a:extLst>
              <a:ext uri="{FF2B5EF4-FFF2-40B4-BE49-F238E27FC236}">
                <a16:creationId xmlns:a16="http://schemas.microsoft.com/office/drawing/2014/main" id="{8A97B37C-43C4-8451-1497-D9FA5991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06" t="11003" r="2745" b="13617"/>
          <a:stretch/>
        </p:blipFill>
        <p:spPr>
          <a:xfrm>
            <a:off x="715382" y="5147102"/>
            <a:ext cx="7274125" cy="4263697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55BBD939-10FE-3D2E-5822-E053C9A2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118" y="1006268"/>
            <a:ext cx="9349132" cy="1143000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 dirty="0"/>
              <a:t>Nárůst čerpání </a:t>
            </a:r>
            <a:r>
              <a:rPr lang="cs-CZ" sz="4000" b="1" dirty="0" err="1"/>
              <a:t>PnB</a:t>
            </a:r>
            <a:r>
              <a:rPr lang="cs-CZ" sz="4000" b="1" dirty="0"/>
              <a:t> nekoreluje se změnami </a:t>
            </a:r>
            <a:r>
              <a:rPr lang="cs-CZ" sz="4000" b="1" dirty="0" err="1"/>
              <a:t>nezaměstnosti</a:t>
            </a:r>
            <a:r>
              <a:rPr lang="cs-CZ" sz="4000" b="1" dirty="0"/>
              <a:t> / čerpání dávek pomoci </a:t>
            </a:r>
            <a:br>
              <a:rPr lang="cs-CZ" sz="4000" b="1" dirty="0"/>
            </a:br>
            <a:r>
              <a:rPr lang="cs-CZ" sz="4000" b="1" dirty="0"/>
              <a:t>v hmotné nouzi </a:t>
            </a:r>
            <a:endParaRPr lang="cs-CZ" sz="40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173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41EB4-F09C-6C2F-0557-A0D07C6B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6855"/>
            <a:ext cx="8229600" cy="1143000"/>
          </a:xfrm>
        </p:spPr>
        <p:txBody>
          <a:bodyPr/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/>
              <a:t>Koho se týká nárůst čerpání </a:t>
            </a:r>
            <a:r>
              <a:rPr lang="cs-CZ" sz="4000" b="1" err="1"/>
              <a:t>PnB</a:t>
            </a:r>
            <a:endParaRPr lang="cs-CZ" sz="4000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E72A1F-3A33-9F85-2F7E-A718FEB45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5408" y="2566624"/>
            <a:ext cx="6126792" cy="6527007"/>
          </a:xfrm>
        </p:spPr>
        <p:txBody>
          <a:bodyPr vert="horz" lIns="137160" tIns="68580" rIns="137160" bIns="68580" rtlCol="0" anchor="t">
            <a:norm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/>
              <a:t>Největší relativní změna: </a:t>
            </a:r>
            <a:r>
              <a:rPr lang="cs-CZ" err="1"/>
              <a:t>suburbie</a:t>
            </a:r>
            <a:r>
              <a:rPr lang="cs-CZ"/>
              <a:t> Prahy a menší města ve více venkovských (agrárních) regionech</a:t>
            </a:r>
          </a:p>
          <a:p>
            <a:pPr>
              <a:buFontTx/>
              <a:buChar char="-"/>
            </a:pPr>
            <a:r>
              <a:rPr lang="cs-CZ"/>
              <a:t>Suburbanizace v kontextu růst cen bydlení v Praze?</a:t>
            </a:r>
          </a:p>
          <a:p>
            <a:pPr>
              <a:buFontTx/>
              <a:buChar char="-"/>
            </a:pPr>
            <a:r>
              <a:rPr lang="cs-CZ"/>
              <a:t>Chudší vlastníci? </a:t>
            </a:r>
            <a:endParaRPr lang="cs-CZ">
              <a:highlight>
                <a:srgbClr val="00FFFF"/>
              </a:highlight>
            </a:endParaRPr>
          </a:p>
          <a:p>
            <a:pPr>
              <a:buFontTx/>
              <a:buChar char="-"/>
            </a:pPr>
            <a:r>
              <a:rPr lang="cs-CZ"/>
              <a:t>Větší města – dlouhodobější smlouvy na dodavatele energií?</a:t>
            </a:r>
          </a:p>
          <a:p>
            <a:pPr>
              <a:buFontTx/>
              <a:buChar char="-"/>
            </a:pPr>
            <a:r>
              <a:rPr lang="cs-CZ"/>
              <a:t>Lokální case (Břeclav: krach dodavatel plynu)</a:t>
            </a:r>
          </a:p>
        </p:txBody>
      </p:sp>
      <p:pic>
        <p:nvPicPr>
          <p:cNvPr id="8" name="Content Placeholder 7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23585518-5CFE-276E-CD99-ECAA373FBE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67955" y="5682470"/>
            <a:ext cx="3298082" cy="4237207"/>
          </a:xfrm>
        </p:spPr>
      </p:pic>
      <p:pic>
        <p:nvPicPr>
          <p:cNvPr id="6" name="Obrázek 5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21E053E8-92A6-203D-F450-09425D870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00" y="5844772"/>
            <a:ext cx="5326999" cy="3720534"/>
          </a:xfrm>
          <a:prstGeom prst="rect">
            <a:avLst/>
          </a:prstGeom>
        </p:spPr>
      </p:pic>
      <p:pic>
        <p:nvPicPr>
          <p:cNvPr id="7" name="Obrázek 5" descr="Obsah obrázku diagram, text, mapa&#10;&#10;Popis se vygeneroval automaticky.">
            <a:extLst>
              <a:ext uri="{FF2B5EF4-FFF2-40B4-BE49-F238E27FC236}">
                <a16:creationId xmlns:a16="http://schemas.microsoft.com/office/drawing/2014/main" id="{B969476D-0792-20A7-3322-C6837C360B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24" t="11597" r="2500" b="15384"/>
          <a:stretch/>
        </p:blipFill>
        <p:spPr>
          <a:xfrm>
            <a:off x="8062227" y="289688"/>
            <a:ext cx="9353608" cy="52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47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41EB4-F09C-6C2F-0557-A0D07C6B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6855"/>
            <a:ext cx="8229600" cy="1143000"/>
          </a:xfrm>
        </p:spPr>
        <p:txBody>
          <a:bodyPr/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/>
              <a:t>Koho se týká nárůst čerpání </a:t>
            </a:r>
            <a:r>
              <a:rPr lang="cs-CZ" sz="4000" b="1" err="1"/>
              <a:t>PnB</a:t>
            </a:r>
            <a:endParaRPr lang="cs-CZ" sz="4000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E72A1F-3A33-9F85-2F7E-A718FEB45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886" y="2566624"/>
            <a:ext cx="6126792" cy="6527007"/>
          </a:xfrm>
        </p:spPr>
        <p:txBody>
          <a:bodyPr>
            <a:norm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/>
              <a:t>Největší absolutní nárůsty </a:t>
            </a:r>
          </a:p>
          <a:p>
            <a:r>
              <a:rPr lang="cs-CZ"/>
              <a:t>Velká města (Praha, Brno)</a:t>
            </a:r>
          </a:p>
          <a:p>
            <a:r>
              <a:rPr lang="cs-CZ"/>
              <a:t>Města s dlouhodobě vyššími počty osob ohrožených sociálním vyloučením</a:t>
            </a:r>
          </a:p>
          <a:p>
            <a:pPr marL="0" indent="0">
              <a:buNone/>
            </a:pPr>
            <a:br>
              <a:rPr lang="cs-CZ"/>
            </a:br>
            <a:endParaRPr lang="cs-CZ"/>
          </a:p>
        </p:txBody>
      </p:sp>
      <p:pic>
        <p:nvPicPr>
          <p:cNvPr id="5" name="Content Placeholder 4" descr="A table with numbers and a number on it&#10;&#10;Description automatically generated">
            <a:extLst>
              <a:ext uri="{FF2B5EF4-FFF2-40B4-BE49-F238E27FC236}">
                <a16:creationId xmlns:a16="http://schemas.microsoft.com/office/drawing/2014/main" id="{30F218F9-5106-3911-561E-EABFA4C35D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17356" y="2261112"/>
            <a:ext cx="7936345" cy="6832600"/>
          </a:xfrm>
        </p:spPr>
      </p:pic>
    </p:spTree>
    <p:extLst>
      <p:ext uri="{BB962C8B-B14F-4D97-AF65-F5344CB8AC3E}">
        <p14:creationId xmlns:p14="http://schemas.microsoft.com/office/powerpoint/2010/main" val="2588214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4BD41-8F21-ED58-8C90-D10275CB5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46" y="455845"/>
            <a:ext cx="8229600" cy="1143000"/>
          </a:xfrm>
        </p:spPr>
        <p:txBody>
          <a:bodyPr>
            <a:norm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/>
              <a:t>Co z toho plyne?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275A40-6CFB-6863-362A-B5F72F200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46" y="1600200"/>
            <a:ext cx="8229600" cy="4525963"/>
          </a:xfrm>
        </p:spPr>
        <p:txBody>
          <a:bodyPr vert="horz" lIns="137160" tIns="68580" rIns="137160" bIns="68580" rtlCol="0" anchor="t">
            <a:normAutofit/>
          </a:bodyPr>
          <a:lstStyle>
            <a:defPPr>
              <a:defRPr lang="cs-CZ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Téma bydlení</a:t>
            </a:r>
          </a:p>
          <a:p>
            <a:r>
              <a:rPr lang="cs-CZ"/>
              <a:t>Energie</a:t>
            </a:r>
            <a:endParaRPr lang="cs-CZ">
              <a:cs typeface="Calibri"/>
            </a:endParaRPr>
          </a:p>
          <a:p>
            <a:r>
              <a:rPr lang="cs-CZ"/>
              <a:t>Chudoba pracujících</a:t>
            </a:r>
            <a:endParaRPr lang="cs-CZ">
              <a:cs typeface="Calibri"/>
            </a:endParaRPr>
          </a:p>
          <a:p>
            <a:endParaRPr lang="cs-CZ"/>
          </a:p>
          <a:p>
            <a:endParaRPr lang="cs-CZ">
              <a:highlight>
                <a:srgbClr val="FFFF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767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0DC939-852A-F51A-459B-BD0BD218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Segoe UI"/>
                <a:cs typeface="Calibri"/>
              </a:rPr>
              <a:t>Dimenze předčasné odchody ze vzdělávání</a:t>
            </a:r>
            <a:endParaRPr lang="cs-CZ" b="1" dirty="0">
              <a:latin typeface="Segoe UI"/>
              <a:cs typeface="Segoe UI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8AA01-8DD3-13AB-F2B8-888CBE6C7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defTabSz="1371600"/>
            <a:r>
              <a:rPr lang="cs-CZ" sz="2700">
                <a:cs typeface="Calibri"/>
              </a:rPr>
              <a:t>Od školního roku 2019/2020 lze pozorovat </a:t>
            </a:r>
            <a:r>
              <a:rPr lang="cs-CZ" sz="2700" b="1">
                <a:cs typeface="Calibri"/>
              </a:rPr>
              <a:t>mírně sestupný trend</a:t>
            </a:r>
            <a:r>
              <a:rPr lang="cs-CZ" sz="2700">
                <a:cs typeface="Calibri"/>
              </a:rPr>
              <a:t> s mírným výkyvem v roce 2021/2022, v letošním roce oproti tomu došlo ke snížení počtu předčasných odchodů o 0,44 </a:t>
            </a:r>
            <a:r>
              <a:rPr lang="cs-CZ" sz="2700" err="1">
                <a:cs typeface="Calibri"/>
              </a:rPr>
              <a:t>p.b</a:t>
            </a:r>
            <a:r>
              <a:rPr lang="cs-CZ" sz="2700">
                <a:cs typeface="Calibri"/>
              </a:rPr>
              <a:t> (-150 odchodů), od roku 2015/2016 jde o </a:t>
            </a:r>
            <a:r>
              <a:rPr lang="cs-CZ" sz="2700" b="1">
                <a:cs typeface="Calibri"/>
              </a:rPr>
              <a:t>snížení o celkem 1,34 </a:t>
            </a:r>
            <a:r>
              <a:rPr lang="cs-CZ" sz="2700" b="1" err="1">
                <a:cs typeface="Calibri"/>
              </a:rPr>
              <a:t>p.b</a:t>
            </a:r>
            <a:r>
              <a:rPr lang="cs-CZ" sz="2700">
                <a:cs typeface="Calibri"/>
              </a:rPr>
              <a:t>.</a:t>
            </a:r>
          </a:p>
          <a:p>
            <a:pPr defTabSz="1371600"/>
            <a:r>
              <a:rPr lang="cs-CZ" sz="2700">
                <a:cs typeface="Calibri"/>
              </a:rPr>
              <a:t>Počet i podíl předčasných odchodů se výrazněji snížil ve školním roce 2020/2021, může být i vlivem distanční výuky a v té souvislosti snížením požadavků na výstupy ze vzdělávání.</a:t>
            </a:r>
          </a:p>
          <a:p>
            <a:pPr defTabSz="1371600"/>
            <a:r>
              <a:rPr lang="cs-CZ" sz="2700">
                <a:cs typeface="Calibri"/>
              </a:rPr>
              <a:t>Mírný pokles je však patrný i v minulém školním roce, kdy již distanční výuka a vlivem covidu na život společnosti neměla žádný dopad na výsledky vzdělávání, vše při narůstajícím počtu žáků ukončujících základní vzdělávání.</a:t>
            </a:r>
          </a:p>
          <a:p>
            <a:pPr defTabSz="1371600"/>
            <a:r>
              <a:rPr lang="cs-CZ" sz="2700">
                <a:cs typeface="Calibri"/>
              </a:rPr>
              <a:t>Rozdíly v předčasných odchodech ve vzdělávání mohou vykazovat menší obce s jednou základní školou, v níž je vzděláván vysoký podíl žáků a žákyň se sociálním znevýhodněním, zatímco žáci a žákyně z rodin s vyšším socioekonomickým statusem dojíždějí do škol mimo obec.</a:t>
            </a:r>
          </a:p>
        </p:txBody>
      </p:sp>
    </p:spTree>
    <p:extLst>
      <p:ext uri="{BB962C8B-B14F-4D97-AF65-F5344CB8AC3E}">
        <p14:creationId xmlns:p14="http://schemas.microsoft.com/office/powerpoint/2010/main" val="451115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BFCBC-4F3A-C5B7-F9CD-3A5A0EA73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Segoe UI"/>
                <a:cs typeface="Calibri"/>
              </a:rPr>
              <a:t>Pozitivní vliv na snižování předčasných odchodů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2DA3C-6D62-F1F7-151B-81518EAD6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231" y="2939873"/>
            <a:ext cx="14869537" cy="538402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2700" b="1">
                <a:cs typeface="Calibri"/>
              </a:rPr>
              <a:t>zvyšování citlivosti části základních škol k potřebám </a:t>
            </a:r>
            <a:r>
              <a:rPr lang="cs-CZ" sz="2700">
                <a:cs typeface="Calibri"/>
              </a:rPr>
              <a:t>žáků a žaček se sociálním znevýhodněním (ekonomicky slabých rodin, odlišného kulturního prostředí nebo jiných životních podmínek) a žáků a žaček se speciálními vzdělávacími potřebami </a:t>
            </a:r>
            <a:r>
              <a:rPr lang="cs-CZ" sz="2700" b="1">
                <a:cs typeface="Calibri"/>
              </a:rPr>
              <a:t>v běžných třídách,</a:t>
            </a:r>
            <a:r>
              <a:rPr lang="cs-CZ" sz="2700">
                <a:cs typeface="Calibri"/>
              </a:rPr>
              <a:t> </a:t>
            </a:r>
            <a:endParaRPr lang="cs-CZ"/>
          </a:p>
          <a:p>
            <a:r>
              <a:rPr lang="cs-CZ" sz="2700">
                <a:cs typeface="Calibri"/>
              </a:rPr>
              <a:t>využívání </a:t>
            </a:r>
            <a:r>
              <a:rPr lang="cs-CZ" sz="2700" b="1">
                <a:cs typeface="Calibri"/>
              </a:rPr>
              <a:t>podpůrných opatření</a:t>
            </a:r>
            <a:r>
              <a:rPr lang="cs-CZ" sz="2700">
                <a:cs typeface="Calibri"/>
              </a:rPr>
              <a:t> a </a:t>
            </a:r>
            <a:r>
              <a:rPr lang="cs-CZ" sz="2700" b="1">
                <a:cs typeface="Calibri"/>
              </a:rPr>
              <a:t>úpravy podmínek ve výuce bez snížení vzdělávacího výstupu</a:t>
            </a:r>
            <a:r>
              <a:rPr lang="cs-CZ" sz="2700">
                <a:cs typeface="Calibri"/>
              </a:rPr>
              <a:t> pro žáky a žákyně se SVP a sociálním znevýhodněním</a:t>
            </a:r>
            <a:endParaRPr lang="cs-CZ">
              <a:cs typeface="Calibri"/>
            </a:endParaRPr>
          </a:p>
          <a:p>
            <a:r>
              <a:rPr lang="cs-CZ" sz="2700">
                <a:cs typeface="Calibri"/>
              </a:rPr>
              <a:t>podpora školního poradenského pracoviště (speciální pedagog, psycholog, sociální pedagog přímo ve škole)</a:t>
            </a:r>
          </a:p>
          <a:p>
            <a:r>
              <a:rPr lang="cs-CZ" sz="2700">
                <a:cs typeface="Calibri"/>
              </a:rPr>
              <a:t>větší </a:t>
            </a:r>
            <a:r>
              <a:rPr lang="cs-CZ" sz="2700" b="1">
                <a:cs typeface="Calibri"/>
              </a:rPr>
              <a:t>spolupráce sociálních služeb</a:t>
            </a:r>
            <a:r>
              <a:rPr lang="cs-CZ" sz="2700">
                <a:cs typeface="Calibri"/>
              </a:rPr>
              <a:t> pro rodiny a děti a žáky se sociálním znevýhodněním se </a:t>
            </a:r>
            <a:r>
              <a:rPr lang="cs-CZ" sz="2700" b="1">
                <a:cs typeface="Calibri"/>
              </a:rPr>
              <a:t>vzdělávací institucí</a:t>
            </a:r>
            <a:r>
              <a:rPr lang="cs-CZ" sz="2700">
                <a:cs typeface="Calibri"/>
              </a:rPr>
              <a:t> a komunikace o potřebách dětí a žáků ve vzdělávání, </a:t>
            </a:r>
            <a:r>
              <a:rPr lang="cs-CZ" sz="2700" b="1">
                <a:cs typeface="Calibri"/>
              </a:rPr>
              <a:t>podpora sociálním pedagogem školy</a:t>
            </a:r>
          </a:p>
          <a:p>
            <a:r>
              <a:rPr lang="cs-CZ" sz="2700">
                <a:cs typeface="Calibri"/>
              </a:rPr>
              <a:t>v průběhu školního roku 2022/2023 se ve větším počtu škol s vysokým počtem těchto dětí zapojili do podpory rodinám a dětem sociální pedagogové, školy uvádějí velmi pozitivní vliv na školní úspěšnost žáků. </a:t>
            </a:r>
          </a:p>
          <a:p>
            <a:pPr marL="0" indent="0">
              <a:buNone/>
            </a:pPr>
            <a:r>
              <a:rPr lang="cs-CZ" sz="2700">
                <a:cs typeface="Calibri"/>
              </a:rPr>
              <a:t>Podpůrná opatření pro žáky se SZ a úpravu podmínek vzdělávání v běžné třídě využívají ve vyšší míře především školy, které vzdělávají vyšší podíl žáků se sociálním znevýhodněním, postupně častěji zapojují podpůrné profese. 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1347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15A07-1DEC-AD02-A9B9-EBA8AD6C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Segoe UI"/>
                <a:cs typeface="Calibri"/>
              </a:rPr>
              <a:t>Co negativně ovlivňuje úspěšné ukončování základního vzdělávání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732042-FC2D-864C-4265-588D864CD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231" y="3148958"/>
            <a:ext cx="14869537" cy="532306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sz="2500">
                <a:cs typeface="Calibri"/>
              </a:rPr>
              <a:t>Jako příčinu nižší školní úspěšnosti žáků označují školy nejčastěji nižší míru připravenosti na zahájení školní docházky, nedostatečnou podporu rodiny ve vztahu ke vzdělávání a domácí školní přípravě dětí, vysoké počty hodin absence ve školní docházce, nízkou motivaci ke vzdělávání. Vzhledem </a:t>
            </a:r>
            <a:r>
              <a:rPr lang="cs-CZ" sz="2500" b="1">
                <a:cs typeface="Calibri"/>
              </a:rPr>
              <a:t>k vysoké závislosti školní úspěšnosti a socioekonomického statutu </a:t>
            </a:r>
            <a:r>
              <a:rPr lang="cs-CZ" sz="2500">
                <a:cs typeface="Calibri"/>
              </a:rPr>
              <a:t>rodiny v České republice (Národní zpráva PISA 2022, podobnou situaci popisují i předchozí zprávy PISA) jsou to jedny z </a:t>
            </a:r>
            <a:r>
              <a:rPr lang="cs-CZ" sz="2500" b="1">
                <a:cs typeface="Calibri"/>
              </a:rPr>
              <a:t>vysoce pravděpodobných příčin</a:t>
            </a:r>
            <a:r>
              <a:rPr lang="cs-CZ" sz="2500">
                <a:cs typeface="Calibri"/>
              </a:rPr>
              <a:t>. </a:t>
            </a:r>
          </a:p>
          <a:p>
            <a:r>
              <a:rPr lang="cs-CZ" sz="2500">
                <a:cs typeface="Calibri"/>
              </a:rPr>
              <a:t>ČR je jednou z 8 zemí (z 80 zemí PISA s dostupnými daty) s vyšší než 20% </a:t>
            </a:r>
            <a:r>
              <a:rPr lang="cs-CZ" sz="2500" b="1">
                <a:cs typeface="Calibri"/>
              </a:rPr>
              <a:t>závislostí školní úspěšnosti a socioekonomické situace rodiny</a:t>
            </a:r>
            <a:r>
              <a:rPr lang="cs-CZ" sz="2500">
                <a:cs typeface="Calibri"/>
              </a:rPr>
              <a:t>, přičemž průměrná hodnota v zemích OECD je 15%. U děti z rodin s nižší ochotou, schopností, či možností podporovat své potomky ve vzdělávání a školní přípravě je pravděpodobnost, je vyšší pravděpodobnost, že dosáhnou nižších výstupů ze vzdělávání, než je jejich potenciál. </a:t>
            </a:r>
            <a:endParaRPr lang="en-US" sz="2500">
              <a:cs typeface="Calibri"/>
            </a:endParaRPr>
          </a:p>
          <a:p>
            <a:r>
              <a:rPr lang="cs-CZ" sz="2500">
                <a:cs typeface="Calibri"/>
              </a:rPr>
              <a:t>Nedostatečná podpora vzdělávacích potřeb a sociálních potřeb žáků ve vztahu ke vzdělávání ve škole.</a:t>
            </a:r>
          </a:p>
          <a:p>
            <a:r>
              <a:rPr lang="cs-CZ" sz="2500">
                <a:cs typeface="Calibri"/>
              </a:rPr>
              <a:t>Velké rozdíly mezi školami v ČR z hlediska vzdělávacích výstupů, nízké rozdíly uvnitř těchto škol ukazují na </a:t>
            </a:r>
            <a:r>
              <a:rPr lang="cs-CZ" sz="2500" b="1">
                <a:cs typeface="Calibri"/>
              </a:rPr>
              <a:t>selektivitu základních škol</a:t>
            </a:r>
            <a:r>
              <a:rPr lang="cs-CZ" sz="2500">
                <a:cs typeface="Calibri"/>
              </a:rPr>
              <a:t>. To může mít svůj podíl na nižších vzdělávacích výstupech obecně. </a:t>
            </a:r>
          </a:p>
          <a:p>
            <a:r>
              <a:rPr lang="cs-CZ" sz="2500">
                <a:cs typeface="Calibri"/>
              </a:rPr>
              <a:t>Školy s vysokou koncentrací žáků a žákyň se sociálním znevýhodněním vykazují častěji než ostatní předčasné odchody ze vzdělávání. I přes jejich odbornost a vhodně poskytovanou podporu žákům je </a:t>
            </a:r>
            <a:r>
              <a:rPr lang="cs-CZ" sz="2500" b="1">
                <a:cs typeface="Calibri"/>
              </a:rPr>
              <a:t>vrstevnické učení </a:t>
            </a:r>
            <a:r>
              <a:rPr lang="cs-CZ" sz="2500">
                <a:cs typeface="Calibri"/>
              </a:rPr>
              <a:t>se v prostředí s větší heterogenitou žáků z rodin s různým socioekonomickým statutem </a:t>
            </a:r>
            <a:r>
              <a:rPr lang="cs-CZ" sz="2500" b="1">
                <a:cs typeface="Calibri"/>
              </a:rPr>
              <a:t>těžko nahraditelné</a:t>
            </a:r>
            <a:r>
              <a:rPr lang="cs-CZ" sz="2500">
                <a:cs typeface="Calibri"/>
              </a:rPr>
              <a:t>.</a:t>
            </a:r>
            <a:endParaRPr lang="cs-CZ"/>
          </a:p>
          <a:p>
            <a:pPr marL="0" indent="0">
              <a:buNone/>
            </a:pPr>
            <a:endParaRPr lang="cs-CZ" sz="2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759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91EC485-996D-99EE-B8E5-6ABF0ABEAFD7}"/>
              </a:ext>
            </a:extLst>
          </p:cNvPr>
          <p:cNvSpPr txBox="1"/>
          <p:nvPr/>
        </p:nvSpPr>
        <p:spPr>
          <a:xfrm>
            <a:off x="1403439" y="2009684"/>
            <a:ext cx="773960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4800" b="1">
                <a:cs typeface="Calibri"/>
              </a:rPr>
              <a:t>Děkujeme Vám za pozornost!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F6A92E7-1629-1923-0B2C-3F2F2A65D290}"/>
              </a:ext>
            </a:extLst>
          </p:cNvPr>
          <p:cNvSpPr txBox="1"/>
          <p:nvPr/>
        </p:nvSpPr>
        <p:spPr>
          <a:xfrm>
            <a:off x="1400518" y="3505469"/>
            <a:ext cx="653746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800" b="1">
                <a:cs typeface="Calibri"/>
              </a:rPr>
              <a:t>Prosíme o vyplnění hodnotícího dotazníku:</a:t>
            </a:r>
          </a:p>
        </p:txBody>
      </p:sp>
      <p:pic>
        <p:nvPicPr>
          <p:cNvPr id="4" name="Obrázek 3" descr="Obsah obrázku vzor, Grafika, pixel, design&#10;&#10;Popis se vygeneroval automaticky.">
            <a:extLst>
              <a:ext uri="{FF2B5EF4-FFF2-40B4-BE49-F238E27FC236}">
                <a16:creationId xmlns:a16="http://schemas.microsoft.com/office/drawing/2014/main" id="{E9207A55-F41A-1559-409F-D47165C6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863" y="4148253"/>
            <a:ext cx="3844384" cy="37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4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56C1-F6B6-746E-E15E-6476A9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/>
          <a:lstStyle/>
          <a:p>
            <a:r>
              <a:rPr lang="cs-CZ" b="1">
                <a:cs typeface="Calibri"/>
              </a:rPr>
              <a:t>Rozsah a vývoj sociálního vyloučení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A94291-7335-027E-D0D6-7BB44784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51" y="2802385"/>
            <a:ext cx="14869537" cy="61282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100" b="1" dirty="0">
                <a:latin typeface="Segoe UI"/>
                <a:cs typeface="Segoe UI"/>
              </a:rPr>
              <a:t>Nárůst příspěvku na bydlení (+81 tis.):  </a:t>
            </a:r>
            <a:r>
              <a:rPr lang="cs-CZ" sz="2100" dirty="0">
                <a:latin typeface="Segoe UI"/>
                <a:cs typeface="Segoe UI"/>
              </a:rPr>
              <a:t>kombinovaný efekt  zvyšujícího se povědomí o možnostech čerpání této dávky (</a:t>
            </a:r>
            <a:r>
              <a:rPr lang="cs-CZ" sz="2100" dirty="0" err="1">
                <a:latin typeface="Segoe UI"/>
                <a:cs typeface="Segoe UI"/>
              </a:rPr>
              <a:t>destigmatizace</a:t>
            </a:r>
            <a:r>
              <a:rPr lang="cs-CZ" sz="2100" dirty="0">
                <a:latin typeface="Segoe UI"/>
                <a:cs typeface="Segoe UI"/>
              </a:rPr>
              <a:t>) &amp; zvýšení normativů na bydlení &amp; nárůst cen energií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sz="2100" b="1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100" b="1" dirty="0">
                <a:latin typeface="Segoe UI"/>
                <a:cs typeface="Segoe UI"/>
              </a:rPr>
              <a:t>Snížení počtu osob v exekucích (-31 tis.): pozitivní vliv </a:t>
            </a:r>
            <a:r>
              <a:rPr lang="cs-CZ" sz="2100" dirty="0">
                <a:latin typeface="Segoe UI"/>
                <a:cs typeface="Segoe UI"/>
              </a:rPr>
              <a:t>díky zákonným úpravám a aplikací novely exekučního řádu. Částečný vliv měli taktéž ukončené insolvence. Ale ani tyto změny nepřispěly ke zlepšení situace nejohroženějších skupin.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100" b="1" dirty="0">
                <a:latin typeface="Segoe UI"/>
                <a:cs typeface="Segoe UI"/>
              </a:rPr>
              <a:t>Zvýšení hodnot u příspěvku na živobytí (+3 tis.) </a:t>
            </a:r>
            <a:r>
              <a:rPr lang="cs-CZ" sz="2100" dirty="0">
                <a:latin typeface="Segoe UI"/>
                <a:cs typeface="Segoe UI"/>
              </a:rPr>
              <a:t>souvisí s neodpovídající hodnotou životního a existenčního minima v době vysoké inflace a vysokých nákladů na bydlení a energie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100" b="1" dirty="0">
                <a:latin typeface="Segoe UI"/>
                <a:cs typeface="Segoe UI"/>
              </a:rPr>
              <a:t>Snižování předčasných odchodů (-150) </a:t>
            </a:r>
            <a:r>
              <a:rPr lang="cs-CZ" sz="2100" dirty="0">
                <a:latin typeface="Segoe UI"/>
                <a:cs typeface="Segoe UI"/>
              </a:rPr>
              <a:t>souvisí se zvyšováním citlivosti ZŠ k potřebám žáků a žaček se sociálním znevýhodněním,  vliv má i postupné zapojování podpory ze strany speciálních pedagogů a školních psychologů.   </a:t>
            </a:r>
            <a:endParaRPr lang="cs-CZ" sz="2100" dirty="0"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100" dirty="0">
                <a:latin typeface="Segoe UI"/>
                <a:cs typeface="Segoe UI"/>
              </a:rPr>
              <a:t>V případě </a:t>
            </a:r>
            <a:r>
              <a:rPr lang="cs-CZ" sz="2100" b="1" dirty="0">
                <a:latin typeface="Segoe UI"/>
                <a:cs typeface="Segoe UI"/>
              </a:rPr>
              <a:t>dlouhodobé nezaměstnaností </a:t>
            </a:r>
            <a:r>
              <a:rPr lang="cs-CZ" sz="2100" b="1" dirty="0">
                <a:latin typeface="Segoe UI"/>
                <a:ea typeface="+mn-lt"/>
                <a:cs typeface="Segoe UI"/>
              </a:rPr>
              <a:t>(+11 tis.) </a:t>
            </a:r>
            <a:r>
              <a:rPr lang="cs-CZ" sz="2100" dirty="0">
                <a:latin typeface="Segoe UI"/>
                <a:ea typeface="+mn-lt"/>
                <a:cs typeface="Segoe UI"/>
              </a:rPr>
              <a:t>n</a:t>
            </a:r>
            <a:r>
              <a:rPr lang="cs-CZ" sz="2100" dirty="0">
                <a:latin typeface="Segoe UI"/>
                <a:ea typeface="+mn-lt"/>
                <a:cs typeface="+mn-lt"/>
              </a:rPr>
              <a:t>edošlo k výraznější změně v nastavení veřejných politik -&gt; pravděpodobně silný vliv lokálního kontextu (pracovní příležitosti, přístupy ÚP, aj.)</a:t>
            </a:r>
            <a:endParaRPr lang="cs-CZ" sz="2100" dirty="0">
              <a:latin typeface="Segoe UI"/>
              <a:ea typeface="+mn-lt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200"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endParaRPr lang="cs-CZ" sz="2200">
              <a:cs typeface="Calibri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253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56C1-F6B6-746E-E15E-6476A9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>
            <a:normAutofit/>
          </a:bodyPr>
          <a:lstStyle/>
          <a:p>
            <a:r>
              <a:rPr lang="cs-CZ" sz="3200" b="1">
                <a:latin typeface="Segoe UI"/>
                <a:cs typeface="Calibri"/>
              </a:rPr>
              <a:t>Vývoj sociálního vyloučení mezi lety 2022 a 2023</a:t>
            </a:r>
            <a:endParaRPr lang="cs-CZ" sz="3200" b="1">
              <a:latin typeface="Segoe UI"/>
              <a:cs typeface="Segoe UI"/>
            </a:endParaRPr>
          </a:p>
        </p:txBody>
      </p:sp>
      <p:pic>
        <p:nvPicPr>
          <p:cNvPr id="4" name="Obrázek 3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09679DE2-FAE1-5BCA-1738-48C35D162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15" r="-173" b="4762"/>
          <a:stretch/>
        </p:blipFill>
        <p:spPr>
          <a:xfrm>
            <a:off x="2673917" y="2208383"/>
            <a:ext cx="11769396" cy="72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384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87FB0C9-E39E-730E-528E-7FC2AD28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/>
          <a:lstStyle/>
          <a:p>
            <a:r>
              <a:rPr lang="cs-CZ" b="1">
                <a:cs typeface="Calibri"/>
              </a:rPr>
              <a:t>Dimenze sociálního vyloučení v roce 2023</a:t>
            </a:r>
          </a:p>
        </p:txBody>
      </p:sp>
      <p:pic>
        <p:nvPicPr>
          <p:cNvPr id="11" name="Obrázek 10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513BDE1A-DCE1-A5A6-163E-4F5156F61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5776783"/>
            <a:ext cx="4574023" cy="3144795"/>
          </a:xfrm>
          <a:prstGeom prst="rect">
            <a:avLst/>
          </a:prstGeom>
        </p:spPr>
      </p:pic>
      <p:pic>
        <p:nvPicPr>
          <p:cNvPr id="12" name="Obrázek 11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D6664448-71BE-FF3D-E1A0-DD4A5012E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149" y="2291148"/>
            <a:ext cx="4571552" cy="3144795"/>
          </a:xfrm>
          <a:prstGeom prst="rect">
            <a:avLst/>
          </a:prstGeom>
        </p:spPr>
      </p:pic>
      <p:pic>
        <p:nvPicPr>
          <p:cNvPr id="13" name="Obrázek 12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C2205A1E-ED1E-AFAC-4FDA-7230A6D86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296298"/>
            <a:ext cx="4571552" cy="3160241"/>
          </a:xfrm>
          <a:prstGeom prst="rect">
            <a:avLst/>
          </a:prstGeom>
        </p:spPr>
      </p:pic>
      <p:pic>
        <p:nvPicPr>
          <p:cNvPr id="14" name="Obrázek 13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F7FE5EE1-D135-068B-9F0B-4FB63D8CF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649" y="5776783"/>
            <a:ext cx="4571552" cy="3144795"/>
          </a:xfrm>
          <a:prstGeom prst="rect">
            <a:avLst/>
          </a:prstGeom>
        </p:spPr>
      </p:pic>
      <p:pic>
        <p:nvPicPr>
          <p:cNvPr id="15" name="Obrázek 14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D1AFCC41-EF0F-88F2-68A1-E59C5491D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2429" y="4199573"/>
            <a:ext cx="4571552" cy="31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82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87FB0C9-E39E-730E-528E-7FC2AD28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>
            <a:normAutofit/>
          </a:bodyPr>
          <a:lstStyle/>
          <a:p>
            <a:r>
              <a:rPr lang="cs-CZ" b="1">
                <a:cs typeface="Calibri"/>
              </a:rPr>
              <a:t>Vývoj dimenzí sociálního vyloučení - 2022 a 2023</a:t>
            </a:r>
          </a:p>
        </p:txBody>
      </p:sp>
      <p:pic>
        <p:nvPicPr>
          <p:cNvPr id="2" name="Obrázek 1" descr="Obsah obrázku text, mapa, atlas, diagram&#10;&#10;Popis se vygeneroval automaticky.">
            <a:extLst>
              <a:ext uri="{FF2B5EF4-FFF2-40B4-BE49-F238E27FC236}">
                <a16:creationId xmlns:a16="http://schemas.microsoft.com/office/drawing/2014/main" id="{738FA72E-F993-11FF-8756-4C0E1477E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70" y="5770992"/>
            <a:ext cx="4571938" cy="3143250"/>
          </a:xfrm>
          <a:prstGeom prst="rect">
            <a:avLst/>
          </a:prstGeom>
        </p:spPr>
      </p:pic>
      <p:pic>
        <p:nvPicPr>
          <p:cNvPr id="3" name="Obrázek 2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7A21378E-C636-9EC4-7F67-669F2A40B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970" y="5775754"/>
            <a:ext cx="4571938" cy="3143250"/>
          </a:xfrm>
          <a:prstGeom prst="rect">
            <a:avLst/>
          </a:prstGeom>
        </p:spPr>
      </p:pic>
      <p:pic>
        <p:nvPicPr>
          <p:cNvPr id="4" name="Obrázek 3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4D8CA485-5B64-3F86-CA5D-65D07EE8E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8182" y="3708829"/>
            <a:ext cx="4571938" cy="3143250"/>
          </a:xfrm>
          <a:prstGeom prst="rect">
            <a:avLst/>
          </a:prstGeom>
        </p:spPr>
      </p:pic>
      <p:pic>
        <p:nvPicPr>
          <p:cNvPr id="6" name="Obrázek 5" descr="Obsah obrázku text, mapa, atlas, diagram&#10;&#10;Popis se vygeneroval automaticky.">
            <a:extLst>
              <a:ext uri="{FF2B5EF4-FFF2-40B4-BE49-F238E27FC236}">
                <a16:creationId xmlns:a16="http://schemas.microsoft.com/office/drawing/2014/main" id="{45D4058D-F9D0-474A-C86C-8E6540179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208" y="2234643"/>
            <a:ext cx="4571938" cy="3143250"/>
          </a:xfrm>
          <a:prstGeom prst="rect">
            <a:avLst/>
          </a:prstGeom>
        </p:spPr>
      </p:pic>
      <p:pic>
        <p:nvPicPr>
          <p:cNvPr id="7" name="Obrázek 6" descr="Obsah obrázku text, mapa, atlas&#10;&#10;Popis se vygeneroval automaticky.">
            <a:extLst>
              <a:ext uri="{FF2B5EF4-FFF2-40B4-BE49-F238E27FC236}">
                <a16:creationId xmlns:a16="http://schemas.microsoft.com/office/drawing/2014/main" id="{F7DA854E-15F6-B34B-59A2-12272B157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33" y="2239405"/>
            <a:ext cx="4571938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67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56C1-F6B6-746E-E15E-6476A9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923016"/>
            <a:ext cx="11912804" cy="1143000"/>
          </a:xfrm>
        </p:spPr>
        <p:txBody>
          <a:bodyPr/>
          <a:lstStyle/>
          <a:p>
            <a:r>
              <a:rPr lang="cs-CZ" b="1">
                <a:cs typeface="Calibri"/>
              </a:rPr>
              <a:t>Vývoj sociálního vyloučení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A94291-7335-027E-D0D6-7BB44784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79" y="1209112"/>
            <a:ext cx="14869537" cy="68036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20"/>
              </a:spcBef>
              <a:buFont typeface="Wingdings"/>
              <a:buChar char="v"/>
            </a:pPr>
            <a:endParaRPr lang="cs-CZ" sz="2100">
              <a:latin typeface="Segoe UI"/>
              <a:cs typeface="Segoe UI"/>
            </a:endParaRPr>
          </a:p>
          <a:p>
            <a:pPr>
              <a:spcBef>
                <a:spcPts val="20"/>
              </a:spcBef>
              <a:buFont typeface="Wingdings"/>
              <a:buChar char="v"/>
            </a:pPr>
            <a:endParaRPr lang="cs-CZ" sz="2400">
              <a:latin typeface="Segoe UI"/>
              <a:cs typeface="Segoe UI"/>
            </a:endParaRPr>
          </a:p>
          <a:p>
            <a:pPr>
              <a:spcBef>
                <a:spcPts val="20"/>
              </a:spcBef>
              <a:buFont typeface="Wingdings"/>
              <a:buChar char="v"/>
            </a:pPr>
            <a:r>
              <a:rPr lang="cs-CZ" sz="2400" dirty="0">
                <a:latin typeface="Segoe UI"/>
                <a:cs typeface="Segoe UI"/>
              </a:rPr>
              <a:t>Zhoršení je obvykle v několika ukazatelích současně, poukazuje na </a:t>
            </a:r>
            <a:r>
              <a:rPr lang="cs-CZ" sz="2400" u="sng" dirty="0">
                <a:latin typeface="Segoe UI"/>
                <a:cs typeface="Segoe UI"/>
              </a:rPr>
              <a:t>provázanost problému SVL</a:t>
            </a:r>
            <a:endParaRPr lang="cs-CZ" sz="2400" u="sng" dirty="0">
              <a:cs typeface="Calibri"/>
            </a:endParaRPr>
          </a:p>
          <a:p>
            <a:pPr lvl="1">
              <a:spcBef>
                <a:spcPts val="20"/>
              </a:spcBef>
              <a:buFont typeface="Courier New" panose="05000000000000000000" pitchFamily="2" charset="2"/>
              <a:buChar char="o"/>
            </a:pPr>
            <a:r>
              <a:rPr lang="cs-CZ" sz="2400" dirty="0">
                <a:latin typeface="Segoe UI"/>
                <a:cs typeface="Segoe UI"/>
              </a:rPr>
              <a:t>Nejvyšší korelace mezi příspěvky na živobytí a exekucemi/příspěvky na bydlení a dlouhodobou nezaměstnaností. Se zvyšující se velikostí obce se zvyšuje míra souvislosti mezi vývoj </a:t>
            </a:r>
            <a:r>
              <a:rPr lang="cs-CZ" sz="2400" dirty="0" err="1">
                <a:latin typeface="Segoe UI"/>
                <a:cs typeface="Segoe UI"/>
              </a:rPr>
              <a:t>PnŽ</a:t>
            </a:r>
            <a:r>
              <a:rPr lang="cs-CZ" sz="2400" dirty="0">
                <a:latin typeface="Segoe UI"/>
                <a:cs typeface="Segoe UI"/>
              </a:rPr>
              <a:t> a </a:t>
            </a:r>
            <a:r>
              <a:rPr lang="cs-CZ" sz="2400" dirty="0" err="1">
                <a:latin typeface="Segoe UI"/>
                <a:cs typeface="Segoe UI"/>
              </a:rPr>
              <a:t>PnB</a:t>
            </a:r>
            <a:r>
              <a:rPr lang="cs-CZ" sz="2400" dirty="0">
                <a:latin typeface="Segoe UI"/>
                <a:cs typeface="Segoe UI"/>
              </a:rPr>
              <a:t> na jedné straně a dlouhodobé nezaměstnanosti na straně druhé</a:t>
            </a:r>
          </a:p>
          <a:p>
            <a:pPr>
              <a:spcBef>
                <a:spcPts val="20"/>
              </a:spcBef>
              <a:buFont typeface="Wingdings"/>
              <a:buChar char="v"/>
            </a:pPr>
            <a:endParaRPr lang="cs-CZ" sz="2400">
              <a:latin typeface="Segoe UI"/>
              <a:cs typeface="Segoe UI"/>
            </a:endParaRPr>
          </a:p>
          <a:p>
            <a:pPr>
              <a:spcBef>
                <a:spcPts val="20"/>
              </a:spcBef>
              <a:buFont typeface="Wingdings"/>
              <a:buChar char="v"/>
            </a:pPr>
            <a:r>
              <a:rPr lang="cs-CZ" sz="2400" dirty="0">
                <a:latin typeface="Segoe UI"/>
                <a:cs typeface="Segoe UI"/>
              </a:rPr>
              <a:t>Zvýšil se </a:t>
            </a:r>
            <a:r>
              <a:rPr lang="cs-CZ" sz="2400" u="sng" dirty="0">
                <a:latin typeface="Segoe UI"/>
                <a:cs typeface="Segoe UI"/>
              </a:rPr>
              <a:t>počet obcí s kombinací zatížení </a:t>
            </a:r>
            <a:r>
              <a:rPr lang="cs-CZ" sz="2400" dirty="0">
                <a:latin typeface="Segoe UI"/>
                <a:cs typeface="Segoe UI"/>
              </a:rPr>
              <a:t>(933 na 1229), nárůst obcí, které  jsou zatíženy jen v dimenzi </a:t>
            </a:r>
            <a:r>
              <a:rPr lang="cs-CZ" sz="2400" dirty="0" err="1">
                <a:latin typeface="Segoe UI"/>
                <a:cs typeface="Segoe UI"/>
              </a:rPr>
              <a:t>PnB</a:t>
            </a:r>
            <a:r>
              <a:rPr lang="cs-CZ" sz="2400" dirty="0">
                <a:latin typeface="Segoe UI"/>
                <a:cs typeface="Segoe UI"/>
              </a:rPr>
              <a:t> (+ 58).</a:t>
            </a:r>
          </a:p>
          <a:p>
            <a:pPr>
              <a:spcBef>
                <a:spcPts val="20"/>
              </a:spcBef>
              <a:buFont typeface="Wingdings"/>
              <a:buChar char="v"/>
            </a:pPr>
            <a:endParaRPr lang="cs-CZ" sz="2400">
              <a:latin typeface="Segoe UI"/>
              <a:cs typeface="Segoe UI"/>
            </a:endParaRPr>
          </a:p>
          <a:p>
            <a:pPr>
              <a:spcBef>
                <a:spcPts val="20"/>
              </a:spcBef>
              <a:buFont typeface="Wingdings"/>
              <a:buChar char="v"/>
            </a:pPr>
            <a:r>
              <a:rPr lang="cs-CZ" sz="2400" u="sng" dirty="0">
                <a:latin typeface="Segoe UI"/>
                <a:cs typeface="Segoe UI"/>
              </a:rPr>
              <a:t>Menší obce jsou náchylnější k meziročním výkyvům, u větších se proměňují pomalu </a:t>
            </a:r>
            <a:r>
              <a:rPr lang="cs-CZ" sz="2400" dirty="0">
                <a:latin typeface="Segoe UI"/>
                <a:cs typeface="Segoe UI"/>
              </a:rPr>
              <a:t>- právě u nich se díky malému počtu obyvatel může promítnout  odstěhování/přistěhování několika zatížených a deprivovaných domácností</a:t>
            </a:r>
            <a:endParaRPr lang="cs-CZ" sz="2400" dirty="0">
              <a:cs typeface="Calibri"/>
            </a:endParaRPr>
          </a:p>
          <a:p>
            <a:pPr>
              <a:spcBef>
                <a:spcPts val="20"/>
              </a:spcBef>
              <a:buFont typeface="Wingdings"/>
              <a:buChar char="v"/>
            </a:pPr>
            <a:endParaRPr lang="cs-CZ" sz="2400">
              <a:latin typeface="Segoe UI"/>
              <a:cs typeface="Segoe UI"/>
            </a:endParaRPr>
          </a:p>
          <a:p>
            <a:pPr>
              <a:spcBef>
                <a:spcPts val="20"/>
              </a:spcBef>
              <a:buFont typeface="Wingdings"/>
              <a:buChar char="v"/>
            </a:pPr>
            <a:r>
              <a:rPr lang="cs-CZ" sz="2400" dirty="0">
                <a:latin typeface="Segoe UI"/>
                <a:cs typeface="Segoe UI"/>
              </a:rPr>
              <a:t>Index 2023 zachycuje makro zhoršení v předchozích letech, očekáváme další zhoršení i v roce 2024 – přinejmenším </a:t>
            </a:r>
            <a:r>
              <a:rPr lang="cs-CZ" sz="2400" u="sng" dirty="0">
                <a:latin typeface="Segoe UI"/>
                <a:cs typeface="Segoe UI"/>
              </a:rPr>
              <a:t>navýšení dlouhodobé nezaměstnanosti a nárůstu počtu vyplacených </a:t>
            </a:r>
            <a:r>
              <a:rPr lang="cs-CZ" sz="2400" u="sng" dirty="0" err="1">
                <a:latin typeface="Segoe UI"/>
                <a:cs typeface="Segoe UI"/>
              </a:rPr>
              <a:t>PnB</a:t>
            </a:r>
            <a:endParaRPr lang="cs-CZ" sz="2400" u="sng" dirty="0">
              <a:latin typeface="Segoe UI"/>
              <a:cs typeface="Segoe UI"/>
            </a:endParaRPr>
          </a:p>
          <a:p>
            <a:pPr>
              <a:spcBef>
                <a:spcPts val="20"/>
              </a:spcBef>
              <a:buFont typeface="Wingdings"/>
              <a:buChar char="v"/>
            </a:pPr>
            <a:endParaRPr lang="cs-CZ" sz="2400">
              <a:latin typeface="Segoe UI"/>
              <a:cs typeface="Segoe UI"/>
            </a:endParaRPr>
          </a:p>
          <a:p>
            <a:pPr>
              <a:spcBef>
                <a:spcPts val="20"/>
              </a:spcBef>
              <a:buFont typeface="Wingdings"/>
              <a:buChar char="v"/>
            </a:pPr>
            <a:r>
              <a:rPr lang="cs-CZ" sz="2400" dirty="0">
                <a:latin typeface="Segoe UI"/>
                <a:cs typeface="Segoe UI"/>
              </a:rPr>
              <a:t>Meziročně se zvýšil podíl obcí s indexem 8+ a 12+ -&gt; </a:t>
            </a:r>
            <a:r>
              <a:rPr lang="cs-CZ" sz="2400" u="sng" dirty="0">
                <a:latin typeface="Segoe UI"/>
                <a:cs typeface="Segoe UI"/>
              </a:rPr>
              <a:t>jasný signál pro zacílenou politiku do území </a:t>
            </a:r>
          </a:p>
          <a:p>
            <a:pPr>
              <a:buFont typeface="Wingdings"/>
              <a:buChar char="v"/>
            </a:pPr>
            <a:endParaRPr lang="cs-CZ" sz="2400">
              <a:latin typeface="Segoe UI"/>
              <a:cs typeface="Segoe UI"/>
            </a:endParaRPr>
          </a:p>
          <a:p>
            <a:pPr>
              <a:buFont typeface="Wingdings"/>
              <a:buChar char="v"/>
            </a:pPr>
            <a:r>
              <a:rPr lang="cs-CZ" sz="2400" dirty="0">
                <a:latin typeface="Segoe UI"/>
                <a:cs typeface="Segoe UI"/>
              </a:rPr>
              <a:t>Index neměří dostatečně citlivě dopady lokálních politik, je zatížen makro vlivy. </a:t>
            </a:r>
            <a:r>
              <a:rPr lang="cs-CZ" sz="2400" u="sng" dirty="0">
                <a:latin typeface="Segoe UI"/>
                <a:cs typeface="Segoe UI"/>
              </a:rPr>
              <a:t>Funguje ideálně s terénním výzkumy a monitoringem plnění opatření</a:t>
            </a:r>
            <a:endParaRPr lang="cs-CZ" sz="2400" u="sng" dirty="0">
              <a:cs typeface="Calibri"/>
            </a:endParaRPr>
          </a:p>
          <a:p>
            <a:pPr>
              <a:buFont typeface="Wingdings"/>
              <a:buChar char="v"/>
            </a:pPr>
            <a:endParaRPr lang="cs-CZ" sz="2200">
              <a:cs typeface="Calibri"/>
            </a:endParaRPr>
          </a:p>
          <a:p>
            <a:pPr>
              <a:buFont typeface="Wingdings"/>
              <a:buChar char="v"/>
            </a:pPr>
            <a:endParaRPr lang="cs-CZ" sz="2200">
              <a:cs typeface="Calibri"/>
            </a:endParaRPr>
          </a:p>
          <a:p>
            <a:pPr>
              <a:buFont typeface="Arial"/>
              <a:buChar char="•"/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8827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56C1-F6B6-746E-E15E-6476A931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78" y="1217425"/>
            <a:ext cx="11912804" cy="1143000"/>
          </a:xfrm>
        </p:spPr>
        <p:txBody>
          <a:bodyPr/>
          <a:lstStyle/>
          <a:p>
            <a:r>
              <a:rPr lang="cs-CZ" b="1">
                <a:cs typeface="Calibri"/>
              </a:rPr>
              <a:t>Aplikace indexu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A94291-7335-027E-D0D6-7BB44784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51" y="2802385"/>
            <a:ext cx="14869537" cy="61282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kern="0">
                <a:solidFill>
                  <a:srgbClr val="242424"/>
                </a:solidFill>
                <a:latin typeface="Segoe UI"/>
                <a:ea typeface="Times New Roman" panose="02020603050405020304" pitchFamily="18" charset="0"/>
                <a:cs typeface="Times New Roman"/>
              </a:rPr>
              <a:t> </a:t>
            </a:r>
            <a:r>
              <a:rPr lang="cs-CZ" sz="2800" kern="0">
                <a:solidFill>
                  <a:srgbClr val="242424"/>
                </a:solidFill>
                <a:effectLst/>
                <a:latin typeface="Segoe UI"/>
                <a:ea typeface="Times New Roman" panose="02020603050405020304" pitchFamily="18" charset="0"/>
                <a:cs typeface="Times New Roman"/>
              </a:rPr>
              <a:t>Index slouží jako nástroj pro koordinaci podpory mezi různými resorty a úrovněmi správy. </a:t>
            </a:r>
            <a:endParaRPr lang="cs-CZ"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800" kern="0">
                <a:solidFill>
                  <a:srgbClr val="242424"/>
                </a:solidFill>
                <a:latin typeface="Segoe UI"/>
                <a:ea typeface="Times New Roman" panose="02020603050405020304" pitchFamily="18" charset="0"/>
                <a:cs typeface="Segoe UI"/>
              </a:rPr>
              <a:t> </a:t>
            </a:r>
            <a:r>
              <a:rPr lang="cs-CZ" sz="2800" kern="0">
                <a:solidFill>
                  <a:srgbClr val="242424"/>
                </a:solidFill>
                <a:effectLst/>
                <a:latin typeface="Segoe UI"/>
                <a:ea typeface="Times New Roman" panose="02020603050405020304" pitchFamily="18" charset="0"/>
                <a:cs typeface="Segoe UI"/>
              </a:rPr>
              <a:t>Pomáhá při cílení vládních politik a intervencí do oblastí s vysokou mírou sociálního vyloučení</a:t>
            </a:r>
          </a:p>
          <a:p>
            <a:endParaRPr lang="cs-CZ" sz="2800" kern="0">
              <a:solidFill>
                <a:srgbClr val="242424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fontAlgn="base">
              <a:buSzPts val="1000"/>
              <a:buNone/>
              <a:tabLst>
                <a:tab pos="457200" algn="l"/>
              </a:tabLst>
            </a:pPr>
            <a:r>
              <a:rPr lang="cs-CZ" sz="2800" b="1" kern="0">
                <a:solidFill>
                  <a:srgbClr val="242424"/>
                </a:solidFill>
                <a:effectLst/>
                <a:latin typeface="Segoe UI"/>
                <a:ea typeface="Calibri" panose="020F0502020204030204" pitchFamily="34" charset="0"/>
                <a:cs typeface="Times New Roman"/>
              </a:rPr>
              <a:t>Konkrétní aplikace indexu: </a:t>
            </a:r>
          </a:p>
          <a:p>
            <a:pPr lvl="0" fontAlgn="base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cs-CZ" sz="2800">
                <a:effectLst/>
                <a:latin typeface="Segoe UI"/>
                <a:ea typeface="Times New Roman" panose="02020603050405020304" pitchFamily="18" charset="0"/>
                <a:cs typeface="Segoe UI"/>
              </a:rPr>
              <a:t>dříve projekt Výstavba </a:t>
            </a:r>
          </a:p>
          <a:p>
            <a:pPr lvl="0" fontAlgn="base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cs-CZ" sz="2800">
                <a:effectLst/>
                <a:latin typeface="Segoe UI"/>
                <a:ea typeface="Times New Roman" panose="02020603050405020304" pitchFamily="18" charset="0"/>
                <a:cs typeface="Segoe UI"/>
              </a:rPr>
              <a:t>KPSV+ </a:t>
            </a:r>
          </a:p>
          <a:p>
            <a:pPr lvl="0" fontAlgn="base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cs-CZ" sz="2800">
                <a:effectLst/>
                <a:latin typeface="Segoe UI"/>
                <a:ea typeface="Times New Roman" panose="02020603050405020304" pitchFamily="18" charset="0"/>
                <a:cs typeface="Segoe UI"/>
              </a:rPr>
              <a:t>MV ČR v projektech asistentů prevence kriminality </a:t>
            </a:r>
          </a:p>
          <a:p>
            <a:pPr lvl="0" fontAlgn="base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cs-CZ" sz="2800">
                <a:effectLst/>
                <a:latin typeface="Segoe UI"/>
                <a:ea typeface="Times New Roman" panose="02020603050405020304" pitchFamily="18" charset="0"/>
                <a:cs typeface="Segoe UI"/>
              </a:rPr>
              <a:t>IROP </a:t>
            </a:r>
          </a:p>
          <a:p>
            <a:pPr lvl="0" fontAlgn="base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cs-CZ" sz="2800">
                <a:effectLst/>
                <a:latin typeface="Segoe UI"/>
                <a:ea typeface="Times New Roman" panose="02020603050405020304" pitchFamily="18" charset="0"/>
                <a:cs typeface="Segoe UI"/>
              </a:rPr>
              <a:t>OP Z+ - výzva 03_22_018, 03_22_065 </a:t>
            </a:r>
          </a:p>
          <a:p>
            <a:pPr lvl="0" fontAlgn="base">
              <a:buSzPts val="1000"/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cs-CZ" sz="2800">
                <a:effectLst/>
                <a:latin typeface="Segoe UI"/>
                <a:ea typeface="Times New Roman" panose="02020603050405020304" pitchFamily="18" charset="0"/>
                <a:cs typeface="Segoe UI"/>
              </a:rPr>
              <a:t>MŠMT APU_MAP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204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350f85-5bf0-4688-9428-d22433eaccdb">
      <Terms xmlns="http://schemas.microsoft.com/office/infopath/2007/PartnerControls"/>
    </lcf76f155ced4ddcb4097134ff3c332f>
    <Vkatalogu xmlns="47350f85-5bf0-4688-9428-d22433eaccdb">true</Vkatalogu>
    <TaxCatchAll xmlns="dbfd958b-5bb3-461b-ab7e-e7ff3c2daf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9E338319F7CF54D98238A77F07FCAC5" ma:contentTypeVersion="22" ma:contentTypeDescription="Vytvoří nový dokument" ma:contentTypeScope="" ma:versionID="ea54cc633cc197d9ab2f6d8736431769">
  <xsd:schema xmlns:xsd="http://www.w3.org/2001/XMLSchema" xmlns:xs="http://www.w3.org/2001/XMLSchema" xmlns:p="http://schemas.microsoft.com/office/2006/metadata/properties" xmlns:ns2="47350f85-5bf0-4688-9428-d22433eaccdb" xmlns:ns3="dbfd958b-5bb3-461b-ab7e-e7ff3c2daff6" targetNamespace="http://schemas.microsoft.com/office/2006/metadata/properties" ma:root="true" ma:fieldsID="29a7fc14ee52af468117d9c1f3022615" ns2:_="" ns3:_="">
    <xsd:import namespace="47350f85-5bf0-4688-9428-d22433eaccdb"/>
    <xsd:import namespace="dbfd958b-5bb3-461b-ab7e-e7ff3c2daff6"/>
    <xsd:element name="properties">
      <xsd:complexType>
        <xsd:sequence>
          <xsd:element name="documentManagement">
            <xsd:complexType>
              <xsd:all>
                <xsd:element ref="ns2:Vkatalogu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50f85-5bf0-4688-9428-d22433eaccdb" elementFormDefault="qualified">
    <xsd:import namespace="http://schemas.microsoft.com/office/2006/documentManagement/types"/>
    <xsd:import namespace="http://schemas.microsoft.com/office/infopath/2007/PartnerControls"/>
    <xsd:element name="Vkatalogu" ma:index="3" nillable="true" ma:displayName="V katalogu" ma:default="1" ma:format="Dropdown" ma:internalName="Vkatalogu" ma:readOnly="false">
      <xsd:simpleType>
        <xsd:restriction base="dms:Boolean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e97acfe-e349-49a2-9112-0b04129138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hidden="true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d958b-5bb3-461b-ab7e-e7ff3c2daff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1ef5163-a3b0-4626-9d9a-771f1da9070c}" ma:internalName="TaxCatchAll" ma:readOnly="false" ma:showField="CatchAllData" ma:web="dbfd958b-5bb3-461b-ab7e-e7ff3c2da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dílí se s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yp obsahu"/>
        <xsd:element ref="dc:title" minOccurs="0" maxOccurs="1" ma:index="1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837588-DCAF-4564-A4C3-DF5189119150}">
  <ds:schemaRefs>
    <ds:schemaRef ds:uri="47350f85-5bf0-4688-9428-d22433eaccdb"/>
    <ds:schemaRef ds:uri="dbfd958b-5bb3-461b-ab7e-e7ff3c2daf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5C019A-0BBC-45AB-A054-45A620EB73DB}">
  <ds:schemaRefs>
    <ds:schemaRef ds:uri="47350f85-5bf0-4688-9428-d22433eaccdb"/>
    <ds:schemaRef ds:uri="dbfd958b-5bb3-461b-ab7e-e7ff3c2daf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7D6D980-B947-494B-812C-6D41508704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Vlastní</PresentationFormat>
  <Slides>37</Slides>
  <Notes>3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Office Theme</vt:lpstr>
      <vt:lpstr>Prezentace aplikace PowerPoint</vt:lpstr>
      <vt:lpstr>Rozsah sociálního vyloučení v roce 2023</vt:lpstr>
      <vt:lpstr>Rozsah a vývoj sociálního vyloučení</vt:lpstr>
      <vt:lpstr>Rozsah a vývoj sociálního vyloučení</vt:lpstr>
      <vt:lpstr>Vývoj sociálního vyloučení mezi lety 2022 a 2023</vt:lpstr>
      <vt:lpstr>Dimenze sociálního vyloučení v roce 2023</vt:lpstr>
      <vt:lpstr>Vývoj dimenzí sociálního vyloučení - 2022 a 2023</vt:lpstr>
      <vt:lpstr>Vývoj sociálního vyloučení</vt:lpstr>
      <vt:lpstr>Aplikace indexu</vt:lpstr>
      <vt:lpstr>Prezentace aplikace PowerPoint</vt:lpstr>
      <vt:lpstr>Prezentace aplikace PowerPoint</vt:lpstr>
      <vt:lpstr>Prezentace aplikace PowerPoint</vt:lpstr>
      <vt:lpstr>Konstrukce indexu sociálního vyloučení</vt:lpstr>
      <vt:lpstr>Konstrukce indexu sociálního vyloučení</vt:lpstr>
      <vt:lpstr>Index sociálního vyloučení v roce 2023 – dimenze osoby v exekuci</vt:lpstr>
      <vt:lpstr>Využití indexu pro konkrétnější a kvalitnější určení specifické potřeby </vt:lpstr>
      <vt:lpstr>Předlužení obyvatel v čase</vt:lpstr>
      <vt:lpstr>Prezentace aplikace PowerPoint</vt:lpstr>
      <vt:lpstr>Oddlužení v posledních letech </vt:lpstr>
      <vt:lpstr>Podávání insolvenčních návrhů po účinnosti novely </vt:lpstr>
      <vt:lpstr>SROVNÁNÍ DLUHŮ STÁTNÍCH INSTITUCÍ K 31.3.2024</vt:lpstr>
      <vt:lpstr>Shrnutí problematiky předlužení vzhledem k indexu </vt:lpstr>
      <vt:lpstr>Změny v čerpání dávek a nezaměstnanosti</vt:lpstr>
      <vt:lpstr>Prezentace aplikace PowerPoint</vt:lpstr>
      <vt:lpstr>Kontext: nízká nezaměstnanost a propad kupní síly mezd​</vt:lpstr>
      <vt:lpstr>Kde dochází k největším změnám? </vt:lpstr>
      <vt:lpstr>Změny PnŽ, dlouhodobé nezaměstnanosti           dle indexu</vt:lpstr>
      <vt:lpstr>Proč neroste pomoc v hmotné nouzi?</vt:lpstr>
      <vt:lpstr>Čerpání příspěvku na bydlení </vt:lpstr>
      <vt:lpstr>Nárůst čerpání PnB nekoreluje se změnami nezaměstnosti / čerpání dávek pomoci  v hmotné nouzi </vt:lpstr>
      <vt:lpstr>Koho se týká nárůst čerpání PnB</vt:lpstr>
      <vt:lpstr>Koho se týká nárůst čerpání PnB</vt:lpstr>
      <vt:lpstr>Co z toho plyne?</vt:lpstr>
      <vt:lpstr>Dimenze předčasné odchody ze vzdělávání</vt:lpstr>
      <vt:lpstr>Pozitivní vliv na snižování předčasných odchodů</vt:lpstr>
      <vt:lpstr>Co negativně ovlivňuje úspěšné ukončování základního vzdělávání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Konference-RSSZ-prezentace</dc:title>
  <dc:creator>Syruček Petr</dc:creator>
  <cp:revision>58</cp:revision>
  <dcterms:created xsi:type="dcterms:W3CDTF">2006-08-16T00:00:00Z</dcterms:created>
  <dcterms:modified xsi:type="dcterms:W3CDTF">2024-11-22T06:04:39Z</dcterms:modified>
  <dc:identifier>DAF1WUKLmj8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0x010100A9E338319F7CF54D98238A77F07FCAC5</vt:lpwstr>
  </property>
  <property fmtid="{D5CDD505-2E9C-101B-9397-08002B2CF9AE}" pid="3" name="MediaServiceImageTags">
    <vt:lpwstr/>
  </property>
</Properties>
</file>