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9" r:id="rId1"/>
    <p:sldMasterId id="2147484089" r:id="rId2"/>
    <p:sldMasterId id="2147484099" r:id="rId3"/>
  </p:sldMasterIdLst>
  <p:notesMasterIdLst>
    <p:notesMasterId r:id="rId12"/>
  </p:notesMasterIdLst>
  <p:handoutMasterIdLst>
    <p:handoutMasterId r:id="rId13"/>
  </p:handoutMasterIdLst>
  <p:sldIdLst>
    <p:sldId id="763" r:id="rId4"/>
    <p:sldId id="762" r:id="rId5"/>
    <p:sldId id="752" r:id="rId6"/>
    <p:sldId id="764" r:id="rId7"/>
    <p:sldId id="767" r:id="rId8"/>
    <p:sldId id="768" r:id="rId9"/>
    <p:sldId id="770" r:id="rId10"/>
    <p:sldId id="769" r:id="rId11"/>
  </p:sldIdLst>
  <p:sldSz cx="9361488" cy="702151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7" userDrawn="1">
          <p15:clr>
            <a:srgbClr val="A4A3A4"/>
          </p15:clr>
        </p15:guide>
        <p15:guide id="2" pos="5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ndřej Pergl" initials="O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E0BB"/>
    <a:srgbClr val="034EA2"/>
    <a:srgbClr val="FB8005"/>
    <a:srgbClr val="E66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69" autoAdjust="0"/>
    <p:restoredTop sz="66265" autoAdjust="0"/>
  </p:normalViewPr>
  <p:slideViewPr>
    <p:cSldViewPr>
      <p:cViewPr varScale="1">
        <p:scale>
          <a:sx n="85" d="100"/>
          <a:sy n="85" d="100"/>
        </p:scale>
        <p:origin x="1920" y="84"/>
      </p:cViewPr>
      <p:guideLst>
        <p:guide orient="horz" pos="1757"/>
        <p:guide pos="5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10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jaké velikosti jsou české </a:t>
            </a:r>
            <a:r>
              <a:rPr lang="cs-CZ" sz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obce typicky vybaveny jednotlivými službami?</a:t>
            </a:r>
            <a:endParaRPr lang="cs-CZ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List1!$A$2:$A$15</c:f>
              <c:strCache>
                <c:ptCount val="14"/>
                <c:pt idx="0">
                  <c:v>Bankomat</c:v>
                </c:pt>
                <c:pt idx="1">
                  <c:v>Čerpací stanice</c:v>
                </c:pt>
                <c:pt idx="2">
                  <c:v>Zubní ordinace</c:v>
                </c:pt>
                <c:pt idx="3">
                  <c:v>Ordinace dětského lékaře</c:v>
                </c:pt>
                <c:pt idx="4">
                  <c:v>Lékárna</c:v>
                </c:pt>
                <c:pt idx="5">
                  <c:v>Ordinace praktického lékaře</c:v>
                </c:pt>
                <c:pt idx="6">
                  <c:v>Tělocvična</c:v>
                </c:pt>
                <c:pt idx="7">
                  <c:v>Pošta a Pošta Partner</c:v>
                </c:pt>
                <c:pt idx="8">
                  <c:v>Základní škola</c:v>
                </c:pt>
                <c:pt idx="9">
                  <c:v>Mateřská škola</c:v>
                </c:pt>
                <c:pt idx="10">
                  <c:v>Prodejna potravin</c:v>
                </c:pt>
                <c:pt idx="11">
                  <c:v>Restaurace nebo hospoda</c:v>
                </c:pt>
                <c:pt idx="12">
                  <c:v>Sportovní hřiště</c:v>
                </c:pt>
                <c:pt idx="13">
                  <c:v>Dětské hřiště</c:v>
                </c:pt>
              </c:strCache>
            </c:strRef>
          </c:cat>
          <c:val>
            <c:numRef>
              <c:f>List1!$B$2:$B$15</c:f>
              <c:numCache>
                <c:formatCode>General</c:formatCode>
                <c:ptCount val="14"/>
                <c:pt idx="0">
                  <c:v>2850</c:v>
                </c:pt>
                <c:pt idx="1">
                  <c:v>2250</c:v>
                </c:pt>
                <c:pt idx="2">
                  <c:v>2050</c:v>
                </c:pt>
                <c:pt idx="3">
                  <c:v>2050</c:v>
                </c:pt>
                <c:pt idx="4">
                  <c:v>2050</c:v>
                </c:pt>
                <c:pt idx="5">
                  <c:v>1450</c:v>
                </c:pt>
                <c:pt idx="6">
                  <c:v>1350</c:v>
                </c:pt>
                <c:pt idx="7">
                  <c:v>850</c:v>
                </c:pt>
                <c:pt idx="8">
                  <c:v>650</c:v>
                </c:pt>
                <c:pt idx="9">
                  <c:v>550</c:v>
                </c:pt>
                <c:pt idx="10">
                  <c:v>350</c:v>
                </c:pt>
                <c:pt idx="11">
                  <c:v>350</c:v>
                </c:pt>
                <c:pt idx="12">
                  <c:v>250</c:v>
                </c:pt>
                <c:pt idx="13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F-4E1B-8B7A-9704EBF72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9868576"/>
        <c:axId val="329864640"/>
      </c:barChart>
      <c:catAx>
        <c:axId val="329868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9864640"/>
        <c:crosses val="autoZero"/>
        <c:auto val="1"/>
        <c:lblAlgn val="ctr"/>
        <c:lblOffset val="100"/>
        <c:noMultiLvlLbl val="0"/>
      </c:catAx>
      <c:valAx>
        <c:axId val="329864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počet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obyvatel</a:t>
                </a:r>
                <a:r>
                  <a:rPr lang="en-US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obce</a:t>
                </a: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986857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925464085697835E-2"/>
          <c:y val="0.11031192660550461"/>
          <c:w val="0.87508020596969494"/>
          <c:h val="0.52391313755725577"/>
        </c:manualLayout>
      </c:layout>
      <c:lineChart>
        <c:grouping val="standard"/>
        <c:varyColors val="0"/>
        <c:ser>
          <c:idx val="0"/>
          <c:order val="0"/>
          <c:tx>
            <c:strRef>
              <c:f>List1!$B$5</c:f>
              <c:strCache>
                <c:ptCount val="1"/>
                <c:pt idx="0">
                  <c:v>sportovní hřiště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List1!$C$4:$I$4</c:f>
              <c:strCache>
                <c:ptCount val="7"/>
                <c:pt idx="0">
                  <c:v>0-200</c:v>
                </c:pt>
                <c:pt idx="1">
                  <c:v>200-500</c:v>
                </c:pt>
                <c:pt idx="2">
                  <c:v>500-1000</c:v>
                </c:pt>
                <c:pt idx="3">
                  <c:v>1000-1500</c:v>
                </c:pt>
                <c:pt idx="4">
                  <c:v>1500-2000</c:v>
                </c:pt>
                <c:pt idx="5">
                  <c:v>2000-2500</c:v>
                </c:pt>
                <c:pt idx="6">
                  <c:v>2500-3000</c:v>
                </c:pt>
              </c:strCache>
            </c:strRef>
          </c:cat>
          <c:val>
            <c:numRef>
              <c:f>List1!$C$5:$I$5</c:f>
              <c:numCache>
                <c:formatCode>0%</c:formatCode>
                <c:ptCount val="7"/>
                <c:pt idx="0">
                  <c:v>0.60133220270903531</c:v>
                </c:pt>
                <c:pt idx="1">
                  <c:v>0.87834603664386979</c:v>
                </c:pt>
                <c:pt idx="2">
                  <c:v>0.97173280094877168</c:v>
                </c:pt>
                <c:pt idx="3">
                  <c:v>0.98827431178970782</c:v>
                </c:pt>
                <c:pt idx="4">
                  <c:v>0.99187080620698798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A9E-4E51-9123-6784EABCEBFB}"/>
            </c:ext>
          </c:extLst>
        </c:ser>
        <c:ser>
          <c:idx val="1"/>
          <c:order val="1"/>
          <c:tx>
            <c:strRef>
              <c:f>List1!$B$6</c:f>
              <c:strCache>
                <c:ptCount val="1"/>
                <c:pt idx="0">
                  <c:v>dětské hřiště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List1!$C$4:$I$4</c:f>
              <c:strCache>
                <c:ptCount val="7"/>
                <c:pt idx="0">
                  <c:v>0-200</c:v>
                </c:pt>
                <c:pt idx="1">
                  <c:v>200-500</c:v>
                </c:pt>
                <c:pt idx="2">
                  <c:v>500-1000</c:v>
                </c:pt>
                <c:pt idx="3">
                  <c:v>1000-1500</c:v>
                </c:pt>
                <c:pt idx="4">
                  <c:v>1500-2000</c:v>
                </c:pt>
                <c:pt idx="5">
                  <c:v>2000-2500</c:v>
                </c:pt>
                <c:pt idx="6">
                  <c:v>2500-3000</c:v>
                </c:pt>
              </c:strCache>
            </c:strRef>
          </c:cat>
          <c:val>
            <c:numRef>
              <c:f>List1!$C$6:$I$6</c:f>
              <c:numCache>
                <c:formatCode>0%</c:formatCode>
                <c:ptCount val="7"/>
                <c:pt idx="0">
                  <c:v>0.66100000000000003</c:v>
                </c:pt>
                <c:pt idx="1">
                  <c:v>0.83399999999999996</c:v>
                </c:pt>
                <c:pt idx="2">
                  <c:v>0.89200000000000002</c:v>
                </c:pt>
                <c:pt idx="3">
                  <c:v>0.90700000000000003</c:v>
                </c:pt>
                <c:pt idx="4">
                  <c:v>0.93300000000000005</c:v>
                </c:pt>
                <c:pt idx="5">
                  <c:v>0.93700000000000006</c:v>
                </c:pt>
                <c:pt idx="6">
                  <c:v>0.96099999999999997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9E-4E51-9123-6784EABCEBFB}"/>
            </c:ext>
          </c:extLst>
        </c:ser>
        <c:ser>
          <c:idx val="2"/>
          <c:order val="2"/>
          <c:tx>
            <c:strRef>
              <c:f>List1!$B$7</c:f>
              <c:strCache>
                <c:ptCount val="1"/>
                <c:pt idx="0">
                  <c:v>prodejna potravin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List1!$C$4:$I$4</c:f>
              <c:strCache>
                <c:ptCount val="7"/>
                <c:pt idx="0">
                  <c:v>0-200</c:v>
                </c:pt>
                <c:pt idx="1">
                  <c:v>200-500</c:v>
                </c:pt>
                <c:pt idx="2">
                  <c:v>500-1000</c:v>
                </c:pt>
                <c:pt idx="3">
                  <c:v>1000-1500</c:v>
                </c:pt>
                <c:pt idx="4">
                  <c:v>1500-2000</c:v>
                </c:pt>
                <c:pt idx="5">
                  <c:v>2000-2500</c:v>
                </c:pt>
                <c:pt idx="6">
                  <c:v>2500-3000</c:v>
                </c:pt>
              </c:strCache>
            </c:strRef>
          </c:cat>
          <c:val>
            <c:numRef>
              <c:f>List1!$C$7:$I$7</c:f>
              <c:numCache>
                <c:formatCode>0%</c:formatCode>
                <c:ptCount val="7"/>
                <c:pt idx="0">
                  <c:v>0.33536585365853661</c:v>
                </c:pt>
                <c:pt idx="1">
                  <c:v>0.68812182896968854</c:v>
                </c:pt>
                <c:pt idx="2">
                  <c:v>0.90850324293602147</c:v>
                </c:pt>
                <c:pt idx="3">
                  <c:v>0.97244912530666017</c:v>
                </c:pt>
                <c:pt idx="4">
                  <c:v>0.96435696915783875</c:v>
                </c:pt>
                <c:pt idx="5">
                  <c:v>0.97301409850319853</c:v>
                </c:pt>
                <c:pt idx="6">
                  <c:v>0.99022705507084618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A9E-4E51-9123-6784EABCEBFB}"/>
            </c:ext>
          </c:extLst>
        </c:ser>
        <c:ser>
          <c:idx val="3"/>
          <c:order val="3"/>
          <c:tx>
            <c:strRef>
              <c:f>List1!$B$8</c:f>
              <c:strCache>
                <c:ptCount val="1"/>
                <c:pt idx="0">
                  <c:v>restaurace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List1!$C$4:$I$4</c:f>
              <c:strCache>
                <c:ptCount val="7"/>
                <c:pt idx="0">
                  <c:v>0-200</c:v>
                </c:pt>
                <c:pt idx="1">
                  <c:v>200-500</c:v>
                </c:pt>
                <c:pt idx="2">
                  <c:v>500-1000</c:v>
                </c:pt>
                <c:pt idx="3">
                  <c:v>1000-1500</c:v>
                </c:pt>
                <c:pt idx="4">
                  <c:v>1500-2000</c:v>
                </c:pt>
                <c:pt idx="5">
                  <c:v>2000-2500</c:v>
                </c:pt>
                <c:pt idx="6">
                  <c:v>2500-3000</c:v>
                </c:pt>
              </c:strCache>
            </c:strRef>
          </c:cat>
          <c:val>
            <c:numRef>
              <c:f>List1!$C$8:$I$8</c:f>
              <c:numCache>
                <c:formatCode>0%</c:formatCode>
                <c:ptCount val="7"/>
                <c:pt idx="0">
                  <c:v>0.41041662017718072</c:v>
                </c:pt>
                <c:pt idx="1">
                  <c:v>0.71459230432680132</c:v>
                </c:pt>
                <c:pt idx="2">
                  <c:v>0.84528702189520422</c:v>
                </c:pt>
                <c:pt idx="3">
                  <c:v>0.88380208809669358</c:v>
                </c:pt>
                <c:pt idx="4">
                  <c:v>0.92520247848119563</c:v>
                </c:pt>
                <c:pt idx="5">
                  <c:v>0.96705484131420405</c:v>
                </c:pt>
                <c:pt idx="6">
                  <c:v>0.93752621462621133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9E-4E51-9123-6784EABCEBFB}"/>
            </c:ext>
          </c:extLst>
        </c:ser>
        <c:ser>
          <c:idx val="4"/>
          <c:order val="4"/>
          <c:tx>
            <c:strRef>
              <c:f>List1!$B$9</c:f>
              <c:strCache>
                <c:ptCount val="1"/>
                <c:pt idx="0">
                  <c:v>mateřská škola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List1!$C$4:$I$4</c:f>
              <c:strCache>
                <c:ptCount val="7"/>
                <c:pt idx="0">
                  <c:v>0-200</c:v>
                </c:pt>
                <c:pt idx="1">
                  <c:v>200-500</c:v>
                </c:pt>
                <c:pt idx="2">
                  <c:v>500-1000</c:v>
                </c:pt>
                <c:pt idx="3">
                  <c:v>1000-1500</c:v>
                </c:pt>
                <c:pt idx="4">
                  <c:v>1500-2000</c:v>
                </c:pt>
                <c:pt idx="5">
                  <c:v>2000-2500</c:v>
                </c:pt>
                <c:pt idx="6">
                  <c:v>2500-3000</c:v>
                </c:pt>
              </c:strCache>
            </c:strRef>
          </c:cat>
          <c:val>
            <c:numRef>
              <c:f>List1!$C$9:$I$9</c:f>
              <c:numCache>
                <c:formatCode>0%</c:formatCode>
                <c:ptCount val="7"/>
                <c:pt idx="0">
                  <c:v>3.734965300247696E-2</c:v>
                </c:pt>
                <c:pt idx="1">
                  <c:v>0.39978354479931838</c:v>
                </c:pt>
                <c:pt idx="2">
                  <c:v>0.91267258554641573</c:v>
                </c:pt>
                <c:pt idx="3">
                  <c:v>0.98678373100873329</c:v>
                </c:pt>
                <c:pt idx="4">
                  <c:v>0.99626986136240647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A9E-4E51-9123-6784EABCEBFB}"/>
            </c:ext>
          </c:extLst>
        </c:ser>
        <c:ser>
          <c:idx val="5"/>
          <c:order val="5"/>
          <c:tx>
            <c:strRef>
              <c:f>List1!$B$10</c:f>
              <c:strCache>
                <c:ptCount val="1"/>
                <c:pt idx="0">
                  <c:v>základní škola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List1!$C$4:$I$4</c:f>
              <c:strCache>
                <c:ptCount val="7"/>
                <c:pt idx="0">
                  <c:v>0-200</c:v>
                </c:pt>
                <c:pt idx="1">
                  <c:v>200-500</c:v>
                </c:pt>
                <c:pt idx="2">
                  <c:v>500-1000</c:v>
                </c:pt>
                <c:pt idx="3">
                  <c:v>1000-1500</c:v>
                </c:pt>
                <c:pt idx="4">
                  <c:v>1500-2000</c:v>
                </c:pt>
                <c:pt idx="5">
                  <c:v>2000-2500</c:v>
                </c:pt>
                <c:pt idx="6">
                  <c:v>2500-3000</c:v>
                </c:pt>
              </c:strCache>
            </c:strRef>
          </c:cat>
          <c:val>
            <c:numRef>
              <c:f>List1!$C$10:$I$10</c:f>
              <c:numCache>
                <c:formatCode>0%</c:formatCode>
                <c:ptCount val="7"/>
                <c:pt idx="0">
                  <c:v>9.7237408787628592E-3</c:v>
                </c:pt>
                <c:pt idx="1">
                  <c:v>0.15896869075306452</c:v>
                </c:pt>
                <c:pt idx="2">
                  <c:v>0.68577991534100591</c:v>
                </c:pt>
                <c:pt idx="3">
                  <c:v>0.92113560113406079</c:v>
                </c:pt>
                <c:pt idx="4">
                  <c:v>0.95294822632604559</c:v>
                </c:pt>
                <c:pt idx="5">
                  <c:v>0.9937475504038169</c:v>
                </c:pt>
                <c:pt idx="6">
                  <c:v>0.97210216683261663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A9E-4E51-9123-6784EABCEBFB}"/>
            </c:ext>
          </c:extLst>
        </c:ser>
        <c:ser>
          <c:idx val="6"/>
          <c:order val="6"/>
          <c:tx>
            <c:strRef>
              <c:f>List1!$B$11</c:f>
              <c:strCache>
                <c:ptCount val="1"/>
                <c:pt idx="0">
                  <c:v>pošta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List1!$C$4:$I$4</c:f>
              <c:strCache>
                <c:ptCount val="7"/>
                <c:pt idx="0">
                  <c:v>0-200</c:v>
                </c:pt>
                <c:pt idx="1">
                  <c:v>200-500</c:v>
                </c:pt>
                <c:pt idx="2">
                  <c:v>500-1000</c:v>
                </c:pt>
                <c:pt idx="3">
                  <c:v>1000-1500</c:v>
                </c:pt>
                <c:pt idx="4">
                  <c:v>1500-2000</c:v>
                </c:pt>
                <c:pt idx="5">
                  <c:v>2000-2500</c:v>
                </c:pt>
                <c:pt idx="6">
                  <c:v>2500-3000</c:v>
                </c:pt>
              </c:strCache>
            </c:strRef>
          </c:cat>
          <c:val>
            <c:numRef>
              <c:f>List1!$C$11:$I$11</c:f>
              <c:numCache>
                <c:formatCode>0%</c:formatCode>
                <c:ptCount val="7"/>
                <c:pt idx="0">
                  <c:v>4.6158480797982723E-2</c:v>
                </c:pt>
                <c:pt idx="1">
                  <c:v>0.25504716727688609</c:v>
                </c:pt>
                <c:pt idx="2">
                  <c:v>0.61548278812476021</c:v>
                </c:pt>
                <c:pt idx="3">
                  <c:v>0.83583555155500155</c:v>
                </c:pt>
                <c:pt idx="4">
                  <c:v>0.95297928457991987</c:v>
                </c:pt>
                <c:pt idx="5">
                  <c:v>0.99370846531271351</c:v>
                </c:pt>
                <c:pt idx="6">
                  <c:v>0.98158867017532347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A9E-4E51-9123-6784EABCEBFB}"/>
            </c:ext>
          </c:extLst>
        </c:ser>
        <c:ser>
          <c:idx val="7"/>
          <c:order val="7"/>
          <c:tx>
            <c:strRef>
              <c:f>List1!$B$12</c:f>
              <c:strCache>
                <c:ptCount val="1"/>
                <c:pt idx="0">
                  <c:v>praktický lékař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List1!$C$4:$I$4</c:f>
              <c:strCache>
                <c:ptCount val="7"/>
                <c:pt idx="0">
                  <c:v>0-200</c:v>
                </c:pt>
                <c:pt idx="1">
                  <c:v>200-500</c:v>
                </c:pt>
                <c:pt idx="2">
                  <c:v>500-1000</c:v>
                </c:pt>
                <c:pt idx="3">
                  <c:v>1000-1500</c:v>
                </c:pt>
                <c:pt idx="4">
                  <c:v>1500-2000</c:v>
                </c:pt>
                <c:pt idx="5">
                  <c:v>2000-2500</c:v>
                </c:pt>
                <c:pt idx="6">
                  <c:v>2500-3000</c:v>
                </c:pt>
              </c:strCache>
            </c:strRef>
          </c:cat>
          <c:val>
            <c:numRef>
              <c:f>List1!$C$12:$I$12</c:f>
              <c:numCache>
                <c:formatCode>0%</c:formatCode>
                <c:ptCount val="7"/>
                <c:pt idx="0">
                  <c:v>7.0236315354919336E-3</c:v>
                </c:pt>
                <c:pt idx="1">
                  <c:v>0.10469677082613735</c:v>
                </c:pt>
                <c:pt idx="2">
                  <c:v>0.35619974269903376</c:v>
                </c:pt>
                <c:pt idx="3">
                  <c:v>0.65937421279203923</c:v>
                </c:pt>
                <c:pt idx="4">
                  <c:v>0.82033576564034039</c:v>
                </c:pt>
                <c:pt idx="5">
                  <c:v>0.93850692503571209</c:v>
                </c:pt>
                <c:pt idx="6">
                  <c:v>0.88187643838514251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A9E-4E51-9123-6784EABCEBFB}"/>
            </c:ext>
          </c:extLst>
        </c:ser>
        <c:ser>
          <c:idx val="8"/>
          <c:order val="8"/>
          <c:tx>
            <c:strRef>
              <c:f>List1!$B$13</c:f>
              <c:strCache>
                <c:ptCount val="1"/>
                <c:pt idx="0">
                  <c:v>tělocvična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lgDash"/>
              <a:round/>
            </a:ln>
            <a:effectLst/>
          </c:spPr>
          <c:marker>
            <c:symbol val="none"/>
          </c:marker>
          <c:cat>
            <c:strRef>
              <c:f>List1!$C$4:$I$4</c:f>
              <c:strCache>
                <c:ptCount val="7"/>
                <c:pt idx="0">
                  <c:v>0-200</c:v>
                </c:pt>
                <c:pt idx="1">
                  <c:v>200-500</c:v>
                </c:pt>
                <c:pt idx="2">
                  <c:v>500-1000</c:v>
                </c:pt>
                <c:pt idx="3">
                  <c:v>1000-1500</c:v>
                </c:pt>
                <c:pt idx="4">
                  <c:v>1500-2000</c:v>
                </c:pt>
                <c:pt idx="5">
                  <c:v>2000-2500</c:v>
                </c:pt>
                <c:pt idx="6">
                  <c:v>2500-3000</c:v>
                </c:pt>
              </c:strCache>
            </c:strRef>
          </c:cat>
          <c:val>
            <c:numRef>
              <c:f>List1!$C$13:$I$13</c:f>
              <c:numCache>
                <c:formatCode>0%</c:formatCode>
                <c:ptCount val="7"/>
                <c:pt idx="0">
                  <c:v>6.4345676172953087E-2</c:v>
                </c:pt>
                <c:pt idx="1">
                  <c:v>0.15650814671688937</c:v>
                </c:pt>
                <c:pt idx="2">
                  <c:v>0.42594127587970509</c:v>
                </c:pt>
                <c:pt idx="3">
                  <c:v>0.64713054432464201</c:v>
                </c:pt>
                <c:pt idx="4">
                  <c:v>0.76579554933797767</c:v>
                </c:pt>
                <c:pt idx="5">
                  <c:v>0.80506403879631927</c:v>
                </c:pt>
                <c:pt idx="6">
                  <c:v>0.89231852184157068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A9E-4E51-9123-6784EABCEBFB}"/>
            </c:ext>
          </c:extLst>
        </c:ser>
        <c:ser>
          <c:idx val="9"/>
          <c:order val="9"/>
          <c:tx>
            <c:strRef>
              <c:f>List1!$B$14</c:f>
              <c:strCache>
                <c:ptCount val="1"/>
                <c:pt idx="0">
                  <c:v>zubař</c:v>
                </c:pt>
              </c:strCache>
            </c:strRef>
          </c:tx>
          <c:spPr>
            <a:ln w="50800" cap="rnd" cmpd="dbl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List1!$C$4:$I$4</c:f>
              <c:strCache>
                <c:ptCount val="7"/>
                <c:pt idx="0">
                  <c:v>0-200</c:v>
                </c:pt>
                <c:pt idx="1">
                  <c:v>200-500</c:v>
                </c:pt>
                <c:pt idx="2">
                  <c:v>500-1000</c:v>
                </c:pt>
                <c:pt idx="3">
                  <c:v>1000-1500</c:v>
                </c:pt>
                <c:pt idx="4">
                  <c:v>1500-2000</c:v>
                </c:pt>
                <c:pt idx="5">
                  <c:v>2000-2500</c:v>
                </c:pt>
                <c:pt idx="6">
                  <c:v>2500-3000</c:v>
                </c:pt>
              </c:strCache>
            </c:strRef>
          </c:cat>
          <c:val>
            <c:numRef>
              <c:f>List1!$C$14:$I$14</c:f>
              <c:numCache>
                <c:formatCode>0%</c:formatCode>
                <c:ptCount val="7"/>
                <c:pt idx="0">
                  <c:v>4.4908843415973039E-3</c:v>
                </c:pt>
                <c:pt idx="1">
                  <c:v>1.3159248086827703E-2</c:v>
                </c:pt>
                <c:pt idx="2">
                  <c:v>0.11772955493498741</c:v>
                </c:pt>
                <c:pt idx="3">
                  <c:v>0.38001626963306684</c:v>
                </c:pt>
                <c:pt idx="4">
                  <c:v>0.60047433484682067</c:v>
                </c:pt>
                <c:pt idx="5">
                  <c:v>0.74043227128749767</c:v>
                </c:pt>
                <c:pt idx="6">
                  <c:v>0.78937847172832354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A9E-4E51-9123-6784EABCEBFB}"/>
            </c:ext>
          </c:extLst>
        </c:ser>
        <c:ser>
          <c:idx val="10"/>
          <c:order val="10"/>
          <c:tx>
            <c:strRef>
              <c:f>List1!$B$15</c:f>
              <c:strCache>
                <c:ptCount val="1"/>
                <c:pt idx="0">
                  <c:v>dětský lékař</c:v>
                </c:pt>
              </c:strCache>
            </c:strRef>
          </c:tx>
          <c:spPr>
            <a:ln w="50800" cap="rnd" cmpd="dbl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List1!$C$4:$I$4</c:f>
              <c:strCache>
                <c:ptCount val="7"/>
                <c:pt idx="0">
                  <c:v>0-200</c:v>
                </c:pt>
                <c:pt idx="1">
                  <c:v>200-500</c:v>
                </c:pt>
                <c:pt idx="2">
                  <c:v>500-1000</c:v>
                </c:pt>
                <c:pt idx="3">
                  <c:v>1000-1500</c:v>
                </c:pt>
                <c:pt idx="4">
                  <c:v>1500-2000</c:v>
                </c:pt>
                <c:pt idx="5">
                  <c:v>2000-2500</c:v>
                </c:pt>
                <c:pt idx="6">
                  <c:v>2500-3000</c:v>
                </c:pt>
              </c:strCache>
            </c:strRef>
          </c:cat>
          <c:val>
            <c:numRef>
              <c:f>List1!$C$15:$I$15</c:f>
              <c:numCache>
                <c:formatCode>0%</c:formatCode>
                <c:ptCount val="7"/>
                <c:pt idx="0">
                  <c:v>2.2928614464552697E-3</c:v>
                </c:pt>
                <c:pt idx="1">
                  <c:v>2.7090673237079851E-2</c:v>
                </c:pt>
                <c:pt idx="2">
                  <c:v>0.1383536431477716</c:v>
                </c:pt>
                <c:pt idx="3">
                  <c:v>0.40891813358106816</c:v>
                </c:pt>
                <c:pt idx="4">
                  <c:v>0.50281825792715207</c:v>
                </c:pt>
                <c:pt idx="5">
                  <c:v>0.73207564747531206</c:v>
                </c:pt>
                <c:pt idx="6">
                  <c:v>0.78329120756877801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A9E-4E51-9123-6784EABCEBFB}"/>
            </c:ext>
          </c:extLst>
        </c:ser>
        <c:ser>
          <c:idx val="11"/>
          <c:order val="11"/>
          <c:tx>
            <c:strRef>
              <c:f>List1!$B$16</c:f>
              <c:strCache>
                <c:ptCount val="1"/>
                <c:pt idx="0">
                  <c:v>čerpací stanice</c:v>
                </c:pt>
              </c:strCache>
            </c:strRef>
          </c:tx>
          <c:spPr>
            <a:ln w="50800" cap="rnd" cmpd="dbl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List1!$C$4:$I$4</c:f>
              <c:strCache>
                <c:ptCount val="7"/>
                <c:pt idx="0">
                  <c:v>0-200</c:v>
                </c:pt>
                <c:pt idx="1">
                  <c:v>200-500</c:v>
                </c:pt>
                <c:pt idx="2">
                  <c:v>500-1000</c:v>
                </c:pt>
                <c:pt idx="3">
                  <c:v>1000-1500</c:v>
                </c:pt>
                <c:pt idx="4">
                  <c:v>1500-2000</c:v>
                </c:pt>
                <c:pt idx="5">
                  <c:v>2000-2500</c:v>
                </c:pt>
                <c:pt idx="6">
                  <c:v>2500-3000</c:v>
                </c:pt>
              </c:strCache>
            </c:strRef>
          </c:cat>
          <c:val>
            <c:numRef>
              <c:f>List1!$C$16:$I$16</c:f>
              <c:numCache>
                <c:formatCode>0%</c:formatCode>
                <c:ptCount val="7"/>
                <c:pt idx="0">
                  <c:v>2.584629460201281E-2</c:v>
                </c:pt>
                <c:pt idx="1">
                  <c:v>8.449582057245493E-2</c:v>
                </c:pt>
                <c:pt idx="2">
                  <c:v>0.18982101783666111</c:v>
                </c:pt>
                <c:pt idx="3">
                  <c:v>0.31220687785099649</c:v>
                </c:pt>
                <c:pt idx="4">
                  <c:v>0.50871829314080097</c:v>
                </c:pt>
                <c:pt idx="5">
                  <c:v>0.66632817837401404</c:v>
                </c:pt>
                <c:pt idx="6">
                  <c:v>0.68283858355308025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A9E-4E51-9123-6784EABCEBFB}"/>
            </c:ext>
          </c:extLst>
        </c:ser>
        <c:ser>
          <c:idx val="12"/>
          <c:order val="12"/>
          <c:tx>
            <c:strRef>
              <c:f>List1!$B$17</c:f>
              <c:strCache>
                <c:ptCount val="1"/>
                <c:pt idx="0">
                  <c:v>sběrný dvůr</c:v>
                </c:pt>
              </c:strCache>
            </c:strRef>
          </c:tx>
          <c:spPr>
            <a:ln w="50800" cap="rnd" cmpd="dbl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List1!$C$4:$I$4</c:f>
              <c:strCache>
                <c:ptCount val="7"/>
                <c:pt idx="0">
                  <c:v>0-200</c:v>
                </c:pt>
                <c:pt idx="1">
                  <c:v>200-500</c:v>
                </c:pt>
                <c:pt idx="2">
                  <c:v>500-1000</c:v>
                </c:pt>
                <c:pt idx="3">
                  <c:v>1000-1500</c:v>
                </c:pt>
                <c:pt idx="4">
                  <c:v>1500-2000</c:v>
                </c:pt>
                <c:pt idx="5">
                  <c:v>2000-2500</c:v>
                </c:pt>
                <c:pt idx="6">
                  <c:v>2500-3000</c:v>
                </c:pt>
              </c:strCache>
            </c:strRef>
          </c:cat>
          <c:val>
            <c:numRef>
              <c:f>List1!$C$17:$I$17</c:f>
              <c:numCache>
                <c:formatCode>0%</c:formatCode>
                <c:ptCount val="7"/>
                <c:pt idx="0">
                  <c:v>1.9653895075089817E-2</c:v>
                </c:pt>
                <c:pt idx="1">
                  <c:v>9.9689133488382792E-2</c:v>
                </c:pt>
                <c:pt idx="2">
                  <c:v>0.21614512266936414</c:v>
                </c:pt>
                <c:pt idx="3">
                  <c:v>0.33930367895874347</c:v>
                </c:pt>
                <c:pt idx="4">
                  <c:v>0.45132237745766784</c:v>
                </c:pt>
                <c:pt idx="5">
                  <c:v>0.55562697969070241</c:v>
                </c:pt>
                <c:pt idx="6">
                  <c:v>0.53050379496606237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A9E-4E51-9123-6784EABCEBFB}"/>
            </c:ext>
          </c:extLst>
        </c:ser>
        <c:ser>
          <c:idx val="13"/>
          <c:order val="13"/>
          <c:tx>
            <c:strRef>
              <c:f>List1!$B$18</c:f>
              <c:strCache>
                <c:ptCount val="1"/>
                <c:pt idx="0">
                  <c:v>lékárna</c:v>
                </c:pt>
              </c:strCache>
            </c:strRef>
          </c:tx>
          <c:spPr>
            <a:ln w="50800" cap="rnd" cmpd="dbl">
              <a:solidFill>
                <a:schemeClr val="accent2">
                  <a:lumMod val="80000"/>
                  <a:lumOff val="2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List1!$C$4:$I$4</c:f>
              <c:strCache>
                <c:ptCount val="7"/>
                <c:pt idx="0">
                  <c:v>0-200</c:v>
                </c:pt>
                <c:pt idx="1">
                  <c:v>200-500</c:v>
                </c:pt>
                <c:pt idx="2">
                  <c:v>500-1000</c:v>
                </c:pt>
                <c:pt idx="3">
                  <c:v>1000-1500</c:v>
                </c:pt>
                <c:pt idx="4">
                  <c:v>1500-2000</c:v>
                </c:pt>
                <c:pt idx="5">
                  <c:v>2000-2500</c:v>
                </c:pt>
                <c:pt idx="6">
                  <c:v>2500-3000</c:v>
                </c:pt>
              </c:strCache>
            </c:strRef>
          </c:cat>
          <c:val>
            <c:numRef>
              <c:f>List1!$C$18:$I$18</c:f>
              <c:numCache>
                <c:formatCode>0%</c:formatCode>
                <c:ptCount val="7"/>
                <c:pt idx="0">
                  <c:v>0</c:v>
                </c:pt>
                <c:pt idx="1">
                  <c:v>2.629700416791397E-3</c:v>
                </c:pt>
                <c:pt idx="2">
                  <c:v>4.7202621433129449E-2</c:v>
                </c:pt>
                <c:pt idx="3">
                  <c:v>0.17166227835833947</c:v>
                </c:pt>
                <c:pt idx="4">
                  <c:v>0.4361222076859036</c:v>
                </c:pt>
                <c:pt idx="5">
                  <c:v>0.65609278926774739</c:v>
                </c:pt>
                <c:pt idx="6">
                  <c:v>0.79200449341488588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A9E-4E51-9123-6784EABCEBFB}"/>
            </c:ext>
          </c:extLst>
        </c:ser>
        <c:ser>
          <c:idx val="14"/>
          <c:order val="14"/>
          <c:tx>
            <c:strRef>
              <c:f>List1!$B$19</c:f>
              <c:strCache>
                <c:ptCount val="1"/>
                <c:pt idx="0">
                  <c:v>gynekolog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List1!$C$4:$I$4</c:f>
              <c:strCache>
                <c:ptCount val="7"/>
                <c:pt idx="0">
                  <c:v>0-200</c:v>
                </c:pt>
                <c:pt idx="1">
                  <c:v>200-500</c:v>
                </c:pt>
                <c:pt idx="2">
                  <c:v>500-1000</c:v>
                </c:pt>
                <c:pt idx="3">
                  <c:v>1000-1500</c:v>
                </c:pt>
                <c:pt idx="4">
                  <c:v>1500-2000</c:v>
                </c:pt>
                <c:pt idx="5">
                  <c:v>2000-2500</c:v>
                </c:pt>
                <c:pt idx="6">
                  <c:v>2500-3000</c:v>
                </c:pt>
              </c:strCache>
            </c:strRef>
          </c:cat>
          <c:val>
            <c:numRef>
              <c:f>List1!$C$19:$I$19</c:f>
              <c:numCache>
                <c:formatCode>0%</c:formatCode>
                <c:ptCount val="7"/>
                <c:pt idx="0">
                  <c:v>0</c:v>
                </c:pt>
                <c:pt idx="1">
                  <c:v>2.9582210759819161E-3</c:v>
                </c:pt>
                <c:pt idx="2">
                  <c:v>2.9499330073640605E-2</c:v>
                </c:pt>
                <c:pt idx="3">
                  <c:v>0.12070334875258122</c:v>
                </c:pt>
                <c:pt idx="4">
                  <c:v>0.2373353295507811</c:v>
                </c:pt>
                <c:pt idx="5">
                  <c:v>0.4103502888019378</c:v>
                </c:pt>
                <c:pt idx="6">
                  <c:v>0.52597390755674212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A9E-4E51-9123-6784EABCEBFB}"/>
            </c:ext>
          </c:extLst>
        </c:ser>
        <c:ser>
          <c:idx val="15"/>
          <c:order val="15"/>
          <c:tx>
            <c:strRef>
              <c:f>List1!$B$20</c:f>
              <c:strCache>
                <c:ptCount val="1"/>
                <c:pt idx="0">
                  <c:v>bankomat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List1!$C$4:$I$4</c:f>
              <c:strCache>
                <c:ptCount val="7"/>
                <c:pt idx="0">
                  <c:v>0-200</c:v>
                </c:pt>
                <c:pt idx="1">
                  <c:v>200-500</c:v>
                </c:pt>
                <c:pt idx="2">
                  <c:v>500-1000</c:v>
                </c:pt>
                <c:pt idx="3">
                  <c:v>1000-1500</c:v>
                </c:pt>
                <c:pt idx="4">
                  <c:v>1500-2000</c:v>
                </c:pt>
                <c:pt idx="5">
                  <c:v>2000-2500</c:v>
                </c:pt>
                <c:pt idx="6">
                  <c:v>2500-3000</c:v>
                </c:pt>
              </c:strCache>
            </c:strRef>
          </c:cat>
          <c:val>
            <c:numRef>
              <c:f>List1!$C$20:$I$20</c:f>
              <c:numCache>
                <c:formatCode>0%</c:formatCode>
                <c:ptCount val="7"/>
                <c:pt idx="0">
                  <c:v>2.2036016334545778E-3</c:v>
                </c:pt>
                <c:pt idx="1">
                  <c:v>2.4715806602651192E-3</c:v>
                </c:pt>
                <c:pt idx="2">
                  <c:v>9.1419812995135082E-3</c:v>
                </c:pt>
                <c:pt idx="3">
                  <c:v>3.6956455466291858E-2</c:v>
                </c:pt>
                <c:pt idx="4">
                  <c:v>9.644342146073677E-2</c:v>
                </c:pt>
                <c:pt idx="5">
                  <c:v>0.24901558909384514</c:v>
                </c:pt>
                <c:pt idx="6">
                  <c:v>0.44924666002866742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2A9E-4E51-9123-6784EABCEBFB}"/>
            </c:ext>
          </c:extLst>
        </c:ser>
        <c:ser>
          <c:idx val="16"/>
          <c:order val="16"/>
          <c:tx>
            <c:strRef>
              <c:f>List1!$B$21</c:f>
              <c:strCache>
                <c:ptCount val="1"/>
                <c:pt idx="0">
                  <c:v>policejní služebna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List1!$C$4:$I$4</c:f>
              <c:strCache>
                <c:ptCount val="7"/>
                <c:pt idx="0">
                  <c:v>0-200</c:v>
                </c:pt>
                <c:pt idx="1">
                  <c:v>200-500</c:v>
                </c:pt>
                <c:pt idx="2">
                  <c:v>500-1000</c:v>
                </c:pt>
                <c:pt idx="3">
                  <c:v>1000-1500</c:v>
                </c:pt>
                <c:pt idx="4">
                  <c:v>1500-2000</c:v>
                </c:pt>
                <c:pt idx="5">
                  <c:v>2000-2500</c:v>
                </c:pt>
                <c:pt idx="6">
                  <c:v>2500-3000</c:v>
                </c:pt>
              </c:strCache>
            </c:strRef>
          </c:cat>
          <c:val>
            <c:numRef>
              <c:f>List1!$C$21:$I$21</c:f>
              <c:numCache>
                <c:formatCode>0%</c:formatCode>
                <c:ptCount val="7"/>
                <c:pt idx="0">
                  <c:v>0</c:v>
                </c:pt>
                <c:pt idx="1">
                  <c:v>3.4540723513021856E-3</c:v>
                </c:pt>
                <c:pt idx="2">
                  <c:v>8.0370644709223237E-3</c:v>
                </c:pt>
                <c:pt idx="3">
                  <c:v>4.607964418601293E-2</c:v>
                </c:pt>
                <c:pt idx="4">
                  <c:v>7.5410845337456359E-2</c:v>
                </c:pt>
                <c:pt idx="5">
                  <c:v>0.19324265573566859</c:v>
                </c:pt>
                <c:pt idx="6">
                  <c:v>0.26227391594542254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2A9E-4E51-9123-6784EABCEB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9034192"/>
        <c:axId val="449038784"/>
      </c:lineChart>
      <c:catAx>
        <c:axId val="449034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Počet obyvatel obc</a:t>
                </a:r>
                <a:r>
                  <a:rPr lang="cs-CZ">
                    <a:solidFill>
                      <a:schemeClr val="tx1"/>
                    </a:solidFill>
                  </a:rPr>
                  <a:t>e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9038784"/>
        <c:crosses val="autoZero"/>
        <c:auto val="1"/>
        <c:lblAlgn val="ctr"/>
        <c:lblOffset val="100"/>
        <c:noMultiLvlLbl val="0"/>
      </c:catAx>
      <c:valAx>
        <c:axId val="4490387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Podíl obcí</a:t>
                </a:r>
                <a:r>
                  <a:rPr lang="cs-CZ">
                    <a:solidFill>
                      <a:schemeClr val="tx1"/>
                    </a:solidFill>
                  </a:rPr>
                  <a:t> vybavených danou službou</a:t>
                </a:r>
                <a:endParaRPr lang="en-US">
                  <a:solidFill>
                    <a:schemeClr val="tx1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903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854352412122694E-2"/>
          <c:y val="0.73530632209779268"/>
          <c:w val="0.85870143850541281"/>
          <c:h val="0.264693677902207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8D45ECD3-898F-4938-8F91-316EBF799E19}" type="datetimeFigureOut">
              <a:rPr lang="cs-CZ" smtClean="0"/>
              <a:t>19.07.2021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66A3EE80-65DB-4D20-8862-FEC13CF549C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542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5" rIns="91432" bIns="45715" rtlCol="0"/>
          <a:lstStyle>
            <a:lvl1pPr algn="r">
              <a:defRPr sz="1200"/>
            </a:lvl1pPr>
          </a:lstStyle>
          <a:p>
            <a:fld id="{57605558-CA49-4C57-A7DA-C61CC902B740}" type="datetimeFigureOut">
              <a:rPr lang="cs-CZ" smtClean="0"/>
              <a:t>19.07.2021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5" rIns="91432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5" rIns="91432" bIns="45715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5" rIns="91432" bIns="45715" rtlCol="0" anchor="b"/>
          <a:lstStyle>
            <a:lvl1pPr algn="r">
              <a:defRPr sz="1200"/>
            </a:lvl1pPr>
          </a:lstStyle>
          <a:p>
            <a:fld id="{3499E54A-1AF1-4500-BC1C-579C8999CF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4798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2133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8090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144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09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7828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246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42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961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37034" y="4690355"/>
            <a:ext cx="7224628" cy="18431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944"/>
              </a:spcBef>
              <a:spcAft>
                <a:spcPts val="944"/>
              </a:spcAft>
              <a:buNone/>
              <a:defRPr sz="1887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31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2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5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8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0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37034" y="2036260"/>
            <a:ext cx="7456380" cy="1916846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437033" y="3879382"/>
            <a:ext cx="7380653" cy="5897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8626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53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9" name="Obrázek 8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223" y="709214"/>
            <a:ext cx="2577274" cy="678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23562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04944" y="2109985"/>
            <a:ext cx="8488470" cy="4408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944"/>
              </a:spcBef>
              <a:spcAft>
                <a:spcPts val="944"/>
              </a:spcAft>
              <a:buFontTx/>
              <a:buNone/>
              <a:defRPr sz="2642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265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1887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698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698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404944" y="1446461"/>
            <a:ext cx="848847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19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5" name="Obrázek 4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65" y="635488"/>
            <a:ext cx="2064180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7664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04944" y="1520185"/>
            <a:ext cx="8488470" cy="499854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944"/>
              </a:spcBef>
              <a:spcAft>
                <a:spcPts val="944"/>
              </a:spcAft>
              <a:buFontTx/>
              <a:buNone/>
              <a:defRPr sz="2642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265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1887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698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698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65" y="635488"/>
            <a:ext cx="2064180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94569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404944" y="1446461"/>
            <a:ext cx="848847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19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78665" y="2109986"/>
            <a:ext cx="8425339" cy="4408746"/>
          </a:xfrm>
          <a:prstGeom prst="rect">
            <a:avLst/>
          </a:prstGeom>
        </p:spPr>
        <p:txBody>
          <a:bodyPr/>
          <a:lstStyle>
            <a:lvl1pPr marL="323506" indent="-323506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00930" indent="-269588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078354" indent="-215671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509696" indent="-215671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1941038" indent="-215671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6" name="Obrázek 5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65" y="635488"/>
            <a:ext cx="2064180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673991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91145" y="4734894"/>
            <a:ext cx="6553042" cy="504055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150" baseline="0">
                <a:solidFill>
                  <a:srgbClr val="034EA2"/>
                </a:solidFill>
              </a:defRPr>
            </a:lvl1pPr>
            <a:lvl2pPr marL="472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6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0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2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4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autora/autorů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691145" y="2160000"/>
            <a:ext cx="8425339" cy="1170252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3072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691145" y="5454651"/>
            <a:ext cx="3539054" cy="360363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1536">
                <a:solidFill>
                  <a:srgbClr val="034EA2"/>
                </a:solidFill>
              </a:defRPr>
            </a:lvl1pPr>
          </a:lstStyle>
          <a:p>
            <a:pPr lvl="0"/>
            <a:r>
              <a:rPr lang="cs-CZ" dirty="0"/>
              <a:t>Datum a místo</a:t>
            </a:r>
          </a:p>
        </p:txBody>
      </p:sp>
    </p:spTree>
    <p:extLst>
      <p:ext uri="{BB962C8B-B14F-4D97-AF65-F5344CB8AC3E}">
        <p14:creationId xmlns:p14="http://schemas.microsoft.com/office/powerpoint/2010/main" val="2601553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22819" y="2204112"/>
            <a:ext cx="8425339" cy="11702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607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71" y="3582764"/>
            <a:ext cx="6214497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8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68075" y="281188"/>
            <a:ext cx="8425339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64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70"/>
            <a:ext cx="9375402" cy="103353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477888" y="1566863"/>
            <a:ext cx="8405712" cy="43926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6615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18179" y="4806900"/>
            <a:ext cx="6525131" cy="1008112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ctr">
              <a:buNone/>
              <a:defRPr sz="2150" baseline="0">
                <a:solidFill>
                  <a:srgbClr val="034EA2"/>
                </a:solidFill>
              </a:defRPr>
            </a:lvl1pPr>
            <a:lvl2pPr marL="472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6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0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2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4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autora/autorů a kontakt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809484" y="2789238"/>
            <a:ext cx="7742100" cy="1225574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4147" b="0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Rozloučení</a:t>
            </a:r>
          </a:p>
        </p:txBody>
      </p:sp>
    </p:spTree>
    <p:extLst>
      <p:ext uri="{BB962C8B-B14F-4D97-AF65-F5344CB8AC3E}">
        <p14:creationId xmlns:p14="http://schemas.microsoft.com/office/powerpoint/2010/main" val="188948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37034" y="4690355"/>
            <a:ext cx="7224628" cy="18431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944"/>
              </a:spcBef>
              <a:spcAft>
                <a:spcPts val="944"/>
              </a:spcAft>
              <a:buNone/>
              <a:defRPr sz="1887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31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2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5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8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0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37034" y="2036260"/>
            <a:ext cx="7456380" cy="1916846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437033" y="3879382"/>
            <a:ext cx="7380653" cy="5897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8626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53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9" name="Obrázek 8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223" y="709214"/>
            <a:ext cx="2577274" cy="678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689464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04944" y="2109985"/>
            <a:ext cx="8488470" cy="4408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944"/>
              </a:spcBef>
              <a:spcAft>
                <a:spcPts val="944"/>
              </a:spcAft>
              <a:buFontTx/>
              <a:buNone/>
              <a:defRPr sz="2642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265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1887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698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698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404944" y="1446461"/>
            <a:ext cx="848847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19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5" name="Obrázek 4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65" y="635488"/>
            <a:ext cx="2064180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78335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04944" y="1520185"/>
            <a:ext cx="8488470" cy="499854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944"/>
              </a:spcBef>
              <a:spcAft>
                <a:spcPts val="944"/>
              </a:spcAft>
              <a:buFontTx/>
              <a:buNone/>
              <a:defRPr sz="2642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265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1887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698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698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65" y="635488"/>
            <a:ext cx="2064180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1494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nitřní list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04944" y="2109985"/>
            <a:ext cx="8488470" cy="44087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944"/>
              </a:spcBef>
              <a:spcAft>
                <a:spcPts val="944"/>
              </a:spcAft>
              <a:buFontTx/>
              <a:buNone/>
              <a:defRPr sz="2642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265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1887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698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698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404944" y="1446461"/>
            <a:ext cx="848847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19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5" name="Obrázek 4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65" y="635488"/>
            <a:ext cx="2064180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0931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404944" y="1446461"/>
            <a:ext cx="848847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19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78665" y="2109986"/>
            <a:ext cx="8425339" cy="4408746"/>
          </a:xfrm>
          <a:prstGeom prst="rect">
            <a:avLst/>
          </a:prstGeom>
        </p:spPr>
        <p:txBody>
          <a:bodyPr/>
          <a:lstStyle>
            <a:lvl1pPr marL="323506" indent="-323506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00930" indent="-269588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078354" indent="-215671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509696" indent="-215671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1941038" indent="-215671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6" name="Obrázek 5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65" y="635488"/>
            <a:ext cx="2064180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30496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91145" y="4734894"/>
            <a:ext cx="6553042" cy="504055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150" baseline="0">
                <a:solidFill>
                  <a:srgbClr val="034EA2"/>
                </a:solidFill>
              </a:defRPr>
            </a:lvl1pPr>
            <a:lvl2pPr marL="472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6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0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2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4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autora/autorů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691145" y="2160000"/>
            <a:ext cx="8425339" cy="1170252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3072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691145" y="5454651"/>
            <a:ext cx="3539054" cy="360363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1536">
                <a:solidFill>
                  <a:srgbClr val="034EA2"/>
                </a:solidFill>
              </a:defRPr>
            </a:lvl1pPr>
          </a:lstStyle>
          <a:p>
            <a:pPr lvl="0"/>
            <a:r>
              <a:rPr lang="cs-CZ" dirty="0"/>
              <a:t>Datum a místo</a:t>
            </a:r>
          </a:p>
        </p:txBody>
      </p:sp>
    </p:spTree>
    <p:extLst>
      <p:ext uri="{BB962C8B-B14F-4D97-AF65-F5344CB8AC3E}">
        <p14:creationId xmlns:p14="http://schemas.microsoft.com/office/powerpoint/2010/main" val="2657013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22819" y="2204112"/>
            <a:ext cx="8425339" cy="11702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607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71" y="3582764"/>
            <a:ext cx="6214497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08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68075" y="281188"/>
            <a:ext cx="8425339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64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70"/>
            <a:ext cx="9375402" cy="103353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477888" y="1566863"/>
            <a:ext cx="8405712" cy="43926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371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18179" y="4806900"/>
            <a:ext cx="6525131" cy="1008112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ctr">
              <a:buNone/>
              <a:defRPr sz="2150" baseline="0">
                <a:solidFill>
                  <a:srgbClr val="034EA2"/>
                </a:solidFill>
              </a:defRPr>
            </a:lvl1pPr>
            <a:lvl2pPr marL="472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6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0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2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4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autora/autorů a kontakt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809484" y="2789238"/>
            <a:ext cx="7742100" cy="1225574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ctr">
              <a:defRPr sz="4147" b="0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Rozloučení</a:t>
            </a:r>
          </a:p>
        </p:txBody>
      </p:sp>
    </p:spTree>
    <p:extLst>
      <p:ext uri="{BB962C8B-B14F-4D97-AF65-F5344CB8AC3E}">
        <p14:creationId xmlns:p14="http://schemas.microsoft.com/office/powerpoint/2010/main" val="391891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nitřní lis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04944" y="1520185"/>
            <a:ext cx="8488470" cy="499854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spcBef>
                <a:spcPts val="944"/>
              </a:spcBef>
              <a:spcAft>
                <a:spcPts val="944"/>
              </a:spcAft>
              <a:buFontTx/>
              <a:buNone/>
              <a:defRPr sz="2642">
                <a:latin typeface="Arial" pitchFamily="34" charset="0"/>
                <a:cs typeface="Arial" pitchFamily="34" charset="0"/>
              </a:defRPr>
            </a:lvl1pPr>
            <a:lvl2pPr algn="l">
              <a:buFontTx/>
              <a:buNone/>
              <a:defRPr sz="2265">
                <a:latin typeface="Arial" pitchFamily="34" charset="0"/>
                <a:cs typeface="Arial" pitchFamily="34" charset="0"/>
              </a:defRPr>
            </a:lvl2pPr>
            <a:lvl3pPr algn="l">
              <a:buFontTx/>
              <a:buNone/>
              <a:defRPr sz="1887">
                <a:latin typeface="Arial" pitchFamily="34" charset="0"/>
                <a:cs typeface="Arial" pitchFamily="34" charset="0"/>
              </a:defRPr>
            </a:lvl3pPr>
            <a:lvl4pPr algn="l">
              <a:buFontTx/>
              <a:buNone/>
              <a:defRPr sz="1698">
                <a:latin typeface="Arial" pitchFamily="34" charset="0"/>
                <a:cs typeface="Arial" pitchFamily="34" charset="0"/>
              </a:defRPr>
            </a:lvl4pPr>
            <a:lvl5pPr algn="l">
              <a:buFontTx/>
              <a:buNone/>
              <a:defRPr sz="1698">
                <a:latin typeface="Arial" pitchFamily="34" charset="0"/>
                <a:cs typeface="Arial" pitchFamily="34" charset="0"/>
              </a:defRPr>
            </a:lvl5pPr>
            <a:lvl6pPr>
              <a:buNone/>
              <a:defRPr/>
            </a:lvl6pPr>
          </a:lstStyle>
          <a:p>
            <a:pPr lvl="0"/>
            <a:r>
              <a:rPr lang="cs-CZ" dirty="0"/>
              <a:t>Klepnutím vložíte text</a:t>
            </a:r>
          </a:p>
        </p:txBody>
      </p:sp>
      <p:pic>
        <p:nvPicPr>
          <p:cNvPr id="4" name="Obrázek 3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65" y="635488"/>
            <a:ext cx="2064180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14608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nitřní lis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 hasCustomPrompt="1"/>
          </p:nvPr>
        </p:nvSpPr>
        <p:spPr>
          <a:xfrm>
            <a:off x="404944" y="1446461"/>
            <a:ext cx="8488470" cy="51607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19" b="1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78665" y="2109986"/>
            <a:ext cx="8425339" cy="4408746"/>
          </a:xfrm>
          <a:prstGeom prst="rect">
            <a:avLst/>
          </a:prstGeom>
        </p:spPr>
        <p:txBody>
          <a:bodyPr/>
          <a:lstStyle>
            <a:lvl1pPr marL="323506" indent="-323506"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 marL="700930" indent="-269588">
              <a:buClr>
                <a:schemeClr val="accent1"/>
              </a:buClr>
              <a:buFont typeface="Wingdings" pitchFamily="2" charset="2"/>
              <a:buChar char="§"/>
              <a:defRPr/>
            </a:lvl2pPr>
            <a:lvl3pPr marL="1078354" indent="-215671"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 marL="1509696" indent="-215671">
              <a:buClr>
                <a:schemeClr val="accent1"/>
              </a:buClr>
              <a:buFont typeface="Wingdings" pitchFamily="2" charset="2"/>
              <a:buChar char="§"/>
              <a:defRPr/>
            </a:lvl4pPr>
            <a:lvl5pPr marL="1941038" indent="-215671">
              <a:buClr>
                <a:schemeClr val="accent1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pic>
        <p:nvPicPr>
          <p:cNvPr id="6" name="Obrázek 5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65" y="635488"/>
            <a:ext cx="2064180" cy="54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34821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91145" y="4734894"/>
            <a:ext cx="6553042" cy="504055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 algn="l">
              <a:buNone/>
              <a:defRPr sz="2150" baseline="0">
                <a:solidFill>
                  <a:srgbClr val="034EA2"/>
                </a:solidFill>
              </a:defRPr>
            </a:lvl1pPr>
            <a:lvl2pPr marL="472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6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8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0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2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04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76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autora/autorů</a:t>
            </a:r>
          </a:p>
        </p:txBody>
      </p:sp>
      <p:sp>
        <p:nvSpPr>
          <p:cNvPr id="19" name="Nadpis 18"/>
          <p:cNvSpPr>
            <a:spLocks noGrp="1"/>
          </p:cNvSpPr>
          <p:nvPr>
            <p:ph type="title" hasCustomPrompt="1"/>
          </p:nvPr>
        </p:nvSpPr>
        <p:spPr>
          <a:xfrm>
            <a:off x="691145" y="2160000"/>
            <a:ext cx="8425339" cy="1170252"/>
          </a:xfrm>
          <a:prstGeom prst="rect">
            <a:avLst/>
          </a:prstGeom>
        </p:spPr>
        <p:txBody>
          <a:bodyPr lIns="90000">
            <a:normAutofit/>
          </a:bodyPr>
          <a:lstStyle>
            <a:lvl1pPr algn="l">
              <a:defRPr sz="3072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24" name="Zástupný symbol pro text 23"/>
          <p:cNvSpPr>
            <a:spLocks noGrp="1"/>
          </p:cNvSpPr>
          <p:nvPr>
            <p:ph type="body" sz="quarter" idx="17" hasCustomPrompt="1"/>
          </p:nvPr>
        </p:nvSpPr>
        <p:spPr>
          <a:xfrm>
            <a:off x="691145" y="5454651"/>
            <a:ext cx="3539054" cy="360363"/>
          </a:xfrm>
          <a:prstGeom prst="rect">
            <a:avLst/>
          </a:prstGeom>
        </p:spPr>
        <p:txBody>
          <a:bodyPr lIns="90000" rIns="144000">
            <a:noAutofit/>
          </a:bodyPr>
          <a:lstStyle>
            <a:lvl1pPr>
              <a:buNone/>
              <a:defRPr sz="1536">
                <a:solidFill>
                  <a:srgbClr val="034EA2"/>
                </a:solidFill>
              </a:defRPr>
            </a:lvl1pPr>
          </a:lstStyle>
          <a:p>
            <a:pPr lvl="0"/>
            <a:r>
              <a:rPr lang="cs-CZ" dirty="0"/>
              <a:t>Datum a místo</a:t>
            </a:r>
          </a:p>
        </p:txBody>
      </p:sp>
    </p:spTree>
    <p:extLst>
      <p:ext uri="{BB962C8B-B14F-4D97-AF65-F5344CB8AC3E}">
        <p14:creationId xmlns:p14="http://schemas.microsoft.com/office/powerpoint/2010/main" val="367769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6EDC-C0FD-4554-8AE3-E4B9F42099ED}" type="datetimeFigureOut">
              <a:rPr lang="cs-CZ" smtClean="0"/>
              <a:t>19.07.2021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A4151-354F-4954-8154-0134D7EF3C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62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ředěl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22819" y="2204112"/>
            <a:ext cx="8425339" cy="11702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607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Název tématu/předělu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071" y="3582764"/>
            <a:ext cx="6214497" cy="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4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68075" y="281188"/>
            <a:ext cx="8425339" cy="92531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64" b="1" baseline="0">
                <a:solidFill>
                  <a:srgbClr val="034EA2"/>
                </a:solidFill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070"/>
            <a:ext cx="9375402" cy="103353"/>
          </a:xfrm>
          <a:prstGeom prst="rect">
            <a:avLst/>
          </a:prstGeom>
        </p:spPr>
      </p:pic>
      <p:sp>
        <p:nvSpPr>
          <p:cNvPr id="10" name="Zástupný symbol pro graf 9"/>
          <p:cNvSpPr>
            <a:spLocks noGrp="1"/>
          </p:cNvSpPr>
          <p:nvPr>
            <p:ph type="chart" sz="quarter" idx="13"/>
          </p:nvPr>
        </p:nvSpPr>
        <p:spPr>
          <a:xfrm>
            <a:off x="477888" y="1566863"/>
            <a:ext cx="8405712" cy="43926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77AD5F7-9A70-43A8-B2E8-1F114AD105D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19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37034" y="4690355"/>
            <a:ext cx="7224628" cy="18431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944"/>
              </a:spcBef>
              <a:spcAft>
                <a:spcPts val="944"/>
              </a:spcAft>
              <a:buNone/>
              <a:defRPr sz="1887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31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2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4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5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88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1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0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autoři projektu</a:t>
            </a:r>
          </a:p>
        </p:txBody>
      </p:sp>
      <p:sp>
        <p:nvSpPr>
          <p:cNvPr id="6" name="Nadpis 13"/>
          <p:cNvSpPr>
            <a:spLocks noGrp="1" noChangeAspect="1"/>
          </p:cNvSpPr>
          <p:nvPr>
            <p:ph type="title" hasCustomPrompt="1"/>
          </p:nvPr>
        </p:nvSpPr>
        <p:spPr>
          <a:xfrm>
            <a:off x="1437034" y="2036260"/>
            <a:ext cx="7456380" cy="1916846"/>
          </a:xfrm>
          <a:prstGeom prst="rect">
            <a:avLst/>
          </a:prstGeom>
        </p:spPr>
        <p:txBody>
          <a:bodyPr anchor="b"/>
          <a:lstStyle>
            <a:lvl1pPr algn="l">
              <a:defRPr b="1"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1437033" y="3879382"/>
            <a:ext cx="7380653" cy="5897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86268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2453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MINISTERSTVO PRO MÍSTNÍ ROZVOJ ČR</a:t>
            </a:r>
          </a:p>
        </p:txBody>
      </p:sp>
      <p:pic>
        <p:nvPicPr>
          <p:cNvPr id="9" name="Obrázek 8" descr="mmr_cr_rgb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223" y="709214"/>
            <a:ext cx="2577274" cy="678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6351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dtisk_modry.emf"/>
          <p:cNvPicPr>
            <a:picLocks noChangeAspect="1"/>
          </p:cNvPicPr>
          <p:nvPr/>
        </p:nvPicPr>
        <p:blipFill>
          <a:blip r:embed="rId11" cstate="print"/>
          <a:srcRect l="17008" b="8622"/>
          <a:stretch>
            <a:fillRect/>
          </a:stretch>
        </p:blipFill>
        <p:spPr>
          <a:xfrm>
            <a:off x="6" y="2036264"/>
            <a:ext cx="7555848" cy="4985253"/>
          </a:xfrm>
          <a:prstGeom prst="rect">
            <a:avLst/>
          </a:prstGeom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4"/>
            <a:ext cx="9361488" cy="2668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265" dirty="0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66867"/>
            <a:ext cx="9361488" cy="147449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265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2522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</p:sldLayoutIdLst>
  <p:hf sldNum="0" hdr="0" ftr="0" dt="0"/>
  <p:txStyles>
    <p:titleStyle>
      <a:lvl1pPr algn="ctr" defTabSz="862683" rtl="0" eaLnBrk="1" latinLnBrk="0" hangingPunct="1">
        <a:spcBef>
          <a:spcPct val="0"/>
        </a:spcBef>
        <a:buNone/>
        <a:defRPr sz="41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506" indent="-323506" algn="l" defTabSz="862683" rtl="0" eaLnBrk="1" latinLnBrk="0" hangingPunct="1">
        <a:spcBef>
          <a:spcPct val="20000"/>
        </a:spcBef>
        <a:buFont typeface="Arial" pitchFamily="34" charset="0"/>
        <a:buChar char="•"/>
        <a:defRPr sz="3019" kern="1200">
          <a:solidFill>
            <a:schemeClr val="tx1"/>
          </a:solidFill>
          <a:latin typeface="+mn-lt"/>
          <a:ea typeface="+mn-ea"/>
          <a:cs typeface="+mn-cs"/>
        </a:defRPr>
      </a:lvl1pPr>
      <a:lvl2pPr marL="700930" indent="-269588" algn="l" defTabSz="862683" rtl="0" eaLnBrk="1" latinLnBrk="0" hangingPunct="1">
        <a:spcBef>
          <a:spcPct val="20000"/>
        </a:spcBef>
        <a:buFont typeface="Arial" pitchFamily="34" charset="0"/>
        <a:buChar char="–"/>
        <a:defRPr sz="2642" kern="1200">
          <a:solidFill>
            <a:schemeClr val="tx1"/>
          </a:solidFill>
          <a:latin typeface="+mn-lt"/>
          <a:ea typeface="+mn-ea"/>
          <a:cs typeface="+mn-cs"/>
        </a:defRPr>
      </a:lvl2pPr>
      <a:lvl3pPr marL="1078354" indent="-215671" algn="l" defTabSz="862683" rtl="0" eaLnBrk="1" latinLnBrk="0" hangingPunct="1">
        <a:spcBef>
          <a:spcPct val="20000"/>
        </a:spcBef>
        <a:buFont typeface="Arial" pitchFamily="34" charset="0"/>
        <a:buChar char="•"/>
        <a:defRPr sz="2265" kern="1200">
          <a:solidFill>
            <a:schemeClr val="tx1"/>
          </a:solidFill>
          <a:latin typeface="+mn-lt"/>
          <a:ea typeface="+mn-ea"/>
          <a:cs typeface="+mn-cs"/>
        </a:defRPr>
      </a:lvl3pPr>
      <a:lvl4pPr marL="1509696" indent="-215671" algn="l" defTabSz="862683" rtl="0" eaLnBrk="1" latinLnBrk="0" hangingPunct="1">
        <a:spcBef>
          <a:spcPct val="20000"/>
        </a:spcBef>
        <a:buFont typeface="Arial" pitchFamily="34" charset="0"/>
        <a:buChar char="–"/>
        <a:defRPr sz="1887" kern="1200">
          <a:solidFill>
            <a:schemeClr val="tx1"/>
          </a:solidFill>
          <a:latin typeface="+mn-lt"/>
          <a:ea typeface="+mn-ea"/>
          <a:cs typeface="+mn-cs"/>
        </a:defRPr>
      </a:lvl4pPr>
      <a:lvl5pPr marL="1941038" indent="-215671" algn="l" defTabSz="862683" rtl="0" eaLnBrk="1" latinLnBrk="0" hangingPunct="1">
        <a:spcBef>
          <a:spcPct val="20000"/>
        </a:spcBef>
        <a:buFont typeface="Arial" pitchFamily="34" charset="0"/>
        <a:buChar char="»"/>
        <a:defRPr sz="1887" kern="1200">
          <a:solidFill>
            <a:schemeClr val="tx1"/>
          </a:solidFill>
          <a:latin typeface="+mn-lt"/>
          <a:ea typeface="+mn-ea"/>
          <a:cs typeface="+mn-cs"/>
        </a:defRPr>
      </a:lvl5pPr>
      <a:lvl6pPr marL="2372379" indent="-215671" algn="l" defTabSz="862683" rtl="0" eaLnBrk="1" latinLnBrk="0" hangingPunct="1">
        <a:spcBef>
          <a:spcPct val="20000"/>
        </a:spcBef>
        <a:buFont typeface="Arial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6pPr>
      <a:lvl7pPr marL="2803720" indent="-215671" algn="l" defTabSz="862683" rtl="0" eaLnBrk="1" latinLnBrk="0" hangingPunct="1">
        <a:spcBef>
          <a:spcPct val="20000"/>
        </a:spcBef>
        <a:buFont typeface="Arial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7pPr>
      <a:lvl8pPr marL="3235062" indent="-215671" algn="l" defTabSz="862683" rtl="0" eaLnBrk="1" latinLnBrk="0" hangingPunct="1">
        <a:spcBef>
          <a:spcPct val="20000"/>
        </a:spcBef>
        <a:buFont typeface="Arial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8pPr>
      <a:lvl9pPr marL="3666404" indent="-215671" algn="l" defTabSz="862683" rtl="0" eaLnBrk="1" latinLnBrk="0" hangingPunct="1">
        <a:spcBef>
          <a:spcPct val="20000"/>
        </a:spcBef>
        <a:buFont typeface="Arial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31342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2pPr>
      <a:lvl3pPr marL="862683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3pPr>
      <a:lvl4pPr marL="1294025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4pPr>
      <a:lvl5pPr marL="1725367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5pPr>
      <a:lvl6pPr marL="2156709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6pPr>
      <a:lvl7pPr marL="2588050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7pPr>
      <a:lvl8pPr marL="3019391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8pPr>
      <a:lvl9pPr marL="3450733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dtisk_modry.emf"/>
          <p:cNvPicPr>
            <a:picLocks noChangeAspect="1"/>
          </p:cNvPicPr>
          <p:nvPr/>
        </p:nvPicPr>
        <p:blipFill>
          <a:blip r:embed="rId11" cstate="print"/>
          <a:srcRect l="17008" b="8622"/>
          <a:stretch>
            <a:fillRect/>
          </a:stretch>
        </p:blipFill>
        <p:spPr>
          <a:xfrm>
            <a:off x="6" y="2036264"/>
            <a:ext cx="7555848" cy="4985253"/>
          </a:xfrm>
          <a:prstGeom prst="rect">
            <a:avLst/>
          </a:prstGeom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4"/>
            <a:ext cx="9361488" cy="2668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98" dirty="0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66867"/>
            <a:ext cx="9361488" cy="147449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98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2875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6" r:id="rId6"/>
    <p:sldLayoutId id="2147484097" r:id="rId7"/>
    <p:sldLayoutId id="2147484098" r:id="rId8"/>
  </p:sldLayoutIdLst>
  <p:hf sldNum="0" hdr="0" ftr="0" dt="0"/>
  <p:txStyles>
    <p:titleStyle>
      <a:lvl1pPr algn="ctr" defTabSz="862683" rtl="0" eaLnBrk="1" latinLnBrk="0" hangingPunct="1">
        <a:spcBef>
          <a:spcPct val="0"/>
        </a:spcBef>
        <a:buNone/>
        <a:defRPr sz="41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506" indent="-323506" algn="l" defTabSz="862683" rtl="0" eaLnBrk="1" latinLnBrk="0" hangingPunct="1">
        <a:spcBef>
          <a:spcPct val="20000"/>
        </a:spcBef>
        <a:buFont typeface="Arial" pitchFamily="34" charset="0"/>
        <a:buChar char="•"/>
        <a:defRPr sz="3019" kern="1200">
          <a:solidFill>
            <a:schemeClr val="tx1"/>
          </a:solidFill>
          <a:latin typeface="+mn-lt"/>
          <a:ea typeface="+mn-ea"/>
          <a:cs typeface="+mn-cs"/>
        </a:defRPr>
      </a:lvl1pPr>
      <a:lvl2pPr marL="700930" indent="-269588" algn="l" defTabSz="862683" rtl="0" eaLnBrk="1" latinLnBrk="0" hangingPunct="1">
        <a:spcBef>
          <a:spcPct val="20000"/>
        </a:spcBef>
        <a:buFont typeface="Arial" pitchFamily="34" charset="0"/>
        <a:buChar char="–"/>
        <a:defRPr sz="2642" kern="1200">
          <a:solidFill>
            <a:schemeClr val="tx1"/>
          </a:solidFill>
          <a:latin typeface="+mn-lt"/>
          <a:ea typeface="+mn-ea"/>
          <a:cs typeface="+mn-cs"/>
        </a:defRPr>
      </a:lvl2pPr>
      <a:lvl3pPr marL="1078354" indent="-215671" algn="l" defTabSz="862683" rtl="0" eaLnBrk="1" latinLnBrk="0" hangingPunct="1">
        <a:spcBef>
          <a:spcPct val="20000"/>
        </a:spcBef>
        <a:buFont typeface="Arial" pitchFamily="34" charset="0"/>
        <a:buChar char="•"/>
        <a:defRPr sz="2265" kern="1200">
          <a:solidFill>
            <a:schemeClr val="tx1"/>
          </a:solidFill>
          <a:latin typeface="+mn-lt"/>
          <a:ea typeface="+mn-ea"/>
          <a:cs typeface="+mn-cs"/>
        </a:defRPr>
      </a:lvl3pPr>
      <a:lvl4pPr marL="1509696" indent="-215671" algn="l" defTabSz="862683" rtl="0" eaLnBrk="1" latinLnBrk="0" hangingPunct="1">
        <a:spcBef>
          <a:spcPct val="20000"/>
        </a:spcBef>
        <a:buFont typeface="Arial" pitchFamily="34" charset="0"/>
        <a:buChar char="–"/>
        <a:defRPr sz="1887" kern="1200">
          <a:solidFill>
            <a:schemeClr val="tx1"/>
          </a:solidFill>
          <a:latin typeface="+mn-lt"/>
          <a:ea typeface="+mn-ea"/>
          <a:cs typeface="+mn-cs"/>
        </a:defRPr>
      </a:lvl4pPr>
      <a:lvl5pPr marL="1941038" indent="-215671" algn="l" defTabSz="862683" rtl="0" eaLnBrk="1" latinLnBrk="0" hangingPunct="1">
        <a:spcBef>
          <a:spcPct val="20000"/>
        </a:spcBef>
        <a:buFont typeface="Arial" pitchFamily="34" charset="0"/>
        <a:buChar char="»"/>
        <a:defRPr sz="1887" kern="1200">
          <a:solidFill>
            <a:schemeClr val="tx1"/>
          </a:solidFill>
          <a:latin typeface="+mn-lt"/>
          <a:ea typeface="+mn-ea"/>
          <a:cs typeface="+mn-cs"/>
        </a:defRPr>
      </a:lvl5pPr>
      <a:lvl6pPr marL="2372379" indent="-215671" algn="l" defTabSz="862683" rtl="0" eaLnBrk="1" latinLnBrk="0" hangingPunct="1">
        <a:spcBef>
          <a:spcPct val="20000"/>
        </a:spcBef>
        <a:buFont typeface="Arial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6pPr>
      <a:lvl7pPr marL="2803720" indent="-215671" algn="l" defTabSz="862683" rtl="0" eaLnBrk="1" latinLnBrk="0" hangingPunct="1">
        <a:spcBef>
          <a:spcPct val="20000"/>
        </a:spcBef>
        <a:buFont typeface="Arial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7pPr>
      <a:lvl8pPr marL="3235062" indent="-215671" algn="l" defTabSz="862683" rtl="0" eaLnBrk="1" latinLnBrk="0" hangingPunct="1">
        <a:spcBef>
          <a:spcPct val="20000"/>
        </a:spcBef>
        <a:buFont typeface="Arial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8pPr>
      <a:lvl9pPr marL="3666404" indent="-215671" algn="l" defTabSz="862683" rtl="0" eaLnBrk="1" latinLnBrk="0" hangingPunct="1">
        <a:spcBef>
          <a:spcPct val="20000"/>
        </a:spcBef>
        <a:buFont typeface="Arial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31342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2pPr>
      <a:lvl3pPr marL="862683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3pPr>
      <a:lvl4pPr marL="1294025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4pPr>
      <a:lvl5pPr marL="1725367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5pPr>
      <a:lvl6pPr marL="2156709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6pPr>
      <a:lvl7pPr marL="2588050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7pPr>
      <a:lvl8pPr marL="3019391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8pPr>
      <a:lvl9pPr marL="3450733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odtisk_modry.emf"/>
          <p:cNvPicPr>
            <a:picLocks noChangeAspect="1"/>
          </p:cNvPicPr>
          <p:nvPr/>
        </p:nvPicPr>
        <p:blipFill>
          <a:blip r:embed="rId11" cstate="print"/>
          <a:srcRect l="17008" b="8622"/>
          <a:stretch>
            <a:fillRect/>
          </a:stretch>
        </p:blipFill>
        <p:spPr>
          <a:xfrm>
            <a:off x="6" y="2036264"/>
            <a:ext cx="7555848" cy="4985253"/>
          </a:xfrm>
          <a:prstGeom prst="rect">
            <a:avLst/>
          </a:prstGeom>
        </p:spPr>
      </p:pic>
      <p:sp>
        <p:nvSpPr>
          <p:cNvPr id="6" name="Obdélník 5"/>
          <p:cNvSpPr>
            <a:spLocks noChangeAspect="1"/>
          </p:cNvSpPr>
          <p:nvPr/>
        </p:nvSpPr>
        <p:spPr>
          <a:xfrm>
            <a:off x="0" y="4"/>
            <a:ext cx="9361488" cy="266863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98" dirty="0">
              <a:noFill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266867"/>
            <a:ext cx="9361488" cy="147449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98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8622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102" r:id="rId3"/>
    <p:sldLayoutId id="2147484103" r:id="rId4"/>
    <p:sldLayoutId id="2147484104" r:id="rId5"/>
    <p:sldLayoutId id="2147484106" r:id="rId6"/>
    <p:sldLayoutId id="2147484107" r:id="rId7"/>
    <p:sldLayoutId id="2147484108" r:id="rId8"/>
  </p:sldLayoutIdLst>
  <p:hf sldNum="0" hdr="0" ftr="0" dt="0"/>
  <p:txStyles>
    <p:titleStyle>
      <a:lvl1pPr algn="ctr" defTabSz="862683" rtl="0" eaLnBrk="1" latinLnBrk="0" hangingPunct="1">
        <a:spcBef>
          <a:spcPct val="0"/>
        </a:spcBef>
        <a:buNone/>
        <a:defRPr sz="41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506" indent="-323506" algn="l" defTabSz="862683" rtl="0" eaLnBrk="1" latinLnBrk="0" hangingPunct="1">
        <a:spcBef>
          <a:spcPct val="20000"/>
        </a:spcBef>
        <a:buFont typeface="Arial" pitchFamily="34" charset="0"/>
        <a:buChar char="•"/>
        <a:defRPr sz="3019" kern="1200">
          <a:solidFill>
            <a:schemeClr val="tx1"/>
          </a:solidFill>
          <a:latin typeface="+mn-lt"/>
          <a:ea typeface="+mn-ea"/>
          <a:cs typeface="+mn-cs"/>
        </a:defRPr>
      </a:lvl1pPr>
      <a:lvl2pPr marL="700930" indent="-269588" algn="l" defTabSz="862683" rtl="0" eaLnBrk="1" latinLnBrk="0" hangingPunct="1">
        <a:spcBef>
          <a:spcPct val="20000"/>
        </a:spcBef>
        <a:buFont typeface="Arial" pitchFamily="34" charset="0"/>
        <a:buChar char="–"/>
        <a:defRPr sz="2642" kern="1200">
          <a:solidFill>
            <a:schemeClr val="tx1"/>
          </a:solidFill>
          <a:latin typeface="+mn-lt"/>
          <a:ea typeface="+mn-ea"/>
          <a:cs typeface="+mn-cs"/>
        </a:defRPr>
      </a:lvl2pPr>
      <a:lvl3pPr marL="1078354" indent="-215671" algn="l" defTabSz="862683" rtl="0" eaLnBrk="1" latinLnBrk="0" hangingPunct="1">
        <a:spcBef>
          <a:spcPct val="20000"/>
        </a:spcBef>
        <a:buFont typeface="Arial" pitchFamily="34" charset="0"/>
        <a:buChar char="•"/>
        <a:defRPr sz="2265" kern="1200">
          <a:solidFill>
            <a:schemeClr val="tx1"/>
          </a:solidFill>
          <a:latin typeface="+mn-lt"/>
          <a:ea typeface="+mn-ea"/>
          <a:cs typeface="+mn-cs"/>
        </a:defRPr>
      </a:lvl3pPr>
      <a:lvl4pPr marL="1509696" indent="-215671" algn="l" defTabSz="862683" rtl="0" eaLnBrk="1" latinLnBrk="0" hangingPunct="1">
        <a:spcBef>
          <a:spcPct val="20000"/>
        </a:spcBef>
        <a:buFont typeface="Arial" pitchFamily="34" charset="0"/>
        <a:buChar char="–"/>
        <a:defRPr sz="1887" kern="1200">
          <a:solidFill>
            <a:schemeClr val="tx1"/>
          </a:solidFill>
          <a:latin typeface="+mn-lt"/>
          <a:ea typeface="+mn-ea"/>
          <a:cs typeface="+mn-cs"/>
        </a:defRPr>
      </a:lvl4pPr>
      <a:lvl5pPr marL="1941038" indent="-215671" algn="l" defTabSz="862683" rtl="0" eaLnBrk="1" latinLnBrk="0" hangingPunct="1">
        <a:spcBef>
          <a:spcPct val="20000"/>
        </a:spcBef>
        <a:buFont typeface="Arial" pitchFamily="34" charset="0"/>
        <a:buChar char="»"/>
        <a:defRPr sz="1887" kern="1200">
          <a:solidFill>
            <a:schemeClr val="tx1"/>
          </a:solidFill>
          <a:latin typeface="+mn-lt"/>
          <a:ea typeface="+mn-ea"/>
          <a:cs typeface="+mn-cs"/>
        </a:defRPr>
      </a:lvl5pPr>
      <a:lvl6pPr marL="2372379" indent="-215671" algn="l" defTabSz="862683" rtl="0" eaLnBrk="1" latinLnBrk="0" hangingPunct="1">
        <a:spcBef>
          <a:spcPct val="20000"/>
        </a:spcBef>
        <a:buFont typeface="Arial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6pPr>
      <a:lvl7pPr marL="2803720" indent="-215671" algn="l" defTabSz="862683" rtl="0" eaLnBrk="1" latinLnBrk="0" hangingPunct="1">
        <a:spcBef>
          <a:spcPct val="20000"/>
        </a:spcBef>
        <a:buFont typeface="Arial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7pPr>
      <a:lvl8pPr marL="3235062" indent="-215671" algn="l" defTabSz="862683" rtl="0" eaLnBrk="1" latinLnBrk="0" hangingPunct="1">
        <a:spcBef>
          <a:spcPct val="20000"/>
        </a:spcBef>
        <a:buFont typeface="Arial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8pPr>
      <a:lvl9pPr marL="3666404" indent="-215671" algn="l" defTabSz="862683" rtl="0" eaLnBrk="1" latinLnBrk="0" hangingPunct="1">
        <a:spcBef>
          <a:spcPct val="20000"/>
        </a:spcBef>
        <a:buFont typeface="Arial" pitchFamily="34" charset="0"/>
        <a:buChar char="•"/>
        <a:defRPr sz="18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31342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2pPr>
      <a:lvl3pPr marL="862683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3pPr>
      <a:lvl4pPr marL="1294025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4pPr>
      <a:lvl5pPr marL="1725367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5pPr>
      <a:lvl6pPr marL="2156709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6pPr>
      <a:lvl7pPr marL="2588050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7pPr>
      <a:lvl8pPr marL="3019391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8pPr>
      <a:lvl9pPr marL="3450733" algn="l" defTabSz="862683" rtl="0" eaLnBrk="1" latinLnBrk="0" hangingPunct="1">
        <a:defRPr sz="16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024560" y="3078708"/>
            <a:ext cx="3528392" cy="574449"/>
          </a:xfrm>
        </p:spPr>
        <p:txBody>
          <a:bodyPr/>
          <a:lstStyle/>
          <a:p>
            <a:pPr algn="ctr"/>
            <a:r>
              <a:rPr lang="cs-CZ" sz="2150" dirty="0"/>
              <a:t>Ing. Klára Dostálová</a:t>
            </a:r>
          </a:p>
          <a:p>
            <a:pPr algn="ctr"/>
            <a:r>
              <a:rPr lang="cs-CZ" sz="2150" dirty="0"/>
              <a:t>ministryně pro místní rozvoj</a:t>
            </a:r>
            <a:endParaRPr lang="cs-CZ" dirty="0"/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72232" y="1302124"/>
            <a:ext cx="9145016" cy="1056504"/>
          </a:xfrm>
        </p:spPr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Tisková konference MMR, SMS ČR a ŠKODA AUTO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4294967295"/>
          </p:nvPr>
        </p:nvSpPr>
        <p:spPr>
          <a:xfrm>
            <a:off x="14534" y="4015077"/>
            <a:ext cx="6826450" cy="3597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cs-CZ" sz="2000" dirty="0"/>
              <a:t>19. 7. 2021 v sídle MMR</a:t>
            </a:r>
          </a:p>
        </p:txBody>
      </p:sp>
    </p:spTree>
    <p:extLst>
      <p:ext uri="{BB962C8B-B14F-4D97-AF65-F5344CB8AC3E}">
        <p14:creationId xmlns:p14="http://schemas.microsoft.com/office/powerpoint/2010/main" val="1165446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17646" y="2934692"/>
            <a:ext cx="9145016" cy="1056504"/>
          </a:xfrm>
        </p:spPr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Ministerstvo pro místní rozvoj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a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Sdružení místních samospráv: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/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3600" dirty="0">
                <a:solidFill>
                  <a:schemeClr val="tx1"/>
                </a:solidFill>
              </a:rPr>
              <a:t>Společně pro obnovu venkova</a:t>
            </a:r>
          </a:p>
        </p:txBody>
      </p:sp>
    </p:spTree>
    <p:extLst>
      <p:ext uri="{BB962C8B-B14F-4D97-AF65-F5344CB8AC3E}">
        <p14:creationId xmlns:p14="http://schemas.microsoft.com/office/powerpoint/2010/main" val="159167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04280" y="486420"/>
            <a:ext cx="871296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cs-CZ" i="1" dirty="0"/>
          </a:p>
          <a:p>
            <a:pPr algn="ctr">
              <a:spcBef>
                <a:spcPts val="600"/>
              </a:spcBef>
            </a:pPr>
            <a:r>
              <a:rPr lang="cs-CZ" sz="3200" b="1" dirty="0"/>
              <a:t>Poznejme dokonale český venkov</a:t>
            </a:r>
          </a:p>
          <a:p>
            <a:pPr algn="ctr">
              <a:spcBef>
                <a:spcPts val="600"/>
              </a:spcBef>
            </a:pPr>
            <a:endParaRPr lang="cs-CZ" sz="3200" b="1" dirty="0"/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cs-CZ" sz="2400" dirty="0"/>
              <a:t>MMR strategicky řídí </a:t>
            </a:r>
            <a:r>
              <a:rPr lang="cs-CZ" sz="2400" dirty="0" smtClean="0"/>
              <a:t>rozvoj </a:t>
            </a:r>
            <a:r>
              <a:rPr lang="cs-CZ" sz="2400" dirty="0"/>
              <a:t>venkova</a:t>
            </a:r>
          </a:p>
          <a:p>
            <a:pPr marL="742950" lvl="1" indent="-285750" algn="just">
              <a:spcBef>
                <a:spcPts val="600"/>
              </a:spcBef>
              <a:buFontTx/>
              <a:buChar char="-"/>
            </a:pPr>
            <a:r>
              <a:rPr lang="cs-CZ" sz="2400" dirty="0"/>
              <a:t>Podmínkou je znalost území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cs-CZ" sz="2400" dirty="0"/>
              <a:t>Nasloucháme obcím a územním partnerům 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r>
              <a:rPr lang="cs-CZ" sz="2400" b="1" dirty="0"/>
              <a:t>Získáváme a analyzujeme data</a:t>
            </a:r>
          </a:p>
          <a:p>
            <a:pPr marL="1200150" lvl="2" indent="-285750" algn="just">
              <a:spcBef>
                <a:spcPts val="600"/>
              </a:spcBef>
              <a:buFontTx/>
              <a:buChar char="-"/>
            </a:pPr>
            <a:endParaRPr lang="cs-CZ" sz="2400" b="1" dirty="0"/>
          </a:p>
          <a:p>
            <a:pPr lvl="2" algn="just">
              <a:spcBef>
                <a:spcPts val="600"/>
              </a:spcBef>
            </a:pPr>
            <a:endParaRPr lang="cs-CZ" sz="2400" b="1" dirty="0"/>
          </a:p>
          <a:p>
            <a:pPr lvl="2" algn="just">
              <a:spcBef>
                <a:spcPts val="600"/>
              </a:spcBef>
            </a:pPr>
            <a:r>
              <a:rPr lang="cs-CZ" sz="2000" b="1" dirty="0"/>
              <a:t>Spolupráce se SMS ČR </a:t>
            </a:r>
            <a:r>
              <a:rPr lang="cs-CZ" sz="2000" b="1" dirty="0">
                <a:cs typeface="Calibri" panose="020F0502020204030204" pitchFamily="34" charset="0"/>
              </a:rPr>
              <a:t>– MMR dlouhodobě podporuje projekty mapování infrastruktury venkova SMS ČR</a:t>
            </a:r>
            <a:r>
              <a:rPr lang="cs-CZ" sz="2000" dirty="0"/>
              <a:t> </a:t>
            </a:r>
          </a:p>
        </p:txBody>
      </p:sp>
      <p:sp>
        <p:nvSpPr>
          <p:cNvPr id="2" name="Šipka dolů 1"/>
          <p:cNvSpPr/>
          <p:nvPr/>
        </p:nvSpPr>
        <p:spPr>
          <a:xfrm>
            <a:off x="3096568" y="3806110"/>
            <a:ext cx="484632" cy="640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729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04280" y="486420"/>
            <a:ext cx="871296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cs-CZ" i="1" dirty="0"/>
          </a:p>
          <a:p>
            <a:pPr algn="ctr">
              <a:spcBef>
                <a:spcPts val="600"/>
              </a:spcBef>
            </a:pPr>
            <a:r>
              <a:rPr lang="cs-CZ" sz="2800" b="1" dirty="0"/>
              <a:t>Když známe problémy a potřeby venkova, nastavme plán jeho rozvoje</a:t>
            </a:r>
          </a:p>
          <a:p>
            <a:pPr algn="ctr">
              <a:spcBef>
                <a:spcPts val="600"/>
              </a:spcBef>
            </a:pPr>
            <a:endParaRPr lang="cs-CZ" sz="1200" b="1" dirty="0"/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cs-CZ" sz="2000" dirty="0"/>
              <a:t>MMR mj. na základě analýz dat získaných z mapování infrastruktury tvoří </a:t>
            </a:r>
            <a:r>
              <a:rPr lang="cs-CZ" sz="2000" b="1" dirty="0"/>
              <a:t>Koncepci rozvoje venkova</a:t>
            </a: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377976989"/>
              </p:ext>
            </p:extLst>
          </p:nvPr>
        </p:nvGraphicFramePr>
        <p:xfrm>
          <a:off x="144240" y="2763383"/>
          <a:ext cx="6858000" cy="3453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7002240" y="5310956"/>
            <a:ext cx="2359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/>
              <a:t>Zdroj: Projekt TA ČR TL02000161:</a:t>
            </a:r>
          </a:p>
          <a:p>
            <a:r>
              <a:rPr lang="cs-CZ" sz="1000" i="1" dirty="0"/>
              <a:t>Změny vybavenosti venkovských obcí základními službami a dopady na jejich obyvatele.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78490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04280" y="486420"/>
            <a:ext cx="87129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cs-CZ" i="1" dirty="0"/>
          </a:p>
          <a:p>
            <a:pPr algn="ctr">
              <a:spcBef>
                <a:spcPts val="600"/>
              </a:spcBef>
            </a:pPr>
            <a:r>
              <a:rPr lang="cs-CZ" sz="2800" b="1" dirty="0"/>
              <a:t>Plán rozvoje je třeba naplňovat různými nástroji</a:t>
            </a:r>
          </a:p>
          <a:p>
            <a:pPr algn="ctr">
              <a:spcBef>
                <a:spcPts val="600"/>
              </a:spcBef>
            </a:pPr>
            <a:endParaRPr lang="cs-CZ" sz="1200" b="1" dirty="0"/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cs-CZ" sz="2000" dirty="0"/>
              <a:t>MMR reflektuje zjištění z mapování infrastruktury při nastavení </a:t>
            </a:r>
            <a:r>
              <a:rPr lang="cs-CZ" sz="2000" b="1" dirty="0"/>
              <a:t>dotačních titulů</a:t>
            </a:r>
            <a:r>
              <a:rPr lang="cs-CZ" sz="2000" dirty="0"/>
              <a:t>, zejména v rámci Programu rozvoje regionů 2019</a:t>
            </a:r>
            <a:r>
              <a:rPr lang="cs-CZ" sz="2000" dirty="0" smtClean="0"/>
              <a:t>+</a:t>
            </a:r>
          </a:p>
          <a:p>
            <a:pPr marL="285750" lvl="0" indent="-285750" algn="just">
              <a:spcBef>
                <a:spcPts val="600"/>
              </a:spcBef>
              <a:buFontTx/>
              <a:buChar char="-"/>
            </a:pPr>
            <a:r>
              <a:rPr lang="cs-CZ" sz="2000" dirty="0">
                <a:solidFill>
                  <a:prstClr val="black"/>
                </a:solidFill>
              </a:rPr>
              <a:t>Znalost stavu infrastruktury jednotlivých obcí může pomoci při výběru těch </a:t>
            </a:r>
            <a:r>
              <a:rPr lang="cs-CZ" sz="2000" b="1" u="sng" dirty="0">
                <a:solidFill>
                  <a:prstClr val="black"/>
                </a:solidFill>
              </a:rPr>
              <a:t>nejvhodnějších projektů</a:t>
            </a:r>
            <a:r>
              <a:rPr lang="cs-CZ" sz="2000" dirty="0">
                <a:solidFill>
                  <a:prstClr val="black"/>
                </a:solidFill>
              </a:rPr>
              <a:t> k realizaci 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endParaRPr lang="cs-CZ" sz="2000" dirty="0"/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endParaRPr lang="cs-CZ" sz="2000" b="1" u="sng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t="17254" b="2514"/>
          <a:stretch/>
        </p:blipFill>
        <p:spPr>
          <a:xfrm>
            <a:off x="1080343" y="3078708"/>
            <a:ext cx="779612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4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04280" y="486420"/>
            <a:ext cx="871296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cs-CZ" i="1" dirty="0"/>
          </a:p>
          <a:p>
            <a:pPr algn="ctr">
              <a:spcBef>
                <a:spcPts val="600"/>
              </a:spcBef>
            </a:pPr>
            <a:r>
              <a:rPr lang="cs-CZ" sz="2800" b="1" dirty="0"/>
              <a:t>Informace k dispozici pro všechny</a:t>
            </a:r>
            <a:endParaRPr lang="cs-CZ" sz="1200" b="1" dirty="0"/>
          </a:p>
          <a:p>
            <a:pPr marL="285750" lvl="0" indent="-285750" algn="just">
              <a:spcBef>
                <a:spcPts val="600"/>
              </a:spcBef>
              <a:buFontTx/>
              <a:buChar char="-"/>
            </a:pPr>
            <a:r>
              <a:rPr lang="cs-CZ" sz="2000" dirty="0"/>
              <a:t>MMR</a:t>
            </a:r>
            <a:r>
              <a:rPr lang="cs-CZ" sz="2000" dirty="0">
                <a:solidFill>
                  <a:prstClr val="black"/>
                </a:solidFill>
              </a:rPr>
              <a:t> zobrazuje vybraná data z mapování pro veřejnost v rámci </a:t>
            </a:r>
            <a:r>
              <a:rPr lang="cs-CZ" sz="2000" b="1" dirty="0">
                <a:solidFill>
                  <a:prstClr val="black"/>
                </a:solidFill>
              </a:rPr>
              <a:t>webových aplikací MMR</a:t>
            </a:r>
            <a:r>
              <a:rPr lang="cs-CZ" sz="2000" dirty="0">
                <a:solidFill>
                  <a:prstClr val="black"/>
                </a:solidFill>
              </a:rPr>
              <a:t> 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Regionální informační servis a Mapový </a:t>
            </a:r>
            <a:r>
              <a:rPr lang="cs-CZ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 a </a:t>
            </a:r>
            <a:r>
              <a:rPr lang="cs-CZ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podporuje volný přístup všech obcí k datům</a:t>
            </a:r>
            <a:r>
              <a:rPr lang="cs-C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systému AGIS (dostupná i data k covid-19 a dotační modul pro obce) </a:t>
            </a:r>
            <a:endParaRPr lang="cs-CZ" sz="2000" b="1" u="sng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16569" b="20959"/>
          <a:stretch/>
        </p:blipFill>
        <p:spPr>
          <a:xfrm>
            <a:off x="0" y="3108446"/>
            <a:ext cx="5256808" cy="29523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808" y="3654772"/>
            <a:ext cx="4104680" cy="227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3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04280" y="486420"/>
            <a:ext cx="8712968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Informace k dispozici pro všechny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Mapujeme: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tav místních komunikací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lékaře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zubaře,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lékárny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ankomaty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rownfieldy</a:t>
            </a:r>
            <a:endParaRPr kumimoji="0" lang="cs-CZ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č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erpací stanice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omovy pro seniory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ospody a restaurace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kulturní objekty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MŠ, ZŠ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ošty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rodejny potravin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běrná místa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sportoviště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a další infrastrukturu</a:t>
            </a:r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4222798035"/>
              </p:ext>
            </p:extLst>
          </p:nvPr>
        </p:nvGraphicFramePr>
        <p:xfrm>
          <a:off x="3744640" y="1134492"/>
          <a:ext cx="5759450" cy="462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4269602" y="5764411"/>
            <a:ext cx="2359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/>
              <a:t>Zdroj: </a:t>
            </a:r>
            <a:r>
              <a:rPr lang="cs-CZ" sz="1000" i="1" dirty="0" smtClean="0"/>
              <a:t>Projekt </a:t>
            </a:r>
            <a:r>
              <a:rPr lang="cs-CZ" sz="1000" i="1" dirty="0"/>
              <a:t>TA ČR TL02000161:</a:t>
            </a:r>
          </a:p>
          <a:p>
            <a:r>
              <a:rPr lang="cs-CZ" sz="1000" i="1" dirty="0"/>
              <a:t>Změny vybavenosti venkovských obcí základními službami a dopady na jejich obyvatele</a:t>
            </a:r>
            <a:r>
              <a:rPr lang="cs-CZ" sz="1000" i="1" dirty="0" smtClean="0"/>
              <a:t>. Zpracováno pro Koncepci rozvoje venkova.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61071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0" y="3798788"/>
            <a:ext cx="9145016" cy="1056504"/>
          </a:xfrm>
        </p:spPr>
        <p:txBody>
          <a:bodyPr>
            <a:noAutofit/>
          </a:bodyPr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Společně </a:t>
            </a:r>
            <a:r>
              <a:rPr lang="cs-CZ" sz="2000" dirty="0">
                <a:solidFill>
                  <a:schemeClr val="tx1"/>
                </a:solidFill>
              </a:rPr>
              <a:t>pro obnovu venkova</a:t>
            </a:r>
            <a:r>
              <a:rPr lang="cs-CZ" sz="3600" u="sng" dirty="0">
                <a:solidFill>
                  <a:schemeClr val="tx1"/>
                </a:solidFill>
              </a:rPr>
              <a:t/>
            </a:r>
            <a:br>
              <a:rPr lang="cs-CZ" sz="3600" u="sng" dirty="0">
                <a:solidFill>
                  <a:schemeClr val="tx1"/>
                </a:solidFill>
              </a:rPr>
            </a:b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736528" y="2214612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979374405"/>
      </p:ext>
    </p:extLst>
  </p:cSld>
  <p:clrMapOvr>
    <a:masterClrMapping/>
  </p:clrMapOvr>
</p:sld>
</file>

<file path=ppt/theme/theme1.xml><?xml version="1.0" encoding="utf-8"?>
<a:theme xmlns:a="http://schemas.openxmlformats.org/drawingml/2006/main" name="MMR_sir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R_Prezentace_šablona" id="{980E617E-8468-4077-B8FE-A2AFF8367593}" vid="{4F0A19A6-3BC9-4E1C-9262-D0905AD0C858}"/>
    </a:ext>
  </a:extLst>
</a:theme>
</file>

<file path=ppt/theme/theme2.xml><?xml version="1.0" encoding="utf-8"?>
<a:theme xmlns:a="http://schemas.openxmlformats.org/drawingml/2006/main" name="1_MMR_sir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R_Prezentace_šablona" id="{1B41FB44-7DA2-4F6C-AA16-07F65A836740}" vid="{4F83F6FF-D99A-44FA-B053-A293756B5B01}"/>
    </a:ext>
  </a:extLst>
</a:theme>
</file>

<file path=ppt/theme/theme3.xml><?xml version="1.0" encoding="utf-8"?>
<a:theme xmlns:a="http://schemas.openxmlformats.org/drawingml/2006/main" name="2_MMR_sir">
  <a:themeElements>
    <a:clrScheme name="Barvy MMR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0099"/>
      </a:accent1>
      <a:accent2>
        <a:srgbClr val="00AF3F"/>
      </a:accent2>
      <a:accent3>
        <a:srgbClr val="F9E300"/>
      </a:accent3>
      <a:accent4>
        <a:srgbClr val="E21C18"/>
      </a:accent4>
      <a:accent5>
        <a:srgbClr val="24A7AF"/>
      </a:accent5>
      <a:accent6>
        <a:srgbClr val="868686"/>
      </a:accent6>
      <a:hlink>
        <a:srgbClr val="00AF3F"/>
      </a:hlink>
      <a:folHlink>
        <a:srgbClr val="868686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R_Prezentace_šablona" id="{84BE1535-A23F-4BDF-A902-1F1A29F968B1}" vid="{3B75285E-F377-45BB-A88F-01D9B34041C0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celář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MMR_Prezentace_šablona_titul</Template>
  <TotalTime>9062</TotalTime>
  <Words>308</Words>
  <Application>Microsoft Office PowerPoint</Application>
  <PresentationFormat>Vlastní</PresentationFormat>
  <Paragraphs>54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Wingdings</vt:lpstr>
      <vt:lpstr>MMR_sir</vt:lpstr>
      <vt:lpstr>1_MMR_sir</vt:lpstr>
      <vt:lpstr>2_MMR_sir</vt:lpstr>
      <vt:lpstr>Tisková konference MMR, SMS ČR a ŠKODA AUTO</vt:lpstr>
      <vt:lpstr>Ministerstvo pro místní rozvoj a Sdružení místních samospráv:  Společně pro obnovu venkova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Společně pro obnovu venkova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stálá konference komora regionální</dc:title>
  <dc:creator>Pergl Ondřej</dc:creator>
  <cp:lastModifiedBy>Landa Jiří</cp:lastModifiedBy>
  <cp:revision>627</cp:revision>
  <cp:lastPrinted>2018-03-13T15:41:05Z</cp:lastPrinted>
  <dcterms:created xsi:type="dcterms:W3CDTF">2017-03-17T15:41:45Z</dcterms:created>
  <dcterms:modified xsi:type="dcterms:W3CDTF">2021-07-19T12:06:45Z</dcterms:modified>
</cp:coreProperties>
</file>