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4193-C9ED-49AC-88A0-E80A8E85B50B}" type="datetimeFigureOut">
              <a:rPr lang="cs-CZ" smtClean="0"/>
              <a:pPr/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8144F-C219-4518-8D04-961532BB5E1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loch@kraj-jihocesky.cz" TargetMode="External"/><Relationship Id="rId2" Type="http://schemas.openxmlformats.org/officeDocument/2006/relationships/hyperlink" Target="mailto:pruchal@kraj-jihocesky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Strategické dokumenty, řízení, plánování a směřování Jihočeského kraje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3886200"/>
            <a:ext cx="6768752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Ing. Luboš Průcha</a:t>
            </a:r>
            <a:r>
              <a:rPr lang="cs-CZ" dirty="0" smtClean="0"/>
              <a:t>                                  </a:t>
            </a:r>
            <a:r>
              <a:rPr lang="cs-CZ" dirty="0" smtClean="0"/>
              <a:t>vedoucí </a:t>
            </a:r>
            <a:r>
              <a:rPr lang="cs-CZ" dirty="0" smtClean="0"/>
              <a:t>oddělení </a:t>
            </a:r>
            <a:r>
              <a:rPr lang="cs-CZ" dirty="0" smtClean="0"/>
              <a:t>regionálního </a:t>
            </a:r>
            <a:r>
              <a:rPr lang="cs-CZ" dirty="0" smtClean="0"/>
              <a:t>rozvoje </a:t>
            </a:r>
            <a:r>
              <a:rPr lang="cs-CZ" dirty="0" smtClean="0"/>
              <a:t>KÚ </a:t>
            </a:r>
            <a:r>
              <a:rPr lang="cs-CZ" dirty="0" err="1" smtClean="0"/>
              <a:t>JčK</a:t>
            </a:r>
            <a:endParaRPr lang="cs-CZ" dirty="0"/>
          </a:p>
        </p:txBody>
      </p:sp>
      <p:pic>
        <p:nvPicPr>
          <p:cNvPr id="4" name="Obrázek 3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5154311"/>
            <a:ext cx="2970385" cy="15148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Aktuální stav prací na Programu rozvoje Jihočeského kraje 2014-2020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Hotové části (SEPR, SWOT, Strategická část)</a:t>
            </a:r>
          </a:p>
          <a:p>
            <a:r>
              <a:rPr lang="cs-CZ" dirty="0" smtClean="0"/>
              <a:t>Konzultace s odborníky v daných oblastech</a:t>
            </a:r>
          </a:p>
          <a:p>
            <a:r>
              <a:rPr lang="cs-CZ" dirty="0" smtClean="0"/>
              <a:t>Oponentní posudek a spolupráce s Jihočeskou univerzitou</a:t>
            </a:r>
          </a:p>
          <a:p>
            <a:r>
              <a:rPr lang="cs-CZ" dirty="0" smtClean="0"/>
              <a:t>Přerušení prací ve spojitosti s krajskými volbami 2012</a:t>
            </a:r>
          </a:p>
          <a:p>
            <a:r>
              <a:rPr lang="cs-CZ" dirty="0" smtClean="0"/>
              <a:t>Hodnocení SEA</a:t>
            </a:r>
            <a:endParaRPr lang="cs-CZ" dirty="0"/>
          </a:p>
        </p:txBody>
      </p:sp>
      <p:pic>
        <p:nvPicPr>
          <p:cNvPr id="4" name="Obrázek 3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5949280"/>
            <a:ext cx="1411765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Vize a cíle pro období 2014-2020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Strategická rozvojová vize</a:t>
            </a:r>
          </a:p>
          <a:p>
            <a:pPr lvl="1"/>
            <a:r>
              <a:rPr lang="cs-CZ" sz="2000" dirty="0" smtClean="0"/>
              <a:t>Jihočeský kraj bude regionem posilujícím svou konkurenceschopnost v rámci středoevropského prostoru, která bude postavena na zvyšující se kvalitě lidských zdrojů, šetrném využití potenciálu přírodního, historického a kulturního dědictví, na rozvoji a dostupnosti veřejných i soukromých služeb pro obyvatele, podnikatele i návštěvníky kraje a na podpoře územní vyváženosti mezi venkovským a městským prostorem při dodržování zásad udržitelného rozvoje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cs-CZ" b="1" dirty="0" smtClean="0"/>
              <a:t>Globální cíl PRK</a:t>
            </a:r>
          </a:p>
          <a:p>
            <a:pPr lvl="1"/>
            <a:r>
              <a:rPr lang="cs-CZ" sz="2200" dirty="0" smtClean="0"/>
              <a:t>Dosažení územně vyváženého a dynamického rozvoje území Jihočeského kraje, který povede ke zvyšování celkové konkurenceschopnosti a inovativnosti, zlepšování kvality života a k efektivnímu a udržitelnému využívání disponibilních zdrojů.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6094736"/>
            <a:ext cx="1267753" cy="646552"/>
          </a:xfrm>
          <a:prstGeom prst="rect">
            <a:avLst/>
          </a:prstGeom>
          <a:blipFill dpi="0" rotWithShape="0">
            <a:blip r:embed="rId3" cstate="print">
              <a:alphaModFix amt="0"/>
            </a:blip>
            <a:srcRect/>
            <a:stretch>
              <a:fillRect/>
            </a:stretch>
          </a:blipFill>
          <a:effectLst>
            <a:outerShdw blurRad="50800" dist="50800" dir="5220000" algn="ctr" rotWithShape="0">
              <a:srgbClr val="000000">
                <a:alpha val="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Cíle prioritních os PRK 2014-2020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PO 1 – Konkurenceschopnost regionální ekonomiky a trhu práce</a:t>
            </a:r>
          </a:p>
          <a:p>
            <a:pPr lvl="1"/>
            <a:r>
              <a:rPr lang="cs-CZ" dirty="0" smtClean="0"/>
              <a:t>zlepšit hospodářské, vědeckovýzkumné a inovační prostředí a trh práce Jihočeského kraje tak, aby byl odpovídajícím způsobem rozvíjen přirozený potenciál území daný historickými souvislostmi a vývojem, ale i reakcí na nové výzvy a trendy při současném respektování potřeby plošně vyváženého rozvoje území regionu a jeho jednotlivých částí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b="1" dirty="0" smtClean="0"/>
              <a:t>PO 2 – Doprava a mobilita, technická infrastruktura</a:t>
            </a:r>
          </a:p>
          <a:p>
            <a:pPr lvl="1"/>
            <a:r>
              <a:rPr lang="cs-CZ" dirty="0" smtClean="0"/>
              <a:t>zlepšit vnější dopravní napojení Jihočeského kraje, zkvalitnit a zlepšit vnitřní dopravní vazby a logistiku v regionu a současně zajistit udržitelné, kvalitní a potřebám regionu odpovídající napojení na sítě technické infrastruktury, které umožní jak zvýšení konkurenceschopnosti regionálního hospodářství, tak kvalitnější život obyvatel v kraji</a:t>
            </a:r>
            <a:r>
              <a:rPr lang="cs-CZ" dirty="0" smtClean="0"/>
              <a:t>.</a:t>
            </a:r>
            <a:endParaRPr lang="cs-CZ" dirty="0" smtClean="0"/>
          </a:p>
        </p:txBody>
      </p:sp>
      <p:pic>
        <p:nvPicPr>
          <p:cNvPr id="4" name="Obrázek 3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6021288"/>
            <a:ext cx="1411769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Cíle prioritních os PRK 2014-2020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PO 3 – Kvalitní služby, prostředí a spolupráce pro posilování územní soudržnosti</a:t>
            </a:r>
          </a:p>
          <a:p>
            <a:pPr lvl="1"/>
            <a:r>
              <a:rPr lang="cs-CZ" dirty="0" smtClean="0"/>
              <a:t>rozšiřovat nabídku a dále zlepšovat kvalitu sítě veřejných a dalších služeb pro obyvatele, soukromý a veřejný sektor i návštěvníky Jihočeského kraje, posilovat všechny formy rozvojové spolupráce a komunikace na místní, regionální i </a:t>
            </a:r>
            <a:r>
              <a:rPr lang="cs-CZ" dirty="0" err="1" smtClean="0"/>
              <a:t>přeshraniční</a:t>
            </a:r>
            <a:r>
              <a:rPr lang="cs-CZ" dirty="0" smtClean="0"/>
              <a:t> úrovni, a to vše při pružném a dále se zefektivňujícím výkonu veřejné správy a aktivní činnosti občanského sektoru</a:t>
            </a:r>
            <a:r>
              <a:rPr lang="cs-CZ" dirty="0" smtClean="0"/>
              <a:t>.</a:t>
            </a:r>
            <a:endParaRPr lang="cs-CZ" b="1" dirty="0" smtClean="0"/>
          </a:p>
          <a:p>
            <a:r>
              <a:rPr lang="cs-CZ" b="1" dirty="0" smtClean="0"/>
              <a:t>PO 4 – Environmentální udržitelnost a soudržnost regionu</a:t>
            </a:r>
          </a:p>
          <a:p>
            <a:pPr lvl="1"/>
            <a:r>
              <a:rPr lang="cs-CZ" dirty="0" smtClean="0"/>
              <a:t>zajistit a dále posilovat vnitřní environmentální soudržnost a udržitelnost rozvoje Jihočeského kraje, přičemž cíle bude dosaženo prostřednictvím šetrného využívání přírodních hodnot v regionu při současném respektování jejich ochrany a při šetrném a koordinovaném využívání krajiny.</a:t>
            </a:r>
          </a:p>
          <a:p>
            <a:pPr lvl="1"/>
            <a:endParaRPr lang="cs-CZ" dirty="0" smtClean="0"/>
          </a:p>
          <a:p>
            <a:pPr lvl="1">
              <a:buFont typeface="Wingdings" pitchFamily="2" charset="2"/>
              <a:buChar char="Ø"/>
            </a:pPr>
            <a:endParaRPr lang="cs-CZ" dirty="0"/>
          </a:p>
        </p:txBody>
      </p:sp>
      <p:pic>
        <p:nvPicPr>
          <p:cNvPr id="4" name="Obrázek 3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6021288"/>
            <a:ext cx="1411769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Cíle prioritních os PRK 2014-2020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b="1" dirty="0" smtClean="0"/>
              <a:t>PO 5 – Využití potenciálu přírodního, kulturního a historického dědictví pro rozvoj cestovního ruchu</a:t>
            </a:r>
          </a:p>
          <a:p>
            <a:pPr lvl="1"/>
            <a:r>
              <a:rPr lang="cs-CZ" sz="2200" dirty="0" smtClean="0"/>
              <a:t>zajistit vyvážený rozvoj cestovního ruchu včetně lázeňství a </a:t>
            </a:r>
            <a:r>
              <a:rPr lang="cs-CZ" sz="2200" dirty="0" err="1" smtClean="0"/>
              <a:t>wellness</a:t>
            </a:r>
            <a:r>
              <a:rPr lang="cs-CZ" sz="2200" dirty="0" smtClean="0"/>
              <a:t> na území Jihočeského kraje jako významných odvětví regionální ekonomiky, který bude postaven na šetrném využití přírodního, historického a kulturního dědictví, na zvyšování kvality služeb, propagace, spolupráce a lidských zdrojů a při současném respektování zájmů a hodnot trvale udržitelného rozvoje</a:t>
            </a:r>
            <a:r>
              <a:rPr lang="cs-CZ" sz="2200" dirty="0" smtClean="0"/>
              <a:t>.</a:t>
            </a:r>
            <a:endParaRPr lang="cs-CZ" sz="2200" dirty="0" smtClean="0"/>
          </a:p>
        </p:txBody>
      </p:sp>
      <p:pic>
        <p:nvPicPr>
          <p:cNvPr id="5" name="Obrázek 4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6021288"/>
            <a:ext cx="1411765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</a:t>
            </a:r>
            <a:r>
              <a:rPr lang="cs-CZ" b="1" dirty="0" smtClean="0"/>
              <a:t>odpora exportu jihočeských firem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cs-CZ" b="1" dirty="0" smtClean="0"/>
              <a:t>Forma podpory exportu Jihočeských firem</a:t>
            </a:r>
          </a:p>
          <a:p>
            <a:r>
              <a:rPr lang="cs-CZ" b="1" dirty="0" smtClean="0"/>
              <a:t>Závěry a doporučení z podnikatelské mise</a:t>
            </a:r>
          </a:p>
          <a:p>
            <a:r>
              <a:rPr lang="cs-CZ" b="1" dirty="0" smtClean="0"/>
              <a:t>Účast a prezentace Jihočeského kraje               na veletrhu Expo </a:t>
            </a:r>
            <a:r>
              <a:rPr lang="cs-CZ" b="1" dirty="0" err="1" smtClean="0"/>
              <a:t>Podmoskovje</a:t>
            </a:r>
            <a:endParaRPr lang="cs-CZ" b="1" dirty="0" smtClean="0"/>
          </a:p>
          <a:p>
            <a:r>
              <a:rPr lang="cs-CZ" b="1" dirty="0" smtClean="0"/>
              <a:t>Plánování v novém období</a:t>
            </a:r>
          </a:p>
          <a:p>
            <a:pPr lvl="1"/>
            <a:r>
              <a:rPr lang="cs-CZ" dirty="0" smtClean="0"/>
              <a:t>Pomoc jihočeským firmám s expanzí na cizí trhy</a:t>
            </a:r>
          </a:p>
          <a:p>
            <a:pPr lvl="1"/>
            <a:r>
              <a:rPr lang="cs-CZ" dirty="0" smtClean="0"/>
              <a:t>I nadále příklon k přilákání investorů do kraje</a:t>
            </a:r>
            <a:endParaRPr lang="cs-CZ" dirty="0" smtClean="0"/>
          </a:p>
        </p:txBody>
      </p:sp>
      <p:pic>
        <p:nvPicPr>
          <p:cNvPr id="4" name="Obrázek 3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5949280"/>
            <a:ext cx="1411765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Podpora rozvoje konkurenceschopnosti jihočeských podniků a podnikatelů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Větší příklon k návratným formám výpomoci</a:t>
            </a:r>
          </a:p>
          <a:p>
            <a:pPr lvl="1"/>
            <a:r>
              <a:rPr lang="cs-CZ" dirty="0" smtClean="0"/>
              <a:t>Současný trend Evropské komise</a:t>
            </a:r>
          </a:p>
          <a:p>
            <a:pPr lvl="1"/>
            <a:r>
              <a:rPr lang="cs-CZ" dirty="0" smtClean="0"/>
              <a:t>Doporučení v PRK 2014-2020</a:t>
            </a:r>
          </a:p>
          <a:p>
            <a:pPr lvl="1"/>
            <a:r>
              <a:rPr lang="cs-CZ" dirty="0" smtClean="0"/>
              <a:t>Spolupráce s ČMZRB</a:t>
            </a:r>
          </a:p>
          <a:p>
            <a:pPr lvl="2"/>
            <a:r>
              <a:rPr lang="cs-CZ" dirty="0" smtClean="0"/>
              <a:t>Podpořeno 86 podnikatelů</a:t>
            </a:r>
          </a:p>
          <a:p>
            <a:pPr lvl="2"/>
            <a:r>
              <a:rPr lang="cs-CZ" dirty="0" smtClean="0"/>
              <a:t>V celkové částce 56.239.583,- Kč</a:t>
            </a:r>
          </a:p>
          <a:p>
            <a:pPr lvl="1"/>
            <a:r>
              <a:rPr lang="cs-CZ" dirty="0" smtClean="0"/>
              <a:t>Nový úvěr pro obce</a:t>
            </a:r>
          </a:p>
          <a:p>
            <a:pPr lvl="2"/>
            <a:r>
              <a:rPr lang="cs-CZ" dirty="0" smtClean="0"/>
              <a:t>Úvěr do výše 2 mil. Kč s úrokovou sazbou 2,4 %</a:t>
            </a:r>
            <a:endParaRPr lang="cs-CZ" dirty="0" smtClean="0"/>
          </a:p>
          <a:p>
            <a:r>
              <a:rPr lang="cs-CZ" b="1" dirty="0" smtClean="0"/>
              <a:t>Motivace podniků k investicím do environmentálně šetrných technologií, snižování energetické náročnosti a využívání obnovitelných zdrojů energie</a:t>
            </a:r>
            <a:endParaRPr lang="cs-CZ" dirty="0"/>
          </a:p>
        </p:txBody>
      </p:sp>
      <p:pic>
        <p:nvPicPr>
          <p:cNvPr id="4" name="Obrázek 3" descr="nove_logo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6021288"/>
            <a:ext cx="1411765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>
                <a:hlinkClick r:id="rId2"/>
              </a:rPr>
              <a:t>pruchal</a:t>
            </a:r>
            <a:r>
              <a:rPr lang="cs-CZ" dirty="0" smtClean="0">
                <a:hlinkClick r:id="rId2"/>
              </a:rPr>
              <a:t>@kraj-</a:t>
            </a:r>
            <a:r>
              <a:rPr lang="cs-CZ" dirty="0" err="1" smtClean="0">
                <a:hlinkClick r:id="rId2"/>
              </a:rPr>
              <a:t>jihocesky.cz</a:t>
            </a:r>
            <a:endParaRPr lang="cs-CZ" dirty="0" smtClean="0"/>
          </a:p>
          <a:p>
            <a:r>
              <a:rPr lang="cs-CZ" dirty="0" smtClean="0"/>
              <a:t>Tel. 386 720 </a:t>
            </a:r>
            <a:r>
              <a:rPr lang="cs-CZ" dirty="0" smtClean="0"/>
              <a:t>214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zloch@kraj-</a:t>
            </a:r>
            <a:r>
              <a:rPr lang="cs-CZ" dirty="0" err="1" smtClean="0">
                <a:hlinkClick r:id="rId3"/>
              </a:rPr>
              <a:t>jihocesky.cz</a:t>
            </a:r>
            <a:endParaRPr lang="cs-CZ" dirty="0" smtClean="0"/>
          </a:p>
          <a:p>
            <a:r>
              <a:rPr lang="cs-CZ" dirty="0" smtClean="0"/>
              <a:t>Tel. 386 720 422</a:t>
            </a:r>
            <a:endParaRPr lang="cs-CZ" dirty="0"/>
          </a:p>
        </p:txBody>
      </p:sp>
      <p:pic>
        <p:nvPicPr>
          <p:cNvPr id="6" name="Obrázek 5" descr="nove_logo_4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5088064"/>
            <a:ext cx="3095949" cy="15789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464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Strategické dokumenty, řízení, plánování a směřování Jihočeského kraje</vt:lpstr>
      <vt:lpstr> Aktuální stav prací na Programu rozvoje Jihočeského kraje 2014-2020</vt:lpstr>
      <vt:lpstr>Vize a cíle pro období 2014-2020</vt:lpstr>
      <vt:lpstr>Cíle prioritních os PRK 2014-2020</vt:lpstr>
      <vt:lpstr>Cíle prioritních os PRK 2014-2020</vt:lpstr>
      <vt:lpstr>Cíle prioritních os PRK 2014-2020</vt:lpstr>
      <vt:lpstr>Podpora exportu jihočeských firem</vt:lpstr>
      <vt:lpstr>Podpora rozvoje konkurenceschopnosti jihočeských podniků a podnikatelů</vt:lpstr>
      <vt:lpstr>Děkuji za pozornost.</vt:lpstr>
    </vt:vector>
  </TitlesOfParts>
  <Company>KUJC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konkurenceschopnosti jihočeských podniků a podnikatelů v Jihočeském kraji</dc:title>
  <dc:creator>zloch</dc:creator>
  <cp:lastModifiedBy>zloch</cp:lastModifiedBy>
  <cp:revision>26</cp:revision>
  <dcterms:created xsi:type="dcterms:W3CDTF">2012-11-19T06:43:08Z</dcterms:created>
  <dcterms:modified xsi:type="dcterms:W3CDTF">2012-12-10T09:27:50Z</dcterms:modified>
</cp:coreProperties>
</file>