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256" r:id="rId2"/>
    <p:sldId id="279" r:id="rId3"/>
    <p:sldId id="275" r:id="rId4"/>
    <p:sldId id="277" r:id="rId5"/>
    <p:sldId id="278" r:id="rId6"/>
    <p:sldId id="280" r:id="rId7"/>
    <p:sldId id="281" r:id="rId8"/>
  </p:sldIdLst>
  <p:sldSz cx="9144000" cy="571341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66" autoAdjust="0"/>
    <p:restoredTop sz="94673" autoAdjust="0"/>
  </p:normalViewPr>
  <p:slideViewPr>
    <p:cSldViewPr>
      <p:cViewPr varScale="1">
        <p:scale>
          <a:sx n="148" d="100"/>
          <a:sy n="148" d="100"/>
        </p:scale>
        <p:origin x="-594" y="-102"/>
      </p:cViewPr>
      <p:guideLst>
        <p:guide orient="horz" pos="1799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A77DD7-FF4E-454F-8C5D-4FA87FC2BA0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43A1A8-97BD-491C-88C2-0F12879A7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AE54AD-095D-425C-978A-492FA80EB7B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6F48305-926B-40A4-96DE-DEB1A3240F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1" y="1657350"/>
            <a:ext cx="7380288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1" y="0"/>
            <a:ext cx="9144000" cy="21748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" y="216943"/>
            <a:ext cx="9144000" cy="120013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157539"/>
            <a:ext cx="7208839" cy="4794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8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2" y="577850"/>
            <a:ext cx="2517774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50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7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1" y="1657350"/>
            <a:ext cx="7380288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1" y="0"/>
            <a:ext cx="9144000" cy="21748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" y="216943"/>
            <a:ext cx="9144000" cy="120013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4" y="517526"/>
            <a:ext cx="20161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9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1" y="1657350"/>
            <a:ext cx="7380288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1" y="0"/>
            <a:ext cx="9144000" cy="21748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" y="216943"/>
            <a:ext cx="9144000" cy="120013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4" y="517526"/>
            <a:ext cx="20161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1" y="1657350"/>
            <a:ext cx="7380288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1" y="0"/>
            <a:ext cx="9144000" cy="21748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" y="216943"/>
            <a:ext cx="9144000" cy="120013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4" y="517526"/>
            <a:ext cx="20161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597026"/>
            <a:ext cx="727233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1" y="3816350"/>
            <a:ext cx="72009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7" r:id="rId2"/>
    <p:sldLayoutId id="2147483668" r:id="rId3"/>
    <p:sldLayoutId id="2147483666" r:id="rId4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Podnadpis 1"/>
          <p:cNvSpPr>
            <a:spLocks noGrp="1"/>
          </p:cNvSpPr>
          <p:nvPr>
            <p:ph type="subTitle" idx="1"/>
          </p:nvPr>
        </p:nvSpPr>
        <p:spPr>
          <a:xfrm>
            <a:off x="1403352" y="3816350"/>
            <a:ext cx="6977062" cy="1500188"/>
          </a:xfrm>
          <a:noFill/>
        </p:spPr>
        <p:txBody>
          <a:bodyPr/>
          <a:lstStyle/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8194" name="Nadpis 2"/>
          <p:cNvSpPr>
            <a:spLocks noGrp="1"/>
          </p:cNvSpPr>
          <p:nvPr>
            <p:ph type="title"/>
          </p:nvPr>
        </p:nvSpPr>
        <p:spPr>
          <a:xfrm>
            <a:off x="1403350" y="1657351"/>
            <a:ext cx="7283450" cy="1558925"/>
          </a:xfrm>
          <a:noFill/>
        </p:spPr>
        <p:txBody>
          <a:bodyPr/>
          <a:lstStyle/>
          <a:p>
            <a:r>
              <a:rPr lang="cs-CZ" sz="3200" dirty="0" smtClean="0">
                <a:latin typeface="Arial" charset="0"/>
                <a:cs typeface="Arial" charset="0"/>
              </a:rPr>
              <a:t>STRATEGIE REGIONÁLNÍHO ROZVOJE ČR 2014 - 2020</a:t>
            </a:r>
            <a:br>
              <a:rPr lang="cs-CZ" sz="3200" dirty="0" smtClean="0">
                <a:latin typeface="Arial" charset="0"/>
                <a:cs typeface="Arial" charset="0"/>
              </a:rPr>
            </a:br>
            <a:endParaRPr lang="en-US" sz="2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32570"/>
            <a:ext cx="8291264" cy="439248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800" dirty="0" smtClean="0"/>
              <a:t>Vláda schválila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Strategii regionálního rozvoje ČR 2014 - 2020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Vymezení státem podporovaných regionů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800" dirty="0" smtClean="0"/>
              <a:t> Vláda uložila MMR a dotčeným resortům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Ve spolupráci s resorty zpracovat Akční plán pro realizaci SRR (do konce 2013)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Zpracovat zprávu o uplatňování SRR (do konce 2016)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Promítnout územně diferencované zaměření priorit SRR do vybraných priorit resortních programů spolufinancovaných z ESIF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Spolupracovat při vypracování Akčního plánu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Spolupracovat při každoročním vyhodnocování regionálních rozdílů</a:t>
            </a:r>
          </a:p>
          <a:p>
            <a:pPr>
              <a:buFont typeface="Arial" pitchFamily="34" charset="0"/>
              <a:buChar char="•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28514"/>
            <a:ext cx="8291264" cy="504056"/>
          </a:xfrm>
        </p:spPr>
        <p:txBody>
          <a:bodyPr/>
          <a:lstStyle/>
          <a:p>
            <a:r>
              <a:rPr lang="cs-CZ" dirty="0" smtClean="0"/>
              <a:t>Usnesení č. 344/2013 ze dne 15. 5. 2013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4" name="Rectangle 1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92257" name="Group 97"/>
          <p:cNvGrpSpPr>
            <a:grpSpLocks noChangeAspect="1"/>
          </p:cNvGrpSpPr>
          <p:nvPr/>
        </p:nvGrpSpPr>
        <p:grpSpPr bwMode="auto">
          <a:xfrm>
            <a:off x="1547664" y="-1991444"/>
            <a:ext cx="6169811" cy="7704857"/>
            <a:chOff x="4781" y="3870"/>
            <a:chExt cx="7713" cy="7744"/>
          </a:xfrm>
        </p:grpSpPr>
        <p:sp>
          <p:nvSpPr>
            <p:cNvPr id="92283" name="AutoShape 123"/>
            <p:cNvSpPr>
              <a:spLocks noChangeAspect="1" noChangeArrowheads="1" noTextEdit="1"/>
            </p:cNvSpPr>
            <p:nvPr/>
          </p:nvSpPr>
          <p:spPr bwMode="auto">
            <a:xfrm>
              <a:off x="5294" y="3870"/>
              <a:ext cx="7200" cy="774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278" name="Rectangle 118"/>
            <p:cNvSpPr>
              <a:spLocks noChangeArrowheads="1"/>
            </p:cNvSpPr>
            <p:nvPr/>
          </p:nvSpPr>
          <p:spPr bwMode="auto">
            <a:xfrm>
              <a:off x="4781" y="7080"/>
              <a:ext cx="1844" cy="881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10800" rIns="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Prioritní oblast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Regionální konkurenceschopnost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77" name="Rectangle 117"/>
            <p:cNvSpPr>
              <a:spLocks noChangeArrowheads="1"/>
            </p:cNvSpPr>
            <p:nvPr/>
          </p:nvSpPr>
          <p:spPr bwMode="auto">
            <a:xfrm>
              <a:off x="6727" y="7081"/>
              <a:ext cx="1620" cy="883"/>
            </a:xfrm>
            <a:prstGeom prst="rect">
              <a:avLst/>
            </a:prstGeom>
            <a:solidFill>
              <a:srgbClr val="D9959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Prioritní oblast</a:t>
              </a:r>
              <a:endPara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Územní</a:t>
              </a:r>
              <a:endPara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soudržnost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76" name="Rectangle 116"/>
            <p:cNvSpPr>
              <a:spLocks noChangeArrowheads="1"/>
            </p:cNvSpPr>
            <p:nvPr/>
          </p:nvSpPr>
          <p:spPr bwMode="auto">
            <a:xfrm>
              <a:off x="8457" y="7081"/>
              <a:ext cx="1620" cy="883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Prioritní oblast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Environmentální udržitelnost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75" name="Rectangle 115"/>
            <p:cNvSpPr>
              <a:spLocks noChangeArrowheads="1"/>
            </p:cNvSpPr>
            <p:nvPr/>
          </p:nvSpPr>
          <p:spPr bwMode="auto">
            <a:xfrm>
              <a:off x="10185" y="7084"/>
              <a:ext cx="1531" cy="880"/>
            </a:xfrm>
            <a:prstGeom prst="rect">
              <a:avLst/>
            </a:prstGeom>
            <a:solidFill>
              <a:srgbClr val="FABF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Prioritní oblast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Veřejná správa a spolupráce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6" name="AutoShape 106"/>
            <p:cNvSpPr>
              <a:spLocks noChangeArrowheads="1"/>
            </p:cNvSpPr>
            <p:nvPr/>
          </p:nvSpPr>
          <p:spPr bwMode="auto">
            <a:xfrm>
              <a:off x="5017" y="8142"/>
              <a:ext cx="1575" cy="1035"/>
            </a:xfrm>
            <a:prstGeom prst="roundRect">
              <a:avLst>
                <a:gd name="adj" fmla="val 0"/>
              </a:avLst>
            </a:prstGeom>
            <a:solidFill>
              <a:srgbClr val="DBE5F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1 Rozvoj urbanizovaných oblastí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(5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5" name="AutoShape 105"/>
            <p:cNvSpPr>
              <a:spLocks noChangeArrowheads="1"/>
            </p:cNvSpPr>
            <p:nvPr/>
          </p:nvSpPr>
          <p:spPr bwMode="auto">
            <a:xfrm>
              <a:off x="5017" y="9284"/>
              <a:ext cx="1575" cy="1265"/>
            </a:xfrm>
            <a:prstGeom prst="roundRect">
              <a:avLst>
                <a:gd name="adj" fmla="val 0"/>
              </a:avLst>
            </a:prstGeom>
            <a:solidFill>
              <a:srgbClr val="DBE5F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2 Rozvoj klíčové infrastruktury nadregionálního významu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(2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4" name="AutoShape 104"/>
            <p:cNvSpPr>
              <a:spLocks noChangeArrowheads="1"/>
            </p:cNvSpPr>
            <p:nvPr/>
          </p:nvSpPr>
          <p:spPr bwMode="auto">
            <a:xfrm>
              <a:off x="6772" y="8142"/>
              <a:ext cx="1575" cy="1251"/>
            </a:xfrm>
            <a:prstGeom prst="roundRect">
              <a:avLst>
                <a:gd name="adj" fmla="val 0"/>
              </a:avLst>
            </a:prstGeom>
            <a:solidFill>
              <a:srgbClr val="F2DB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3 Zkvalitnění sociálního prostředí urbanizovaných oblastí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(3+1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3" name="AutoShape 103"/>
            <p:cNvSpPr>
              <a:spLocks noChangeArrowheads="1"/>
            </p:cNvSpPr>
            <p:nvPr/>
          </p:nvSpPr>
          <p:spPr bwMode="auto">
            <a:xfrm>
              <a:off x="6772" y="9518"/>
              <a:ext cx="1575" cy="1212"/>
            </a:xfrm>
            <a:prstGeom prst="roundRect">
              <a:avLst>
                <a:gd name="adj" fmla="val 0"/>
              </a:avLst>
            </a:prstGeom>
            <a:solidFill>
              <a:srgbClr val="F2DB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4 Vyvážený rozvoj stabilizovaných území 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(2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2" name="AutoShape 102"/>
            <p:cNvSpPr>
              <a:spLocks noChangeArrowheads="1"/>
            </p:cNvSpPr>
            <p:nvPr/>
          </p:nvSpPr>
          <p:spPr bwMode="auto">
            <a:xfrm>
              <a:off x="6772" y="10846"/>
              <a:ext cx="1575" cy="768"/>
            </a:xfrm>
            <a:prstGeom prst="roundRect">
              <a:avLst>
                <a:gd name="adj" fmla="val 0"/>
              </a:avLst>
            </a:prstGeom>
            <a:solidFill>
              <a:srgbClr val="F2DBD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5 Oživení periferních území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(3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1" name="AutoShape 101"/>
            <p:cNvSpPr>
              <a:spLocks noChangeArrowheads="1"/>
            </p:cNvSpPr>
            <p:nvPr/>
          </p:nvSpPr>
          <p:spPr bwMode="auto">
            <a:xfrm>
              <a:off x="8502" y="8142"/>
              <a:ext cx="1575" cy="1489"/>
            </a:xfrm>
            <a:prstGeom prst="roundRect">
              <a:avLst>
                <a:gd name="adj" fmla="val 0"/>
              </a:avLst>
            </a:prstGeom>
            <a:solidFill>
              <a:srgbClr val="E1F2C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6 Obnova a využívání  krajinného potenciálu 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v regionech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(4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60" name="AutoShape 100"/>
            <p:cNvSpPr>
              <a:spLocks noChangeArrowheads="1"/>
            </p:cNvSpPr>
            <p:nvPr/>
          </p:nvSpPr>
          <p:spPr bwMode="auto">
            <a:xfrm>
              <a:off x="8502" y="9751"/>
              <a:ext cx="1574" cy="1255"/>
            </a:xfrm>
            <a:prstGeom prst="roundRect">
              <a:avLst>
                <a:gd name="adj" fmla="val 0"/>
              </a:avLst>
            </a:prstGeom>
            <a:solidFill>
              <a:srgbClr val="E1F2C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7 Prevence vzniku přírodních pohrom a řešení jejich dopadů 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(3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59" name="AutoShape 99"/>
            <p:cNvSpPr>
              <a:spLocks noChangeArrowheads="1"/>
            </p:cNvSpPr>
            <p:nvPr/>
          </p:nvSpPr>
          <p:spPr bwMode="auto">
            <a:xfrm>
              <a:off x="10185" y="9465"/>
              <a:ext cx="1531" cy="1265"/>
            </a:xfrm>
            <a:prstGeom prst="roundRect">
              <a:avLst>
                <a:gd name="adj" fmla="val 0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9 Podpora spolupráce na místní a regionální úrovni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(2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58" name="AutoShape 98"/>
            <p:cNvSpPr>
              <a:spLocks noChangeArrowheads="1"/>
            </p:cNvSpPr>
            <p:nvPr/>
          </p:nvSpPr>
          <p:spPr bwMode="auto">
            <a:xfrm>
              <a:off x="10185" y="8142"/>
              <a:ext cx="1531" cy="1220"/>
            </a:xfrm>
            <a:prstGeom prst="roundRect">
              <a:avLst>
                <a:gd name="adj" fmla="val 0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P. 8 Zkvalitnění institucionálního rámce pro rozvoj regionů</a:t>
              </a:r>
              <a:endParaRPr kumimoji="0" 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 Linotype" pitchFamily="18" charset="0"/>
                  <a:ea typeface="Times New Roman" pitchFamily="18" charset="0"/>
                  <a:cs typeface="Times New Roman" pitchFamily="18" charset="0"/>
                </a:rPr>
                <a:t>(3 opatření)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8" name="TextovéPole 87"/>
          <p:cNvSpPr txBox="1"/>
          <p:nvPr/>
        </p:nvSpPr>
        <p:spPr>
          <a:xfrm>
            <a:off x="2483768" y="76847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STRUKTURA PRIORIT/OPATŘENÍ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92610"/>
            <a:ext cx="8291264" cy="4392488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cs-CZ" sz="1800" b="1" dirty="0" smtClean="0"/>
              <a:t>Rozvojová území – </a:t>
            </a:r>
            <a:r>
              <a:rPr lang="cs-CZ" sz="1800" dirty="0" smtClean="0"/>
              <a:t>vysoce urbanizované území (témata spojená s urbánním rozvojem)</a:t>
            </a:r>
          </a:p>
          <a:p>
            <a:pPr marL="1428750" lvl="2" indent="-514350">
              <a:buFont typeface="+mj-lt"/>
              <a:buAutoNum type="romanUcPeriod"/>
            </a:pPr>
            <a:r>
              <a:rPr lang="cs-CZ" sz="1800" dirty="0" smtClean="0"/>
              <a:t>Metropolitní oblasti</a:t>
            </a:r>
          </a:p>
          <a:p>
            <a:pPr marL="1428750" lvl="2" indent="-514350">
              <a:buFont typeface="+mj-lt"/>
              <a:buAutoNum type="romanUcPeriod"/>
            </a:pPr>
            <a:r>
              <a:rPr lang="cs-CZ" sz="1800" dirty="0" smtClean="0"/>
              <a:t>Regionální sídelní aglomerace</a:t>
            </a:r>
          </a:p>
          <a:p>
            <a:pPr marL="1428750" lvl="2" indent="-514350">
              <a:buFont typeface="+mj-lt"/>
              <a:buAutoNum type="romanUcPeriod"/>
            </a:pPr>
            <a:r>
              <a:rPr lang="cs-CZ" sz="1800" dirty="0" smtClean="0"/>
              <a:t>Regionální centra a jejich zázemí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1800" b="1" dirty="0" smtClean="0"/>
              <a:t>Stabilizovaná území - </a:t>
            </a:r>
            <a:r>
              <a:rPr lang="cs-CZ" sz="1800" dirty="0" smtClean="0"/>
              <a:t>mimo aglomerace a regionální centra a jejich zázemí, </a:t>
            </a:r>
            <a:r>
              <a:rPr lang="cs-CZ" sz="1800" dirty="0" err="1" smtClean="0"/>
              <a:t>mikroregionální</a:t>
            </a:r>
            <a:r>
              <a:rPr lang="cs-CZ" sz="1800" dirty="0" smtClean="0"/>
              <a:t> centra – ekonomická a sídelní střediska místního významu tvořící funkční oblasti</a:t>
            </a:r>
            <a:endParaRPr lang="cs-CZ" sz="18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sz="1800" b="1" dirty="0" smtClean="0"/>
              <a:t>Periferní území - </a:t>
            </a:r>
            <a:r>
              <a:rPr lang="cs-CZ" sz="1800" dirty="0" err="1" smtClean="0"/>
              <a:t>území</a:t>
            </a:r>
            <a:r>
              <a:rPr lang="cs-CZ" sz="1800" dirty="0" smtClean="0"/>
              <a:t> geograficky odlehlá a dlouhodobě se potýkající s kumulací problémů (nedostatečná vybavenost, dopravní dostupnost…)</a:t>
            </a:r>
            <a:endParaRPr lang="cs-CZ" sz="1800" b="1" dirty="0" smtClean="0"/>
          </a:p>
          <a:p>
            <a:pPr marL="914400" lvl="1" indent="-457200">
              <a:buFont typeface="+mj-lt"/>
              <a:buAutoNum type="arabicPeriod"/>
            </a:pPr>
            <a:endParaRPr lang="cs-CZ" sz="1800" b="1" dirty="0" smtClean="0"/>
          </a:p>
          <a:p>
            <a:pPr marL="914400" lvl="1" indent="-457200"/>
            <a:endParaRPr lang="cs-CZ" sz="1800" b="1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1056506"/>
            <a:ext cx="8291264" cy="504056"/>
          </a:xfrm>
        </p:spPr>
        <p:txBody>
          <a:bodyPr/>
          <a:lstStyle/>
          <a:p>
            <a:r>
              <a:rPr lang="cs-CZ" cap="small" dirty="0" smtClean="0"/>
              <a:t>Typologie území </a:t>
            </a:r>
            <a:endParaRPr lang="cs-CZ" cap="smal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RR_typologie.png"/>
          <p:cNvPicPr>
            <a:picLocks noGrp="1" noChangeAspect="1"/>
          </p:cNvPicPr>
          <p:nvPr>
            <p:ph idx="10"/>
          </p:nvPr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4000" cy="57134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896867"/>
            <a:ext cx="8291512" cy="365939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z="1800" b="1" dirty="0" smtClean="0"/>
              <a:t>Hlavní východisko </a:t>
            </a:r>
            <a:r>
              <a:rPr lang="cs-CZ" sz="1800" dirty="0" smtClean="0"/>
              <a:t>– determinace typů území, jež umožní v daném území koncentrovat odpovídající podíl finančních prostředků s ohledem na:</a:t>
            </a:r>
          </a:p>
          <a:p>
            <a:pPr lvl="0"/>
            <a:endParaRPr lang="cs-CZ" sz="18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Obdobné znaky, jež vykazují některé typy území ČR a řešení jejich potřeb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Naplnění cílů EU 2020 a možnosti čerpání prostředků z ESIF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Zaměření budoucích programů – cíle, priority, </a:t>
            </a:r>
            <a:r>
              <a:rPr lang="cs-CZ" sz="1400" dirty="0" err="1" smtClean="0"/>
              <a:t>řidící</a:t>
            </a:r>
            <a:r>
              <a:rPr lang="cs-CZ" sz="1400" dirty="0" smtClean="0"/>
              <a:t> orgány, příjemci atp.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Prosazení strategického plánování a realizaci regionální politiky ČR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Řešení funkčních vazeb v území – jádro včetně jeho zázemí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Možnosti uplatnění integrovaných nástrojů 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Zahrnutí aktérů odpovídajícím způsobem do systému ÚD – tvorba, příprava, realizace, monitoring</a:t>
            </a:r>
          </a:p>
          <a:p>
            <a:pPr lvl="0">
              <a:buFont typeface="Wingdings" pitchFamily="2" charset="2"/>
              <a:buChar char="q"/>
            </a:pPr>
            <a:endParaRPr lang="en-US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937028"/>
            <a:ext cx="8291512" cy="539909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cap="small" dirty="0" smtClean="0"/>
              <a:t>Územní dimenze a její východiska</a:t>
            </a:r>
            <a:endParaRPr lang="cs-CZ" cap="small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997202"/>
            <a:ext cx="8229600" cy="7194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rgbClr val="000099"/>
                </a:solidFill>
              </a:rPr>
              <a:t>PŘÍSTUPY K UPLATNĚNÍ ÚD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2496666"/>
            <a:ext cx="8229600" cy="36594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Promítnutí územní dimenze do návrhů jednotlivých programů bude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výrazně diferencované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bude se odehrávat nejen na úrovni regionů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NUTS II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NUTS III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ale  především na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nižších územně správních jednotkách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Společné principy: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Územní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Tematický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Integrovaný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MMR_sir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MMR_sir</Template>
  <TotalTime>332</TotalTime>
  <Words>427</Words>
  <Application>Microsoft Office PowerPoint</Application>
  <PresentationFormat>Vlastní</PresentationFormat>
  <Paragraphs>67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1_Úvodní list</vt:lpstr>
      <vt:lpstr>STRATEGIE REGIONÁLNÍHO ROZVOJE ČR 2014 - 2020 </vt:lpstr>
      <vt:lpstr>Usnesení č. 344/2013 ze dne 15. 5. 2013 </vt:lpstr>
      <vt:lpstr>Snímek 3</vt:lpstr>
      <vt:lpstr>Typologie území </vt:lpstr>
      <vt:lpstr>Snímek 5</vt:lpstr>
      <vt:lpstr>Územní dimenze a její východiska</vt:lpstr>
      <vt:lpstr>PŘÍSTUPY K UPLATNĚNÍ ÚD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Novotný Pavel</dc:creator>
  <cp:lastModifiedBy>David Škorňa</cp:lastModifiedBy>
  <cp:revision>62</cp:revision>
  <cp:lastPrinted>2013-05-24T09:23:55Z</cp:lastPrinted>
  <dcterms:created xsi:type="dcterms:W3CDTF">2012-09-14T12:23:50Z</dcterms:created>
  <dcterms:modified xsi:type="dcterms:W3CDTF">2013-05-24T09:40:38Z</dcterms:modified>
</cp:coreProperties>
</file>