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946" r:id="rId2"/>
    <p:sldMasterId id="2147484353" r:id="rId3"/>
    <p:sldMasterId id="2147484516" r:id="rId4"/>
    <p:sldMasterId id="2147484659" r:id="rId5"/>
    <p:sldMasterId id="2147484661" r:id="rId6"/>
    <p:sldMasterId id="2147484663" r:id="rId7"/>
    <p:sldMasterId id="2147484669" r:id="rId8"/>
    <p:sldMasterId id="2147484681" r:id="rId9"/>
    <p:sldMasterId id="2147484683" r:id="rId10"/>
  </p:sldMasterIdLst>
  <p:notesMasterIdLst>
    <p:notesMasterId r:id="rId30"/>
  </p:notesMasterIdLst>
  <p:handoutMasterIdLst>
    <p:handoutMasterId r:id="rId31"/>
  </p:handoutMasterIdLst>
  <p:sldIdLst>
    <p:sldId id="451" r:id="rId11"/>
    <p:sldId id="461" r:id="rId12"/>
    <p:sldId id="474" r:id="rId13"/>
    <p:sldId id="394" r:id="rId14"/>
    <p:sldId id="441" r:id="rId15"/>
    <p:sldId id="414" r:id="rId16"/>
    <p:sldId id="452" r:id="rId17"/>
    <p:sldId id="472" r:id="rId18"/>
    <p:sldId id="475" r:id="rId19"/>
    <p:sldId id="462" r:id="rId20"/>
    <p:sldId id="463" r:id="rId21"/>
    <p:sldId id="456" r:id="rId22"/>
    <p:sldId id="476" r:id="rId23"/>
    <p:sldId id="477" r:id="rId24"/>
    <p:sldId id="478" r:id="rId25"/>
    <p:sldId id="460" r:id="rId26"/>
    <p:sldId id="465" r:id="rId27"/>
    <p:sldId id="466" r:id="rId28"/>
    <p:sldId id="426" r:id="rId29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  <a:srgbClr val="FF9900"/>
    <a:srgbClr val="CC2128"/>
    <a:srgbClr val="DA21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92" autoAdjust="0"/>
    <p:restoredTop sz="66019" autoAdjust="0"/>
  </p:normalViewPr>
  <p:slideViewPr>
    <p:cSldViewPr>
      <p:cViewPr>
        <p:scale>
          <a:sx n="59" d="100"/>
          <a:sy n="59" d="100"/>
        </p:scale>
        <p:origin x="-119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9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80539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400" b="0"/>
            </a:lvl1pPr>
          </a:lstStyle>
          <a:p>
            <a:pPr>
              <a:defRPr/>
            </a:pPr>
            <a:fld id="{6156DDD4-693F-441B-99C0-FAF8F2FADB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9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9"/>
            <a:ext cx="294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400" b="0"/>
            </a:lvl1pPr>
          </a:lstStyle>
          <a:p>
            <a:pPr>
              <a:defRPr/>
            </a:pPr>
            <a:fld id="{A64B2EBA-929B-447E-B74D-B95B254CF9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692692"/>
            <a:ext cx="5438792" cy="444364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0D397-3744-42CF-B201-E0336BC02D33}" type="slidenum">
              <a:rPr lang="cs-CZ" smtClean="0">
                <a:solidFill>
                  <a:srgbClr val="000000"/>
                </a:solidFill>
              </a:rPr>
              <a:pPr/>
              <a:t>11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z="900" smtClean="0">
                <a:latin typeface="Verdana" pitchFamily="34" charset="0"/>
              </a:rPr>
              <a:t>Obrázek: Vymezená aglomerační oblast města Brna podle Územní studie aglomeračních vazeb města Brna a jeho okolí (2010).</a:t>
            </a:r>
          </a:p>
          <a:p>
            <a:pPr eaLnBrk="1" hangingPunct="1"/>
            <a:endParaRPr lang="cs-CZ" sz="900" smtClean="0">
              <a:latin typeface="Verdana" pitchFamily="34" charset="0"/>
            </a:endParaRPr>
          </a:p>
          <a:p>
            <a:pPr eaLnBrk="1" hangingPunct="1"/>
            <a:r>
              <a:rPr lang="cs-CZ" sz="900" smtClean="0">
                <a:latin typeface="Verdana" pitchFamily="34" charset="0"/>
              </a:rPr>
              <a:t>Spolupráce Jihomoravského kraje a Statutárního města Brna v rámci problematiky </a:t>
            </a:r>
            <a:r>
              <a:rPr lang="cs-CZ" sz="900" b="1" smtClean="0">
                <a:latin typeface="Verdana" pitchFamily="34" charset="0"/>
              </a:rPr>
              <a:t>suburbanizace </a:t>
            </a:r>
            <a:r>
              <a:rPr lang="cs-CZ" sz="900" smtClean="0">
                <a:latin typeface="Verdana" pitchFamily="34" charset="0"/>
              </a:rPr>
              <a:t>vznikla na základě společné potřeby řešit a zlepšit vazby a vztahy v území.</a:t>
            </a:r>
            <a:endParaRPr lang="cs-CZ" sz="900" b="1" smtClean="0">
              <a:latin typeface="Verdana" pitchFamily="34" charset="0"/>
            </a:endParaRP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Strategie pro Brno je bohužel silně omezena administrativními hranicemi města. Okolí města je však na město silně navázáno a do budoucna se Brno zabývá vytvořením strategie pro celou brněnskou aglomeraci.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2652"/>
            <a:ext cx="5438775" cy="4443413"/>
          </a:xfrm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>
                <a:latin typeface="Verdana" pitchFamily="34" charset="0"/>
                <a:cs typeface="Arial" charset="0"/>
              </a:rPr>
              <a:t>Proces přípravy Brněnské aglomerace na nové programové období za účelem vydefinování významných projektů realizovatelných především prostřednictvím nového nástroje ITI. 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Spolupráce s JMK a ÚRR regionu soudržnosti Jihovýchod – rozpočet obcí tímto nebude nijak zasažen </a:t>
            </a:r>
          </a:p>
          <a:p>
            <a:endParaRPr lang="cs-CZ" i="1" dirty="0" smtClean="0">
              <a:latin typeface="Verdana" pitchFamily="34" charset="0"/>
              <a:cs typeface="Arial" charset="0"/>
            </a:endParaRPr>
          </a:p>
          <a:p>
            <a:r>
              <a:rPr lang="cs-CZ" i="1" dirty="0" smtClean="0">
                <a:latin typeface="Verdana" pitchFamily="34" charset="0"/>
                <a:cs typeface="Arial" charset="0"/>
              </a:rPr>
              <a:t>V rámci procesu dojde k těmto aktivitám (výběr):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aktualizace vymezení Brněnské aglomerace pro potřeby období EU 2014+ (data ze Sčítání 2011) a vydání Atlasu Brněnské metropolitní oblasti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analýza dotčených subjektů v aglomeraci a kvalitativní šetření – </a:t>
            </a:r>
            <a:r>
              <a:rPr lang="cs-CZ" dirty="0" err="1" smtClean="0">
                <a:latin typeface="Verdana" pitchFamily="34" charset="0"/>
                <a:cs typeface="Arial" charset="0"/>
              </a:rPr>
              <a:t>polostrukturované</a:t>
            </a:r>
            <a:r>
              <a:rPr lang="cs-CZ" dirty="0" smtClean="0">
                <a:latin typeface="Verdana" pitchFamily="34" charset="0"/>
                <a:cs typeface="Arial" charset="0"/>
              </a:rPr>
              <a:t> rozhovory s partnery vzešlými z analýzy dotčených subjektů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interakce s obcemi v aglomeraci za účasti odborného moderátora za účelem vydefinování jejich problémů a potřeb 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shoda na tom, co má smysl dělat, v jaké posloupnosti a jak vše udržitelně řídit a komunikovat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projektová rovina – databáze (strategických) projektů zejména pro ITI, jejich připravenost a finanční náročnost</a:t>
            </a:r>
          </a:p>
          <a:p>
            <a:r>
              <a:rPr lang="cs-CZ" dirty="0" smtClean="0">
                <a:latin typeface="Verdana" pitchFamily="34" charset="0"/>
                <a:cs typeface="Arial" charset="0"/>
              </a:rPr>
              <a:t>indikátorová soustava pro rozvoj aglomerace (včetně měření indikátorů)</a:t>
            </a:r>
          </a:p>
          <a:p>
            <a:endParaRPr lang="cs-CZ" dirty="0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2DFDB-CD94-422D-B9A3-379CB0E1EEEA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2DFDB-CD94-422D-B9A3-379CB0E1EEEA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49688" y="938054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0" tIns="47780" rIns="95560" bIns="47780" anchor="b"/>
          <a:lstStyle/>
          <a:p>
            <a:pPr algn="r" defTabSz="955675"/>
            <a:fld id="{86FDB486-B6C4-4702-B350-4BC14CB6447B}" type="slidenum">
              <a:rPr lang="cs-CZ" sz="1400" b="0">
                <a:solidFill>
                  <a:srgbClr val="000000"/>
                </a:solidFill>
              </a:rPr>
              <a:pPr algn="r" defTabSz="955675"/>
              <a:t>16</a:t>
            </a:fld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i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49688" y="938054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0" tIns="47780" rIns="95560" bIns="47780" anchor="b"/>
          <a:lstStyle/>
          <a:p>
            <a:pPr algn="r" defTabSz="955675"/>
            <a:fld id="{86FDB486-B6C4-4702-B350-4BC14CB6447B}" type="slidenum">
              <a:rPr lang="cs-CZ" sz="1400" b="0">
                <a:solidFill>
                  <a:srgbClr val="000000"/>
                </a:solidFill>
              </a:rPr>
              <a:pPr algn="r" defTabSz="955675"/>
              <a:t>17</a:t>
            </a:fld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i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49688" y="938054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0" tIns="47780" rIns="95560" bIns="47780" anchor="b"/>
          <a:lstStyle/>
          <a:p>
            <a:pPr algn="r" defTabSz="955675"/>
            <a:fld id="{86FDB486-B6C4-4702-B350-4BC14CB6447B}" type="slidenum">
              <a:rPr lang="cs-CZ" sz="1400" b="0">
                <a:solidFill>
                  <a:srgbClr val="000000"/>
                </a:solidFill>
              </a:rPr>
              <a:pPr algn="r" defTabSz="955675"/>
              <a:t>18</a:t>
            </a:fld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i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7"/>
          <p:cNvSpPr txBox="1">
            <a:spLocks noGrp="1" noChangeArrowheads="1"/>
          </p:cNvSpPr>
          <p:nvPr/>
        </p:nvSpPr>
        <p:spPr bwMode="auto">
          <a:xfrm>
            <a:off x="3849688" y="9380539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0" tIns="47780" rIns="95560" bIns="47780" anchor="b"/>
          <a:lstStyle/>
          <a:p>
            <a:pPr algn="r" defTabSz="955675"/>
            <a:fld id="{3363DD98-6B86-4076-A635-06073A1AD369}" type="slidenum">
              <a:rPr lang="cs-CZ" sz="1400" b="0">
                <a:solidFill>
                  <a:srgbClr val="000000"/>
                </a:solidFill>
                <a:cs typeface="Arial" charset="0"/>
              </a:rPr>
              <a:pPr algn="r" defTabSz="955675"/>
              <a:t>19</a:t>
            </a:fld>
            <a:endParaRPr lang="cs-CZ" sz="14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dirty="0" smtClean="0"/>
              <a:t>Na úplný závěr bych vás chtěla upozornit na významné ocenění, které město získalo v soutěži </a:t>
            </a:r>
            <a:r>
              <a:rPr lang="cs-CZ" u="sng" dirty="0" smtClean="0"/>
              <a:t>„</a:t>
            </a:r>
            <a:r>
              <a:rPr lang="cs-CZ" b="1" u="sng" dirty="0" smtClean="0"/>
              <a:t>FDI –</a:t>
            </a:r>
            <a:r>
              <a:rPr lang="cs-CZ" u="sng" dirty="0" smtClean="0"/>
              <a:t> </a:t>
            </a:r>
            <a:r>
              <a:rPr lang="cs-CZ" b="1" u="sng" dirty="0" smtClean="0"/>
              <a:t>City </a:t>
            </a:r>
            <a:r>
              <a:rPr lang="cs-CZ" b="1" u="sng" dirty="0" err="1" smtClean="0"/>
              <a:t>of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the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Future</a:t>
            </a:r>
            <a:r>
              <a:rPr lang="cs-CZ" b="1" u="sng" dirty="0" smtClean="0"/>
              <a:t> 2010/2011“</a:t>
            </a:r>
            <a:r>
              <a:rPr lang="cs-CZ" dirty="0" smtClean="0"/>
              <a:t> , kterou pořádá prestižní magazín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.  Město získalo a na veletrhu MIPIM získalo tato ocenění:  </a:t>
            </a:r>
            <a:r>
              <a:rPr lang="cs-CZ" b="1" dirty="0" smtClean="0"/>
              <a:t>1. místo</a:t>
            </a:r>
            <a:r>
              <a:rPr lang="cs-CZ" dirty="0" smtClean="0"/>
              <a:t> v kategorii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FDI </a:t>
            </a:r>
            <a:r>
              <a:rPr lang="cs-CZ" dirty="0" err="1" smtClean="0"/>
              <a:t>Strategy</a:t>
            </a:r>
            <a:r>
              <a:rPr lang="cs-CZ" dirty="0" smtClean="0"/>
              <a:t>, </a:t>
            </a:r>
            <a:r>
              <a:rPr lang="cs-CZ" b="1" dirty="0" smtClean="0"/>
              <a:t>umístění</a:t>
            </a:r>
            <a:r>
              <a:rPr lang="cs-CZ" dirty="0" smtClean="0"/>
              <a:t> v TOP 5 </a:t>
            </a:r>
            <a:r>
              <a:rPr lang="cs-CZ" dirty="0" err="1" smtClean="0"/>
              <a:t>Small</a:t>
            </a:r>
            <a:r>
              <a:rPr lang="cs-CZ" dirty="0" smtClean="0"/>
              <a:t> FDI </a:t>
            </a:r>
            <a:r>
              <a:rPr lang="cs-CZ" dirty="0" err="1" smtClean="0"/>
              <a:t>Strategy</a:t>
            </a:r>
            <a:r>
              <a:rPr lang="cs-CZ" dirty="0" smtClean="0"/>
              <a:t> (3. místo) a </a:t>
            </a:r>
            <a:r>
              <a:rPr lang="cs-CZ" b="1" dirty="0" smtClean="0"/>
              <a:t>umístění</a:t>
            </a:r>
            <a:r>
              <a:rPr lang="cs-CZ" dirty="0" smtClean="0"/>
              <a:t> v TOP 10 měst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(9. místo), což svědčí jak o dobře nasměrované strategické vizi rozvoje města, tak i o jejím uplatňování v praxi.</a:t>
            </a:r>
          </a:p>
          <a:p>
            <a:pPr eaLnBrk="1" hangingPunct="1"/>
            <a:r>
              <a:rPr lang="cs-CZ" dirty="0" smtClean="0"/>
              <a:t>Děkuji za pozornost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691063"/>
            <a:ext cx="5438775" cy="44434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691063"/>
            <a:ext cx="5438775" cy="44434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 txBox="1">
            <a:spLocks noGrp="1" noChangeArrowheads="1"/>
          </p:cNvSpPr>
          <p:nvPr/>
        </p:nvSpPr>
        <p:spPr bwMode="auto">
          <a:xfrm>
            <a:off x="3849688" y="9380539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0" tIns="47780" rIns="95560" bIns="47780" anchor="b"/>
          <a:lstStyle/>
          <a:p>
            <a:pPr algn="r" defTabSz="955675"/>
            <a:fld id="{D0A29408-6591-4B71-B19E-C6E58AD55479}" type="slidenum">
              <a:rPr lang="cs-CZ" sz="1400" b="0"/>
              <a:pPr algn="r" defTabSz="955675"/>
              <a:t>4</a:t>
            </a:fld>
            <a:endParaRPr lang="cs-CZ" sz="1400" b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 txBox="1">
            <a:spLocks noGrp="1" noChangeArrowheads="1"/>
          </p:cNvSpPr>
          <p:nvPr/>
        </p:nvSpPr>
        <p:spPr bwMode="auto">
          <a:xfrm>
            <a:off x="3849688" y="9380539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0" tIns="47780" rIns="95560" bIns="47780" anchor="b"/>
          <a:lstStyle/>
          <a:p>
            <a:pPr algn="r" defTabSz="955675"/>
            <a:fld id="{33A401D5-91DC-4166-A84E-70BC22A6DBB7}" type="slidenum">
              <a:rPr lang="cs-CZ" sz="1400" b="0">
                <a:solidFill>
                  <a:srgbClr val="000000"/>
                </a:solidFill>
              </a:rPr>
              <a:pPr algn="r" defTabSz="955675"/>
              <a:t>5</a:t>
            </a:fld>
            <a:endParaRPr lang="cs-CZ" sz="1400" b="0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2950"/>
            <a:ext cx="4935537" cy="3700463"/>
          </a:xfrm>
          <a:ln/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4"/>
            <a:ext cx="5438775" cy="444182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0823"/>
            <a:ext cx="5438775" cy="444293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0822"/>
            <a:ext cx="5438775" cy="444293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9EF77-DF80-4014-92AA-4158FDE4C97B}" type="slidenum">
              <a:rPr lang="cs-CZ"/>
              <a:pPr/>
              <a:t>9</a:t>
            </a:fld>
            <a:endParaRPr lang="cs-CZ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Velmi </a:t>
            </a:r>
            <a:r>
              <a:rPr lang="cs-CZ" dirty="0" smtClean="0"/>
              <a:t>zřejmým záměrem </a:t>
            </a:r>
            <a:r>
              <a:rPr lang="cs-CZ" dirty="0"/>
              <a:t>pro tuto iniciativu je </a:t>
            </a:r>
            <a:r>
              <a:rPr lang="cs-CZ" dirty="0" smtClean="0"/>
              <a:t>skutečnost</a:t>
            </a:r>
            <a:r>
              <a:rPr lang="cs-CZ" dirty="0"/>
              <a:t>, </a:t>
            </a:r>
            <a:r>
              <a:rPr lang="cs-CZ" dirty="0" smtClean="0"/>
              <a:t>že </a:t>
            </a:r>
            <a:r>
              <a:rPr lang="cs-CZ" dirty="0"/>
              <a:t>lze </a:t>
            </a:r>
            <a:r>
              <a:rPr lang="cs-CZ" dirty="0" smtClean="0"/>
              <a:t>územně </a:t>
            </a:r>
            <a:r>
              <a:rPr lang="cs-CZ" dirty="0"/>
              <a:t>identifikovat </a:t>
            </a:r>
            <a:r>
              <a:rPr lang="cs-CZ" dirty="0" smtClean="0"/>
              <a:t>Brněnskou </a:t>
            </a:r>
            <a:r>
              <a:rPr lang="cs-CZ" dirty="0"/>
              <a:t>aglomeraci</a:t>
            </a:r>
          </a:p>
          <a:p>
            <a:r>
              <a:rPr lang="cs-CZ" dirty="0"/>
              <a:t>rozkládající se na území </a:t>
            </a:r>
            <a:r>
              <a:rPr lang="cs-CZ" dirty="0" smtClean="0"/>
              <a:t>řady </a:t>
            </a:r>
            <a:r>
              <a:rPr lang="cs-CZ" dirty="0"/>
              <a:t>obcí, </a:t>
            </a:r>
            <a:r>
              <a:rPr lang="cs-CZ" dirty="0" smtClean="0"/>
              <a:t>reálně </a:t>
            </a:r>
            <a:r>
              <a:rPr lang="cs-CZ" dirty="0"/>
              <a:t>provázaných </a:t>
            </a:r>
            <a:r>
              <a:rPr lang="cs-CZ" dirty="0" smtClean="0"/>
              <a:t>množstvím funkčních vztahů</a:t>
            </a:r>
            <a:r>
              <a:rPr lang="cs-CZ" baseline="0" dirty="0" smtClean="0"/>
              <a:t> </a:t>
            </a:r>
            <a:r>
              <a:rPr lang="cs-CZ" dirty="0" smtClean="0"/>
              <a:t>a spoluutvářejících</a:t>
            </a:r>
            <a:endParaRPr lang="cs-CZ" dirty="0"/>
          </a:p>
          <a:p>
            <a:r>
              <a:rPr lang="cs-CZ" dirty="0"/>
              <a:t>významný </a:t>
            </a:r>
            <a:r>
              <a:rPr lang="cs-CZ" dirty="0" smtClean="0"/>
              <a:t>funkční </a:t>
            </a:r>
            <a:r>
              <a:rPr lang="cs-CZ" dirty="0"/>
              <a:t>celek. Tento celek </a:t>
            </a:r>
            <a:r>
              <a:rPr lang="cs-CZ" dirty="0" smtClean="0"/>
              <a:t>však </a:t>
            </a:r>
            <a:r>
              <a:rPr lang="cs-CZ" dirty="0"/>
              <a:t>nemá </a:t>
            </a:r>
            <a:r>
              <a:rPr lang="cs-CZ" dirty="0" smtClean="0"/>
              <a:t>přímou </a:t>
            </a:r>
            <a:r>
              <a:rPr lang="cs-CZ" dirty="0"/>
              <a:t>administrativní a zejména politickou koordinaci, která</a:t>
            </a:r>
          </a:p>
          <a:p>
            <a:r>
              <a:rPr lang="cs-CZ" dirty="0"/>
              <a:t>by </a:t>
            </a:r>
            <a:r>
              <a:rPr lang="cs-CZ" dirty="0" smtClean="0"/>
              <a:t>usměrňovala </a:t>
            </a:r>
            <a:r>
              <a:rPr lang="cs-CZ" dirty="0"/>
              <a:t>jeho </a:t>
            </a:r>
            <a:r>
              <a:rPr lang="cs-CZ" dirty="0" smtClean="0"/>
              <a:t>využití </a:t>
            </a:r>
            <a:r>
              <a:rPr lang="cs-CZ" dirty="0"/>
              <a:t>a rozvoj. </a:t>
            </a:r>
            <a:r>
              <a:rPr lang="cs-CZ" dirty="0" smtClean="0"/>
              <a:t>Společné </a:t>
            </a:r>
            <a:r>
              <a:rPr lang="cs-CZ" dirty="0"/>
              <a:t>zájmy, problémy a </a:t>
            </a:r>
            <a:r>
              <a:rPr lang="cs-CZ" dirty="0" smtClean="0"/>
              <a:t>potřeby </a:t>
            </a:r>
            <a:r>
              <a:rPr lang="cs-CZ" dirty="0"/>
              <a:t>je </a:t>
            </a:r>
            <a:r>
              <a:rPr lang="cs-CZ" dirty="0" smtClean="0"/>
              <a:t>žádoucí jasně</a:t>
            </a:r>
            <a:r>
              <a:rPr lang="cs-CZ" baseline="0" dirty="0" smtClean="0"/>
              <a:t> </a:t>
            </a:r>
            <a:r>
              <a:rPr lang="cs-CZ" dirty="0" smtClean="0"/>
              <a:t>specifikovat </a:t>
            </a:r>
            <a:r>
              <a:rPr lang="cs-CZ" dirty="0"/>
              <a:t>a</a:t>
            </a:r>
          </a:p>
          <a:p>
            <a:r>
              <a:rPr lang="cs-CZ" dirty="0"/>
              <a:t>zakotvit v platných dokumentech </a:t>
            </a:r>
            <a:r>
              <a:rPr lang="cs-CZ" dirty="0" smtClean="0"/>
              <a:t>územně příslušných nadřazených celků, </a:t>
            </a:r>
            <a:r>
              <a:rPr lang="cs-CZ" dirty="0"/>
              <a:t>zejména na úrovni kraje. Základ je</a:t>
            </a:r>
          </a:p>
          <a:p>
            <a:r>
              <a:rPr lang="cs-CZ" dirty="0" smtClean="0"/>
              <a:t>již obsažen ve</a:t>
            </a:r>
            <a:r>
              <a:rPr lang="cs-CZ" baseline="0" dirty="0" smtClean="0"/>
              <a:t> </a:t>
            </a:r>
            <a:r>
              <a:rPr lang="cs-CZ" dirty="0" smtClean="0"/>
              <a:t>Strategii </a:t>
            </a:r>
            <a:r>
              <a:rPr lang="cs-CZ" dirty="0"/>
              <a:t>rozvoje Jihomoravského </a:t>
            </a:r>
            <a:r>
              <a:rPr lang="cs-CZ" dirty="0" smtClean="0"/>
              <a:t>kraje</a:t>
            </a:r>
            <a:r>
              <a:rPr lang="cs-CZ" baseline="0" dirty="0" smtClean="0"/>
              <a:t> </a:t>
            </a:r>
            <a:r>
              <a:rPr lang="cs-CZ" dirty="0" smtClean="0"/>
              <a:t>a </a:t>
            </a:r>
            <a:r>
              <a:rPr lang="cs-CZ" dirty="0"/>
              <a:t>v jejím </a:t>
            </a:r>
            <a:r>
              <a:rPr lang="cs-CZ" dirty="0" smtClean="0"/>
              <a:t>prováděcím </a:t>
            </a:r>
            <a:r>
              <a:rPr lang="cs-CZ" dirty="0"/>
              <a:t>dokumentu </a:t>
            </a:r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Programu </a:t>
            </a:r>
            <a:r>
              <a:rPr lang="cs-CZ" dirty="0"/>
              <a:t>rozvoje</a:t>
            </a:r>
          </a:p>
          <a:p>
            <a:r>
              <a:rPr lang="cs-CZ" dirty="0" smtClean="0"/>
              <a:t>kraje </a:t>
            </a:r>
            <a:r>
              <a:rPr lang="cs-CZ" dirty="0"/>
              <a:t>Jihomoravského </a:t>
            </a:r>
            <a:r>
              <a:rPr lang="cs-CZ" dirty="0" smtClean="0"/>
              <a:t>kraje. </a:t>
            </a:r>
            <a:r>
              <a:rPr lang="cs-CZ" dirty="0"/>
              <a:t>Je </a:t>
            </a:r>
            <a:r>
              <a:rPr lang="cs-CZ" dirty="0" smtClean="0"/>
              <a:t>potřeba </a:t>
            </a:r>
            <a:r>
              <a:rPr lang="cs-CZ" dirty="0"/>
              <a:t>tuto problematiku promítnout do </a:t>
            </a:r>
            <a:r>
              <a:rPr lang="cs-CZ" dirty="0" smtClean="0"/>
              <a:t>Zásad </a:t>
            </a:r>
            <a:r>
              <a:rPr lang="cs-CZ" dirty="0"/>
              <a:t>územního rozvoje</a:t>
            </a:r>
          </a:p>
          <a:p>
            <a:r>
              <a:rPr lang="cs-CZ" dirty="0"/>
              <a:t>Jihomoravského </a:t>
            </a:r>
            <a:r>
              <a:rPr lang="cs-CZ" dirty="0" smtClean="0"/>
              <a:t>kraje </a:t>
            </a:r>
            <a:r>
              <a:rPr lang="cs-CZ" dirty="0"/>
              <a:t>a hledat </a:t>
            </a:r>
            <a:r>
              <a:rPr lang="cs-CZ" dirty="0" smtClean="0"/>
              <a:t>věcný </a:t>
            </a:r>
            <a:r>
              <a:rPr lang="cs-CZ" dirty="0"/>
              <a:t>soulad i s relevantními </a:t>
            </a:r>
            <a:r>
              <a:rPr lang="cs-CZ" dirty="0" smtClean="0"/>
              <a:t>odvětvovými </a:t>
            </a:r>
            <a:r>
              <a:rPr lang="cs-CZ" dirty="0"/>
              <a:t>koncepcemi a strategiemi. </a:t>
            </a:r>
            <a:r>
              <a:rPr lang="cs-CZ" dirty="0" smtClean="0"/>
              <a:t>Následně</a:t>
            </a:r>
            <a:endParaRPr lang="cs-CZ" dirty="0"/>
          </a:p>
          <a:p>
            <a:r>
              <a:rPr lang="cs-CZ" dirty="0"/>
              <a:t>je nutno promítnout </a:t>
            </a:r>
            <a:r>
              <a:rPr lang="cs-CZ" dirty="0" smtClean="0"/>
              <a:t>přijaté </a:t>
            </a:r>
            <a:r>
              <a:rPr lang="cs-CZ" dirty="0"/>
              <a:t>zásady do platných </a:t>
            </a:r>
            <a:r>
              <a:rPr lang="cs-CZ" dirty="0" smtClean="0"/>
              <a:t>dokumentů dotčených </a:t>
            </a:r>
            <a:r>
              <a:rPr lang="cs-CZ" dirty="0"/>
              <a:t>obcí, </a:t>
            </a:r>
            <a:r>
              <a:rPr lang="cs-CZ" dirty="0" smtClean="0"/>
              <a:t>jejichž </a:t>
            </a:r>
            <a:r>
              <a:rPr lang="cs-CZ" dirty="0"/>
              <a:t>území je </a:t>
            </a:r>
            <a:r>
              <a:rPr lang="cs-CZ" dirty="0" smtClean="0"/>
              <a:t>součástí</a:t>
            </a:r>
            <a:endParaRPr lang="cs-CZ" dirty="0"/>
          </a:p>
          <a:p>
            <a:r>
              <a:rPr lang="cs-CZ" dirty="0"/>
              <a:t>aglomerace, tedy do jednotlivých územních </a:t>
            </a:r>
            <a:r>
              <a:rPr lang="cs-CZ" dirty="0" smtClean="0"/>
              <a:t>plánů </a:t>
            </a:r>
            <a:r>
              <a:rPr lang="cs-CZ" dirty="0"/>
              <a:t>obcí a </a:t>
            </a:r>
            <a:r>
              <a:rPr lang="cs-CZ" dirty="0" smtClean="0"/>
              <a:t>města </a:t>
            </a:r>
            <a:r>
              <a:rPr lang="cs-CZ" dirty="0"/>
              <a:t>Brna, nebo jejich rozvojových </a:t>
            </a:r>
            <a:r>
              <a:rPr lang="cs-CZ" dirty="0" smtClean="0"/>
              <a:t>programů </a:t>
            </a:r>
            <a:r>
              <a:rPr lang="cs-CZ" dirty="0"/>
              <a:t>a</a:t>
            </a:r>
          </a:p>
          <a:p>
            <a:r>
              <a:rPr lang="cs-CZ" dirty="0"/>
              <a:t>strategií.</a:t>
            </a:r>
          </a:p>
          <a:p>
            <a:r>
              <a:rPr lang="cs-CZ" dirty="0"/>
              <a:t>Problémem budoucího rozvoje </a:t>
            </a:r>
            <a:r>
              <a:rPr lang="cs-CZ" dirty="0" smtClean="0"/>
              <a:t>města </a:t>
            </a:r>
            <a:r>
              <a:rPr lang="cs-CZ" dirty="0"/>
              <a:t>Brna a jeho aglomerace </a:t>
            </a:r>
            <a:r>
              <a:rPr lang="cs-CZ" dirty="0" smtClean="0"/>
              <a:t>může </a:t>
            </a:r>
            <a:r>
              <a:rPr lang="cs-CZ" dirty="0"/>
              <a:t>být neexistence </a:t>
            </a:r>
            <a:r>
              <a:rPr lang="cs-CZ" dirty="0" smtClean="0"/>
              <a:t>společné </a:t>
            </a:r>
            <a:r>
              <a:rPr lang="cs-CZ" dirty="0"/>
              <a:t>rozvojové strategie.</a:t>
            </a:r>
          </a:p>
          <a:p>
            <a:r>
              <a:rPr lang="cs-CZ" dirty="0" smtClean="0"/>
              <a:t>Město </a:t>
            </a:r>
            <a:r>
              <a:rPr lang="cs-CZ" dirty="0"/>
              <a:t>Brno ve svých administrativních hranicích </a:t>
            </a:r>
            <a:r>
              <a:rPr lang="cs-CZ" dirty="0" smtClean="0"/>
              <a:t>již </a:t>
            </a:r>
            <a:r>
              <a:rPr lang="cs-CZ" dirty="0"/>
              <a:t>není samostatnou </a:t>
            </a:r>
            <a:r>
              <a:rPr lang="cs-CZ" dirty="0" smtClean="0"/>
              <a:t>funkční </a:t>
            </a:r>
            <a:r>
              <a:rPr lang="cs-CZ" dirty="0"/>
              <a:t>jednotkou. </a:t>
            </a:r>
            <a:r>
              <a:rPr lang="cs-CZ" dirty="0" smtClean="0"/>
              <a:t>Město </a:t>
            </a:r>
            <a:r>
              <a:rPr lang="cs-CZ" dirty="0"/>
              <a:t>si postupem </a:t>
            </a:r>
            <a:r>
              <a:rPr lang="cs-CZ" dirty="0" smtClean="0"/>
              <a:t>času</a:t>
            </a:r>
            <a:endParaRPr lang="cs-CZ" dirty="0"/>
          </a:p>
          <a:p>
            <a:r>
              <a:rPr lang="cs-CZ" dirty="0" smtClean="0"/>
              <a:t>vytvořilo </a:t>
            </a:r>
            <a:r>
              <a:rPr lang="cs-CZ" dirty="0"/>
              <a:t>v okolí soustavu sídel, s kterými </a:t>
            </a:r>
            <a:r>
              <a:rPr lang="cs-CZ" dirty="0" smtClean="0"/>
              <a:t>vytváří </a:t>
            </a:r>
            <a:r>
              <a:rPr lang="cs-CZ" dirty="0"/>
              <a:t>aglomeraci, která funguje jako celek. Okolní obce jsou </a:t>
            </a:r>
            <a:r>
              <a:rPr lang="cs-CZ" dirty="0" smtClean="0"/>
              <a:t>odděleny </a:t>
            </a:r>
            <a:r>
              <a:rPr lang="cs-CZ" dirty="0"/>
              <a:t>pouze</a:t>
            </a:r>
          </a:p>
          <a:p>
            <a:r>
              <a:rPr lang="cs-CZ" dirty="0" smtClean="0"/>
              <a:t>administrativně správně </a:t>
            </a:r>
            <a:r>
              <a:rPr lang="cs-CZ" dirty="0"/>
              <a:t>a ekonomicky. Z hlediska </a:t>
            </a:r>
            <a:r>
              <a:rPr lang="cs-CZ" dirty="0" smtClean="0"/>
              <a:t>skutečného života </a:t>
            </a:r>
            <a:r>
              <a:rPr lang="cs-CZ" dirty="0"/>
              <a:t>je tato oblast jedním </a:t>
            </a:r>
            <a:r>
              <a:rPr lang="cs-CZ" dirty="0" smtClean="0"/>
              <a:t>funkčním </a:t>
            </a:r>
            <a:r>
              <a:rPr lang="cs-CZ" dirty="0"/>
              <a:t>celkem</a:t>
            </a:r>
          </a:p>
          <a:p>
            <a:r>
              <a:rPr lang="cs-CZ" dirty="0"/>
              <a:t>s diferencovanými úkoly sídelní </a:t>
            </a:r>
            <a:r>
              <a:rPr lang="cs-CZ" dirty="0" smtClean="0"/>
              <a:t>dělby </a:t>
            </a:r>
            <a:r>
              <a:rPr lang="cs-CZ" dirty="0"/>
              <a:t>práce.</a:t>
            </a:r>
          </a:p>
          <a:p>
            <a:r>
              <a:rPr lang="cs-CZ" dirty="0"/>
              <a:t>Problémy </a:t>
            </a:r>
            <a:r>
              <a:rPr lang="cs-CZ" dirty="0" smtClean="0"/>
              <a:t>města </a:t>
            </a:r>
            <a:r>
              <a:rPr lang="cs-CZ" dirty="0"/>
              <a:t>Brna nejsou izolované, ale </a:t>
            </a:r>
            <a:r>
              <a:rPr lang="cs-CZ" dirty="0" smtClean="0"/>
              <a:t>ovlivňují </a:t>
            </a:r>
            <a:r>
              <a:rPr lang="cs-CZ" dirty="0"/>
              <a:t>situaci v celé </a:t>
            </a:r>
            <a:r>
              <a:rPr lang="cs-CZ" dirty="0" smtClean="0"/>
              <a:t>Brněnské </a:t>
            </a:r>
            <a:r>
              <a:rPr lang="cs-CZ" dirty="0"/>
              <a:t>aglomeraci. Strategické dokumenty na</a:t>
            </a:r>
          </a:p>
          <a:p>
            <a:r>
              <a:rPr lang="cs-CZ" dirty="0"/>
              <a:t>úrovni kraje se doposud zabývaly </a:t>
            </a:r>
            <a:r>
              <a:rPr lang="cs-CZ" dirty="0" smtClean="0"/>
              <a:t>územím </a:t>
            </a:r>
            <a:r>
              <a:rPr lang="cs-CZ" dirty="0"/>
              <a:t>kraje jako celku bez ohledu na specifický vývoj aglomerace. V </a:t>
            </a:r>
            <a:r>
              <a:rPr lang="cs-CZ" dirty="0" smtClean="0"/>
              <a:t>zahraničí </a:t>
            </a:r>
            <a:r>
              <a:rPr lang="cs-CZ" dirty="0"/>
              <a:t>se</a:t>
            </a:r>
          </a:p>
          <a:p>
            <a:r>
              <a:rPr lang="cs-CZ" dirty="0" smtClean="0"/>
              <a:t>Běžně</a:t>
            </a:r>
            <a:r>
              <a:rPr lang="cs-CZ" baseline="0" dirty="0" smtClean="0"/>
              <a:t> </a:t>
            </a:r>
            <a:r>
              <a:rPr lang="cs-CZ" dirty="0" smtClean="0"/>
              <a:t>vypracovávají </a:t>
            </a:r>
            <a:r>
              <a:rPr lang="cs-CZ" dirty="0"/>
              <a:t>strategické a </a:t>
            </a:r>
            <a:r>
              <a:rPr lang="cs-CZ" dirty="0" smtClean="0"/>
              <a:t>koncepční </a:t>
            </a:r>
            <a:r>
              <a:rPr lang="cs-CZ" dirty="0"/>
              <a:t>dokumenty pro celé </a:t>
            </a:r>
            <a:r>
              <a:rPr lang="cs-CZ" dirty="0" smtClean="0"/>
              <a:t>městské </a:t>
            </a:r>
            <a:r>
              <a:rPr lang="cs-CZ" dirty="0"/>
              <a:t>oblasti - metropolitní regiony.</a:t>
            </a:r>
          </a:p>
          <a:p>
            <a:r>
              <a:rPr lang="cs-CZ" dirty="0"/>
              <a:t>Prostorový vývoj v okolí Brna nebyl </a:t>
            </a:r>
            <a:r>
              <a:rPr lang="cs-CZ" dirty="0" smtClean="0"/>
              <a:t>dostatečně </a:t>
            </a:r>
            <a:r>
              <a:rPr lang="cs-CZ" dirty="0"/>
              <a:t>reflektován nástroji územního ani strategického plánování, které by</a:t>
            </a:r>
          </a:p>
          <a:p>
            <a:r>
              <a:rPr lang="cs-CZ" dirty="0"/>
              <a:t>mohly </a:t>
            </a:r>
            <a:r>
              <a:rPr lang="cs-CZ" dirty="0" smtClean="0"/>
              <a:t>zefektivnit </a:t>
            </a:r>
            <a:r>
              <a:rPr lang="cs-CZ" dirty="0"/>
              <a:t>problémy na úrovni aglomerace.</a:t>
            </a:r>
          </a:p>
          <a:p>
            <a:r>
              <a:rPr lang="cs-CZ" dirty="0"/>
              <a:t>Na </a:t>
            </a:r>
            <a:r>
              <a:rPr lang="cs-CZ" dirty="0" smtClean="0"/>
              <a:t>základě </a:t>
            </a:r>
            <a:r>
              <a:rPr lang="cs-CZ" dirty="0"/>
              <a:t>provedené analýzy a modelového </a:t>
            </a:r>
            <a:r>
              <a:rPr lang="cs-CZ" dirty="0" smtClean="0"/>
              <a:t>ověření</a:t>
            </a:r>
            <a:r>
              <a:rPr lang="cs-CZ" baseline="0" dirty="0" smtClean="0"/>
              <a:t> </a:t>
            </a:r>
            <a:r>
              <a:rPr lang="cs-CZ" dirty="0" smtClean="0"/>
              <a:t>možností </a:t>
            </a:r>
            <a:r>
              <a:rPr lang="cs-CZ" dirty="0"/>
              <a:t>rozvoje </a:t>
            </a:r>
            <a:r>
              <a:rPr lang="cs-CZ" dirty="0" smtClean="0"/>
              <a:t>Brněnské </a:t>
            </a:r>
            <a:r>
              <a:rPr lang="cs-CZ" dirty="0"/>
              <a:t>aglomerace se ukazuje jako</a:t>
            </a:r>
          </a:p>
          <a:p>
            <a:r>
              <a:rPr lang="cs-CZ" dirty="0" smtClean="0"/>
              <a:t>nejefektivnější způsob </a:t>
            </a:r>
            <a:r>
              <a:rPr lang="cs-CZ" dirty="0"/>
              <a:t>pozitivního </a:t>
            </a:r>
            <a:r>
              <a:rPr lang="cs-CZ" dirty="0" smtClean="0"/>
              <a:t>ovlivnění </a:t>
            </a:r>
            <a:r>
              <a:rPr lang="cs-CZ" dirty="0"/>
              <a:t>budoucího vývoje aglomerace model </a:t>
            </a:r>
            <a:r>
              <a:rPr lang="cs-CZ" dirty="0" smtClean="0"/>
              <a:t>řízeného </a:t>
            </a:r>
            <a:r>
              <a:rPr lang="cs-CZ" dirty="0"/>
              <a:t>rozvoje.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AABE3-037D-4288-9E4A-768B36DA70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144E-F8D3-4FD1-AAFD-8380E62611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F60C-1760-492C-A9D1-1DAA495C5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D699-9DBA-4D43-906F-99AC6CC92D8A}" type="datetimeFigureOut">
              <a:rPr lang="cs-CZ"/>
              <a:pPr>
                <a:defRPr/>
              </a:pPr>
              <a:t>23.5.2013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FAA3-BFFE-4A31-9B95-A91E39A9D5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0AB2-F89E-44E7-8807-13F2AA3C4E7C}" type="datetimeFigureOut">
              <a:rPr lang="cs-CZ"/>
              <a:pPr>
                <a:defRPr/>
              </a:pPr>
              <a:t>23.5.2013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2F92-CC62-4169-94BC-C10046547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43537-AF68-4047-8EEC-7446E8969F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B868-1429-43C9-A20F-31FB0E3C160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7169F-FB80-4EF5-A6BB-81E72AE9DD50}" type="datetimeFigureOut">
              <a:rPr lang="cs-CZ">
                <a:solidFill>
                  <a:srgbClr val="000000"/>
                </a:solidFill>
              </a:rPr>
              <a:pPr/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F4B7-493E-4D60-AB0E-2835C3AA618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DFEA-C768-49EE-A0B9-7F4F03F07E2F}" type="datetimeFigureOut">
              <a:rPr lang="cs-CZ"/>
              <a:pPr>
                <a:defRPr/>
              </a:pPr>
              <a:t>23.5.2013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EA24-DBFA-4BE9-AB99-367D0340D4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EEA2-7DFC-4E84-84CB-B28188378AC1}" type="datetimeFigureOut">
              <a:rPr lang="cs-CZ"/>
              <a:pPr>
                <a:defRPr/>
              </a:pPr>
              <a:t>23.5.2013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39F6-FA7E-4F1C-8655-05CCDDAA56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D574B-FAF9-4B3D-9916-63EC41E2409A}" type="datetimeFigureOut">
              <a:rPr lang="cs-CZ">
                <a:solidFill>
                  <a:srgbClr val="000000"/>
                </a:solidFill>
              </a:rPr>
              <a:pPr>
                <a:defRPr/>
              </a:pPr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3063-864A-42D6-86AE-36EC4B1B927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3CBF-B6F6-4D2F-9455-E30D4D6121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CEF11-FC7E-4BDF-80FC-4DDB5BAA20FB}" type="datetimeFigureOut">
              <a:rPr lang="cs-CZ">
                <a:solidFill>
                  <a:srgbClr val="000000"/>
                </a:solidFill>
              </a:rPr>
              <a:pPr/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68F5-B455-4542-BB3A-22DD6056572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7169F-FB80-4EF5-A6BB-81E72AE9DD50}" type="datetimeFigureOut">
              <a:rPr lang="cs-CZ">
                <a:solidFill>
                  <a:srgbClr val="000000"/>
                </a:solidFill>
              </a:rPr>
              <a:pPr/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F4B7-493E-4D60-AB0E-2835C3AA618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D6CA-BCD9-4C34-A5B7-B26ACFB47F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FC4D-FBE9-42E3-A94C-1C6392C619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C602-6E08-466C-A35D-498E695F2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511F-DB6A-4190-BD12-6B2C850083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1FF-B6B3-4CAA-8D75-7994AE7135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6326-7B42-4285-BE55-8A47E86366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74ED-CB5F-45B0-A155-313015AE98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FBD658E-2B8E-45FC-811B-BFDFC7EF24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751D124D-7C7C-40FB-9B82-3C00224E3E82}" type="datetimeFigureOut">
              <a:rPr lang="cs-CZ">
                <a:solidFill>
                  <a:srgbClr val="000000"/>
                </a:solidFill>
              </a:rPr>
              <a:pPr/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B73D61F-82BB-482A-BEF5-4A64A2D6759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48FFA-FE99-4A6C-B5EC-DCC25B17C1FA}" type="datetimeFigureOut">
              <a:rPr lang="cs-CZ"/>
              <a:pPr>
                <a:defRPr/>
              </a:pPr>
              <a:t>23.5.2013</a:t>
            </a:fld>
            <a:endParaRPr lang="cs-CZ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21A9-4F64-4F5D-A1EC-B323D615A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D0A7F-2C82-4661-8ACE-B050F8A00292}" type="datetimeFigureOut">
              <a:rPr lang="cs-CZ"/>
              <a:pPr>
                <a:defRPr/>
              </a:pPr>
              <a:t>23.5.2013</a:t>
            </a:fld>
            <a:endParaRPr lang="cs-CZ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119AF4-4847-4AC8-9653-B0FBBF744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558A1D-C5CA-472C-B315-43494F8F72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B3AE342E-B2FE-4923-AEA4-1754B4E6664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751D124D-7C7C-40FB-9B82-3C00224E3E82}" type="datetimeFigureOut">
              <a:rPr lang="cs-CZ">
                <a:solidFill>
                  <a:srgbClr val="000000"/>
                </a:solidFill>
              </a:rPr>
              <a:pPr/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B73D61F-82BB-482A-BEF5-4A64A2D6759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89B5326-0621-4E33-A0F8-028F6A1B579C}" type="datetimeFigureOut">
              <a:rPr lang="cs-CZ" b="0"/>
              <a:pPr>
                <a:defRPr/>
              </a:pPr>
              <a:t>23.5.2013</a:t>
            </a:fld>
            <a:endParaRPr lang="cs-CZ" b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b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AF4DD3A-F964-49A5-805B-F0E2FE567B17}" type="slidenum">
              <a:rPr lang="cs-CZ" b="0"/>
              <a:pPr>
                <a:defRPr/>
              </a:pPr>
              <a:t>‹#›</a:t>
            </a:fld>
            <a:endParaRPr lang="cs-CZ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941A3F34-AFC2-4309-9E5A-FB837E79B420}" type="datetimeFigureOut">
              <a:rPr lang="cs-CZ">
                <a:solidFill>
                  <a:srgbClr val="000000"/>
                </a:solidFill>
              </a:rPr>
              <a:pPr>
                <a:defRPr/>
              </a:pPr>
              <a:t>23.5.2013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ED882A1-D57B-4DC4-BB94-0B1EBAB823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35720BEB-009C-48F7-809A-26260B6293B6}" type="datetimeFigureOut">
              <a:rPr lang="cs-CZ" smtClean="0">
                <a:solidFill>
                  <a:srgbClr val="000000"/>
                </a:solidFill>
              </a:rPr>
              <a:pPr/>
              <a:t>23.5.2013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759EBC-7113-4203-9F74-2D40BF0DE356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//upload.wikimedia.org/wikipedia/commons/e/eb/Selsky_les.JP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s://www.brno.cz/fileadmin/user_upload/sprava_mesta/Strategie_pro_Brno/dokumenty/Indikatorova_soustava_Strategie_pro_Brno_-_2012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57166"/>
            <a:ext cx="8569325" cy="100806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C2128"/>
                </a:solidFill>
                <a:latin typeface="Verdana" pitchFamily="34" charset="0"/>
              </a:rPr>
              <a:t>Strategie rozvoje města Brna</a:t>
            </a:r>
            <a:br>
              <a:rPr lang="cs-CZ" sz="2800" b="1" dirty="0" smtClean="0">
                <a:solidFill>
                  <a:srgbClr val="CC2128"/>
                </a:solidFill>
                <a:latin typeface="Verdana" pitchFamily="34" charset="0"/>
              </a:rPr>
            </a:br>
            <a:r>
              <a:rPr lang="cs-CZ" sz="2800" b="1" dirty="0" smtClean="0">
                <a:solidFill>
                  <a:srgbClr val="CC2128"/>
                </a:solidFill>
                <a:latin typeface="Verdana" pitchFamily="34" charset="0"/>
              </a:rPr>
              <a:t> </a:t>
            </a:r>
            <a:endParaRPr lang="nl-NL" sz="2800" b="1" dirty="0" smtClean="0">
              <a:solidFill>
                <a:srgbClr val="CC2128"/>
              </a:solidFill>
              <a:latin typeface="Verdana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1438" y="4986338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Eva GREGOROVÁ</a:t>
            </a:r>
          </a:p>
          <a:p>
            <a:pPr algn="ctr"/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Kancelář strategie města</a:t>
            </a:r>
          </a:p>
          <a:p>
            <a:pPr algn="ctr"/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Magistrát města Brna</a:t>
            </a:r>
          </a:p>
        </p:txBody>
      </p:sp>
      <p:pic>
        <p:nvPicPr>
          <p:cNvPr id="68612" name="Picture 5" descr="logo_brn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2463" y="5945188"/>
            <a:ext cx="28082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1214422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500" dirty="0" smtClean="0">
                <a:solidFill>
                  <a:srgbClr val="000000"/>
                </a:solidFill>
                <a:latin typeface="Verdana" pitchFamily="34" charset="0"/>
              </a:rPr>
              <a:t>13. Zasedání PS pro udržitelný rozvoj regionů obcí a území– Praha – 27. 5. 2013</a:t>
            </a:r>
          </a:p>
          <a:p>
            <a:pPr algn="ctr"/>
            <a:endParaRPr lang="cs-CZ" sz="15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8614" name="Picture 1" descr="D:\Obrázky\Brno\mipim slideshow 2011\terminál 7.9.2006 Drapal 001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63"/>
            <a:ext cx="3040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2" descr="D:\Obrázky\Brno\mipim slideshow 2011\pavilon_z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1713" y="2219325"/>
            <a:ext cx="307181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 descr="D:\Obrázky\Brno\mipim slideshow 2011\Dominikánské_nám_Židlick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3238" y="2214563"/>
            <a:ext cx="304006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4" descr="D:\Obrázky\Brno\mipim slideshow 2011\Spielberk_Židlick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6188"/>
            <a:ext cx="30384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5" descr="D:\Obrázky\Brno\mipim slideshow 2011\Campus- Photo_Zdenek Naplava- Architekture and Design by A PLUS a.s.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0063" y="3776663"/>
            <a:ext cx="302736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6" descr="D:\Obrázky\Brno\mipim slideshow 2011\_DSC0697_Marie_Schmerkov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88" y="3773488"/>
            <a:ext cx="308133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AutoShape 14" descr="data:image/jpg;base64,/9j/4AAQSkZJRgABAQAAAQABAAD/2wBDAAkGBwgHBgkIBwgKCgkLDRYPDQwMDRsUFRAWIB0iIiAdHx8kKDQsJCYxJx8fLT0tMTU3Ojo6Iys/RD84QzQ5Ojf/2wBDAQoKCg0MDRoPDxo3JR8lNzc3Nzc3Nzc3Nzc3Nzc3Nzc3Nzc3Nzc3Nzc3Nzc3Nzc3Nzc3Nzc3Nzc3Nzc3Nzc3Nzf/wAARCABoAGgDASIAAhEBAxEB/8QAGQABAQEBAQEAAAAAAAAAAAAAAAYIBwQF/8QAORAAAQEFAwkGBAYDAAAAAAAAAAECAwQFBgcRVRIWFzZzk6LC0SFUcZSz0hQxQVETU2GBkZJ0ocH/xAAZAQACAwEAAAAAAAAAAAAAAAAAAwIEBQb/xAAwEQABAwEDCgYCAwAAAAAAAAAAAQIDBBEUUQUSFTEyM1JxkbEhNGGhwdETQWPh8f/aAAwDAQACEQMRAD8ArqFo2nZjSUsi42VOHsQ9dZTbxrKvaW9f1Pu5gUrgsNxdRZtqPKNhzKUwtjG5qeBcqKiZJnoj11r+1xJnMClcFhuLqMwKVwWG4upTAlmNwE3mbjXqpM5gUrgsNxdRmBSuCw3F1KYBmNwC8zca9VJnMClcFhuLqMwKVwWG4upTAMxuAXmbjXqpM5gUrgsNxdRmBSuCw3F1KYBmNwC8zca9VJnMClcFhuLqMwKVwWG4upTAMxuAXmbjXqpM5gUrgsNxdQUwDMbgF5m416qTNm2o8o2HMpTEzZtqPKNhzKUwM2UCp3z+a9wACQkC8mbSI2Kl1GTGKgX7biIdo7yHjtblZveMIv8ApVOGZ7VPjkbvBMkyMWxTQpMnPqmK9qonjYaZvF5mbPap8cjd4M9qnxyN3hC8twLWhJuJDTN4vMzZ7VPjkbvBntU+ORu8C8twDQk3Ehpm8XmZs9qnxyN3gz2qfHI3eBeW4BoSbiQ0zeDM2e1T45G7wBeW4BoSbiQ7nZtqPKNhzKUxM2bajyjYcylMPZsoZdTvn817gAEhJJWrahTTwdeqwZ0NT1BJ4efSh/LIxp6y4f5OUrpURpLmkaS5VRfqifQjND1O95me+Y9hWmic91qG3k2vhp4lY/Xbb7IcLB3TQ9TveZnvmPYND1O95me+Y9gm7vNHTFL69DhYO6aHqd7zM98x7Boep3vMz3zHsC7vDTFL69DhYKW0KQQlN1CsvgG3zblHLDd75pGmr1v+yJ9iaFORUWxTRikbIxHt1KAARJmkrNtR5RsOZSmJmzbUeUbDmUpjUZsocLU75/Ne4ABISATtoMyjJRSMfHS59+DEukd5DeSy1de8ZRexUVPkqnF9JdX4uvlnPsFPmaxbFL9Lk6WpYr2Klltnj/hooGddJdX4uvlnPsGkur8XXyzn2ELyws6EqMU9/o0UDOukur8XXyzn2DSXV+Lr5Zz7AvLA0JUYp7/R7baNdWv8Z3/0hD3zqcR88jVjZo//AB4hWUYy8hlnsT5djKIh4Co9c5yqh0NNGsULWO1ogABAeaSs21HlGw5lKYmbNtR5RsOZSmNRmyhwtTvn817gAEhJJWrahTTwdeqwZ0NF2rahTTwdeqwZ0KNTtnUZE8u7n8IADqdhDDDcbN8thlq506+aX/VoUxuc6w0Kqf8ABEsllthyz90/kfun8mtPh3P5Lv8Aqg+Hc/ku/wCqFi6+pj6d/j9/6MlgurZWWWK0aRhlGU+Gd9iJd9yFKzm5rlQ24JfyxtksstAAIjTSVm2o8o2HMpTEzZtqPKNhzKUxqM2UOFqd8/mvcAAkJJK1bUKaeDr1WDOhou1bUKaeDr1WDOhRqds6jInl3c/hAX1k1SyqnIqYtzZ+06Zfu3bLvJdtN3qitX/JF+6ECBLXK1bUNKeFs8axu1KaG0oUn3975Z57RpQpPv73yzz2meQOvLzN0LT4r7fRV2lzqBn1TNRssetPYdXDDGU0wrPal9/YpKACXLnLapqRRpExGN1IAARGGkrNtR5RsOZSmANRmyhwtTvn817gAEhJJWrahTTwdeqwZ0AKNTtnUZE8u7n8IAAVzYAAAAAAAAAAP//Z"/>
          <p:cNvSpPr>
            <a:spLocks noChangeAspect="1" noChangeArrowheads="1"/>
          </p:cNvSpPr>
          <p:nvPr/>
        </p:nvSpPr>
        <p:spPr bwMode="auto">
          <a:xfrm>
            <a:off x="63500" y="-481013"/>
            <a:ext cx="9906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692150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BRNO V AGLOMERAČNÍM KONTEXTU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411413" y="1457325"/>
            <a:ext cx="46085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0" name="Rectangle 22"/>
          <p:cNvSpPr>
            <a:spLocks noChangeArrowheads="1"/>
          </p:cNvSpPr>
          <p:nvPr/>
        </p:nvSpPr>
        <p:spPr bwMode="auto">
          <a:xfrm>
            <a:off x="-71470" y="1122363"/>
            <a:ext cx="4751389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7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Počet obyvatel města Brna (2011)</a:t>
            </a: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Počet obyvatel podle ČSÚ (SLDB 2011</a:t>
            </a:r>
            <a:r>
              <a:rPr lang="cs-CZ" sz="1700" b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): </a:t>
            </a:r>
            <a:r>
              <a:rPr lang="cs-CZ" sz="17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385 </a:t>
            </a:r>
            <a:r>
              <a:rPr lang="cs-CZ" sz="17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000</a:t>
            </a: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Počet obyvatel podle MV: </a:t>
            </a:r>
            <a:r>
              <a:rPr lang="cs-CZ" sz="17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405 000</a:t>
            </a: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Počet obyvatel denně přítomných </a:t>
            </a:r>
          </a:p>
          <a:p>
            <a:pPr algn="ctr"/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cca </a:t>
            </a:r>
            <a:r>
              <a:rPr lang="cs-CZ" sz="17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550 000</a:t>
            </a:r>
            <a:r>
              <a:rPr lang="cs-CZ" sz="1700" b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700" b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(expert. odhad)</a:t>
            </a:r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1" name="Picture 13" descr="IMG_07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9525"/>
            <a:ext cx="457676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4643438" y="4292600"/>
            <a:ext cx="446563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7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Počet obyvatel aglomerační oblasti (</a:t>
            </a:r>
            <a:r>
              <a:rPr lang="cs-CZ" sz="17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2010)</a:t>
            </a:r>
            <a:endParaRPr lang="cs-CZ" sz="17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Územní studie aglomeračních vazeb města Brna: </a:t>
            </a:r>
            <a:r>
              <a:rPr lang="cs-CZ" sz="17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530 000</a:t>
            </a:r>
          </a:p>
          <a:p>
            <a:pPr algn="ctr"/>
            <a:endParaRPr lang="cs-CZ" sz="17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 EU před zahájením projektu </a:t>
            </a:r>
            <a:r>
              <a:rPr lang="cs-CZ" sz="17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Joining</a:t>
            </a:r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17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Forces</a:t>
            </a:r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sz="17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733 000</a:t>
            </a:r>
            <a:r>
              <a:rPr lang="cs-CZ" sz="17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cs-CZ" sz="17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3" name="Picture 17" descr="P104 di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741363"/>
            <a:ext cx="4643437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JF-logo02B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400987"/>
            <a:ext cx="2786050" cy="1456509"/>
          </a:xfrm>
          <a:prstGeom prst="rect">
            <a:avLst/>
          </a:prstGeom>
          <a:noFill/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200" dirty="0" smtClean="0">
                <a:solidFill>
                  <a:schemeClr val="tx1"/>
                </a:solidFill>
                <a:latin typeface="Verdana" pitchFamily="34" charset="0"/>
              </a:rPr>
              <a:t>AGLOMERAČNÍ VAZBY MĚSTA BRNA – </a:t>
            </a:r>
            <a:r>
              <a:rPr lang="cs-CZ" sz="2200" dirty="0" smtClean="0">
                <a:solidFill>
                  <a:schemeClr val="tx1"/>
                </a:solidFill>
                <a:latin typeface="Verdana" pitchFamily="34" charset="0"/>
              </a:rPr>
              <a:t>omezená působnost Strategie pro Brno</a:t>
            </a:r>
            <a:r>
              <a:rPr lang="cs-CZ" sz="2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cs-CZ" sz="2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94212" name="Picture 17" descr="JVS šipk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069962"/>
            <a:ext cx="427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781300"/>
            <a:ext cx="4643438" cy="4076700"/>
            <a:chOff x="2608" y="1071"/>
            <a:chExt cx="3152" cy="2722"/>
          </a:xfrm>
        </p:grpSpPr>
        <p:pic>
          <p:nvPicPr>
            <p:cNvPr id="94221" name="Picture 6" descr="V_B_Vymezení_aglomerace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53" y="1115"/>
              <a:ext cx="3062" cy="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22" name="Rectangle 24"/>
            <p:cNvSpPr>
              <a:spLocks noChangeArrowheads="1"/>
            </p:cNvSpPr>
            <p:nvPr/>
          </p:nvSpPr>
          <p:spPr bwMode="auto">
            <a:xfrm>
              <a:off x="5692" y="1071"/>
              <a:ext cx="68" cy="26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>
                <a:solidFill>
                  <a:srgbClr val="000000"/>
                </a:solidFill>
              </a:endParaRPr>
            </a:p>
          </p:txBody>
        </p:sp>
        <p:sp>
          <p:nvSpPr>
            <p:cNvPr id="94223" name="Rectangle 24"/>
            <p:cNvSpPr>
              <a:spLocks noChangeArrowheads="1"/>
            </p:cNvSpPr>
            <p:nvPr/>
          </p:nvSpPr>
          <p:spPr bwMode="auto">
            <a:xfrm>
              <a:off x="2608" y="1071"/>
              <a:ext cx="68" cy="26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>
                <a:solidFill>
                  <a:srgbClr val="000000"/>
                </a:solidFill>
              </a:endParaRPr>
            </a:p>
          </p:txBody>
        </p:sp>
        <p:sp>
          <p:nvSpPr>
            <p:cNvPr id="94224" name="Rectangle 24"/>
            <p:cNvSpPr>
              <a:spLocks noChangeArrowheads="1"/>
            </p:cNvSpPr>
            <p:nvPr/>
          </p:nvSpPr>
          <p:spPr bwMode="auto">
            <a:xfrm>
              <a:off x="2608" y="3748"/>
              <a:ext cx="3152" cy="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>
                <a:solidFill>
                  <a:srgbClr val="000000"/>
                </a:solidFill>
              </a:endParaRPr>
            </a:p>
          </p:txBody>
        </p:sp>
      </p:grpSp>
      <p:sp>
        <p:nvSpPr>
          <p:cNvPr id="94214" name="Rectangle 22"/>
          <p:cNvSpPr>
            <a:spLocks noChangeArrowheads="1"/>
          </p:cNvSpPr>
          <p:nvPr/>
        </p:nvSpPr>
        <p:spPr bwMode="auto">
          <a:xfrm>
            <a:off x="1004859" y="1069962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Územní studie </a:t>
            </a:r>
            <a:r>
              <a:rPr lang="cs-CZ" b="0" dirty="0">
                <a:solidFill>
                  <a:srgbClr val="000000"/>
                </a:solidFill>
                <a:latin typeface="Verdana" pitchFamily="34" charset="0"/>
              </a:rPr>
              <a:t>aglomeračních vazeb města Brna a jeho </a:t>
            </a:r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okolí, </a:t>
            </a:r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2010 </a:t>
            </a:r>
            <a:endParaRPr lang="cs-CZ" b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4217" name="Picture 21" descr="Bez názv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2927350"/>
            <a:ext cx="38893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JVS šipk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641466"/>
            <a:ext cx="427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004859" y="1641466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 dirty="0" err="1" smtClean="0">
                <a:solidFill>
                  <a:srgbClr val="000000"/>
                </a:solidFill>
                <a:latin typeface="Verdana" pitchFamily="34" charset="0"/>
              </a:rPr>
              <a:t>Joining</a:t>
            </a:r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b="0" dirty="0" err="1" smtClean="0">
                <a:solidFill>
                  <a:srgbClr val="000000"/>
                </a:solidFill>
                <a:latin typeface="Verdana" pitchFamily="34" charset="0"/>
              </a:rPr>
              <a:t>Forces</a:t>
            </a:r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 – řízení metropolitních oblastí</a:t>
            </a:r>
          </a:p>
          <a:p>
            <a:r>
              <a:rPr lang="cs-CZ" b="0" dirty="0" smtClean="0">
                <a:solidFill>
                  <a:srgbClr val="000000"/>
                </a:solidFill>
                <a:latin typeface="Verdana" pitchFamily="34" charset="0"/>
              </a:rPr>
              <a:t>2008 - 2010</a:t>
            </a:r>
            <a:endParaRPr lang="cs-CZ" b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692150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VYMEZENÍ BRNĚNSKÉ AGLOMERACE</a:t>
            </a:r>
          </a:p>
        </p:txBody>
      </p:sp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5076825" y="1125538"/>
            <a:ext cx="33829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400" b="0" dirty="0">
                <a:solidFill>
                  <a:srgbClr val="000000"/>
                </a:solidFill>
                <a:latin typeface="Verdana" pitchFamily="34" charset="0"/>
              </a:rPr>
              <a:t>Do prostoru Brněnské aglomerace byly zařazeny obce, které splňují současně tato dvě kritéria:</a:t>
            </a:r>
          </a:p>
          <a:p>
            <a:pPr marL="342900" indent="-342900"/>
            <a:endParaRPr lang="cs-CZ" sz="1400" b="0" i="1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/>
            <a:r>
              <a:rPr lang="cs-CZ" sz="1400" b="0" i="1" dirty="0">
                <a:solidFill>
                  <a:srgbClr val="000000"/>
                </a:solidFill>
                <a:latin typeface="Verdana" pitchFamily="34" charset="0"/>
              </a:rPr>
              <a:t>poměr denní </a:t>
            </a:r>
            <a:r>
              <a:rPr lang="cs-CZ" sz="1400" i="1" dirty="0">
                <a:solidFill>
                  <a:srgbClr val="000000"/>
                </a:solidFill>
                <a:latin typeface="Verdana" pitchFamily="34" charset="0"/>
              </a:rPr>
              <a:t>pracovní dojížďky</a:t>
            </a:r>
            <a:r>
              <a:rPr lang="cs-CZ" sz="1400" b="0" i="1" dirty="0">
                <a:solidFill>
                  <a:srgbClr val="000000"/>
                </a:solidFill>
                <a:latin typeface="Verdana" pitchFamily="34" charset="0"/>
              </a:rPr>
              <a:t> z obce do Brna k celkovému počtu ekonomicky aktivního obyvatelstva obce je větší než 25 % (použito dat ze SLDB 2001)</a:t>
            </a:r>
            <a:r>
              <a:rPr lang="cs-CZ" sz="1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342900" indent="-342900"/>
            <a:endParaRPr lang="cs-CZ" sz="1400" b="0" i="1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/>
            <a:r>
              <a:rPr lang="cs-CZ" sz="1400" i="1" dirty="0">
                <a:solidFill>
                  <a:srgbClr val="000000"/>
                </a:solidFill>
                <a:latin typeface="Verdana" pitchFamily="34" charset="0"/>
              </a:rPr>
              <a:t>dostupnost</a:t>
            </a:r>
            <a:r>
              <a:rPr lang="cs-CZ" sz="1400" b="0" i="1" dirty="0">
                <a:solidFill>
                  <a:srgbClr val="000000"/>
                </a:solidFill>
                <a:latin typeface="Verdana" pitchFamily="34" charset="0"/>
              </a:rPr>
              <a:t> centra města Brna z obcí v jeho okolí prostředky hromadné a individuální dopravy zároveň je v časovém limitu do 40 minut.</a:t>
            </a:r>
            <a:r>
              <a:rPr lang="cs-CZ" sz="1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342900" indent="-342900"/>
            <a:endParaRPr lang="cs-CZ" sz="1400" b="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/>
            <a:r>
              <a:rPr lang="cs-CZ" sz="1200" b="0" dirty="0">
                <a:solidFill>
                  <a:srgbClr val="000000"/>
                </a:solidFill>
                <a:latin typeface="Verdana" pitchFamily="34" charset="0"/>
              </a:rPr>
              <a:t>Současně byla respektována územní celistvost vymezené oblasti aglomerace.</a:t>
            </a:r>
          </a:p>
        </p:txBody>
      </p:sp>
      <p:pic>
        <p:nvPicPr>
          <p:cNvPr id="5" name="Obrázek 4" descr="Vymezení BA_výřez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5991" y="1059115"/>
            <a:ext cx="4424005" cy="4595308"/>
          </a:xfrm>
          <a:prstGeom prst="ellipse">
            <a:avLst/>
          </a:prstGeom>
        </p:spPr>
      </p:pic>
      <p:pic>
        <p:nvPicPr>
          <p:cNvPr id="58372" name="Picture 4" descr="JVS šip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205038"/>
            <a:ext cx="357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JVS šip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6613" y="3644900"/>
            <a:ext cx="357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539750" y="5876925"/>
            <a:ext cx="8064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400" b="0" i="1">
                <a:solidFill>
                  <a:srgbClr val="DA2128"/>
                </a:solidFill>
                <a:latin typeface="Verdana" pitchFamily="34" charset="0"/>
              </a:rPr>
              <a:t>Po zveřejnění dat ze SLDB 2011 o vyjížďce a dojížďce dojde k nutnosti opětovného vymezení území Brněnské aglomerace. Lze oprávněně předpokládat, že při dodržení stejných kritérií </a:t>
            </a:r>
            <a:r>
              <a:rPr lang="cs-CZ" sz="1400" i="1">
                <a:solidFill>
                  <a:srgbClr val="DA2128"/>
                </a:solidFill>
                <a:latin typeface="Verdana" pitchFamily="34" charset="0"/>
              </a:rPr>
              <a:t>dojde k plošnému rozšíření</a:t>
            </a:r>
            <a:r>
              <a:rPr lang="cs-CZ" sz="1400" b="0" i="1">
                <a:solidFill>
                  <a:srgbClr val="DA2128"/>
                </a:solidFill>
                <a:latin typeface="Verdana" pitchFamily="34" charset="0"/>
              </a:rPr>
              <a:t> jejího území.</a:t>
            </a:r>
            <a:r>
              <a:rPr lang="cs-CZ" sz="1400" b="0">
                <a:solidFill>
                  <a:srgbClr val="DA2128"/>
                </a:solidFill>
                <a:latin typeface="Verdana" pitchFamily="34" charset="0"/>
              </a:rPr>
              <a:t> </a:t>
            </a:r>
          </a:p>
          <a:p>
            <a:pPr marL="342900" indent="-342900"/>
            <a:endParaRPr lang="cs-CZ" sz="1400" b="0">
              <a:solidFill>
                <a:srgbClr val="DA2128"/>
              </a:solidFill>
              <a:latin typeface="Verdana" pitchFamily="34" charset="0"/>
            </a:endParaRPr>
          </a:p>
        </p:txBody>
      </p:sp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250825" y="5805488"/>
            <a:ext cx="8353425" cy="936625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7092950" cy="692150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EVROPSKÁ ÚROVEŇ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82645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  <p:sp>
        <p:nvSpPr>
          <p:cNvPr id="4100" name="Obdélník 5"/>
          <p:cNvSpPr>
            <a:spLocks noChangeArrowheads="1"/>
          </p:cNvSpPr>
          <p:nvPr/>
        </p:nvSpPr>
        <p:spPr bwMode="auto">
          <a:xfrm>
            <a:off x="827584" y="1052736"/>
            <a:ext cx="7705725" cy="73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0" i="1" dirty="0"/>
              <a:t>Výchozími dokumenty jsou Strategie EU 2020 a návrhy nařízení Evropské komise:</a:t>
            </a:r>
          </a:p>
          <a:p>
            <a:endParaRPr lang="cs-CZ" sz="2400" dirty="0"/>
          </a:p>
          <a:p>
            <a:r>
              <a:rPr lang="cs-CZ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Zdůrazňována role měst a metropolitních oblastí (města jako nové póly růstu a motory rozvoje)</a:t>
            </a:r>
          </a:p>
          <a:p>
            <a:endParaRPr lang="cs-CZ" sz="2000" dirty="0"/>
          </a:p>
          <a:p>
            <a:r>
              <a:rPr lang="cs-CZ" sz="2000" dirty="0">
                <a:ea typeface="Verdana" pitchFamily="34" charset="0"/>
                <a:cs typeface="Verdana" pitchFamily="34" charset="0"/>
              </a:rPr>
              <a:t>Návrhy nařízení počítají s vyčleněním finančních prostředků pro rozvoj vybraných metropolitních oblastí  (ITI)</a:t>
            </a:r>
          </a:p>
          <a:p>
            <a:endParaRPr lang="cs-CZ" sz="2000" dirty="0">
              <a:ea typeface="Verdana" pitchFamily="34" charset="0"/>
              <a:cs typeface="Verdana" pitchFamily="34" charset="0"/>
            </a:endParaRPr>
          </a:p>
          <a:p>
            <a:r>
              <a:rPr lang="cs-CZ" sz="20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Důraz bude kladen na velké integrované projekty strategické povahy</a:t>
            </a:r>
          </a:p>
          <a:p>
            <a:endParaRPr lang="cs-CZ" sz="2000" dirty="0">
              <a:ea typeface="Verdana" pitchFamily="34" charset="0"/>
              <a:cs typeface="Verdana" pitchFamily="34" charset="0"/>
            </a:endParaRPr>
          </a:p>
          <a:p>
            <a:r>
              <a:rPr lang="cs-CZ" sz="2000" dirty="0">
                <a:ea typeface="Verdana" pitchFamily="34" charset="0"/>
                <a:cs typeface="Verdana" pitchFamily="34" charset="0"/>
              </a:rPr>
              <a:t>Definováno 11 tematických cílů (oblasti, které budou podporovány)</a:t>
            </a:r>
          </a:p>
          <a:p>
            <a:endParaRPr lang="cs-CZ" sz="2000" dirty="0">
              <a:ea typeface="Verdana" pitchFamily="34" charset="0"/>
              <a:cs typeface="Verdana" pitchFamily="34" charset="0"/>
            </a:endParaRPr>
          </a:p>
          <a:p>
            <a:r>
              <a:rPr lang="cs-CZ" sz="2000" dirty="0">
                <a:ea typeface="Verdana" pitchFamily="34" charset="0"/>
                <a:cs typeface="Verdana" pitchFamily="34" charset="0"/>
              </a:rPr>
              <a:t>Město Brno již vyvíjí kroky k tvorbě integrované strategie pro celou metropolitní oblast (rozvoj dlouhodobé spolupráce a posílení synergických efektů na celém území aglomerace) (spolupráce s JMK, ÚRR Jihovýchod)</a:t>
            </a:r>
          </a:p>
          <a:p>
            <a:endParaRPr lang="cs-CZ" sz="2400" dirty="0">
              <a:ea typeface="Verdana" pitchFamily="34" charset="0"/>
              <a:cs typeface="Verdana" pitchFamily="34" charset="0"/>
            </a:endParaRPr>
          </a:p>
          <a:p>
            <a:endParaRPr lang="cs-CZ" dirty="0">
              <a:ea typeface="Verdana" pitchFamily="34" charset="0"/>
              <a:cs typeface="Verdana" pitchFamily="34" charset="0"/>
            </a:endParaRPr>
          </a:p>
          <a:p>
            <a:endParaRPr lang="cs-CZ" dirty="0">
              <a:ea typeface="Verdana" pitchFamily="34" charset="0"/>
              <a:cs typeface="Verdana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101" name="Picture 18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700213"/>
            <a:ext cx="357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8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565400"/>
            <a:ext cx="3571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8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500438"/>
            <a:ext cx="357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373688"/>
            <a:ext cx="357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437063"/>
            <a:ext cx="357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395288" y="908050"/>
            <a:ext cx="7129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400">
              <a:latin typeface="Verdana" pitchFamily="34" charset="0"/>
              <a:cs typeface="Arial" charset="0"/>
            </a:endParaRPr>
          </a:p>
        </p:txBody>
      </p:sp>
      <p:pic>
        <p:nvPicPr>
          <p:cNvPr id="7171" name="Obrázek 1" descr="obce-datammr2.png"/>
          <p:cNvPicPr>
            <a:picLocks noChangeAspect="1"/>
          </p:cNvPicPr>
          <p:nvPr/>
        </p:nvPicPr>
        <p:blipFill>
          <a:blip r:embed="rId3" cstate="print"/>
          <a:srcRect l="6989" t="28343" r="9953" b="28430"/>
          <a:stretch>
            <a:fillRect/>
          </a:stretch>
        </p:blipFill>
        <p:spPr bwMode="auto">
          <a:xfrm>
            <a:off x="4896362" y="1700213"/>
            <a:ext cx="4506401" cy="33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ovéPole 3"/>
          <p:cNvSpPr txBox="1">
            <a:spLocks noChangeArrowheads="1"/>
          </p:cNvSpPr>
          <p:nvPr/>
        </p:nvSpPr>
        <p:spPr bwMode="auto">
          <a:xfrm>
            <a:off x="4643438" y="10525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Typologie území Jihomoravského kraje</a:t>
            </a:r>
          </a:p>
        </p:txBody>
      </p:sp>
      <p:sp>
        <p:nvSpPr>
          <p:cNvPr id="7173" name="Obdélník 4"/>
          <p:cNvSpPr>
            <a:spLocks noChangeArrowheads="1"/>
          </p:cNvSpPr>
          <p:nvPr/>
        </p:nvSpPr>
        <p:spPr bwMode="auto">
          <a:xfrm>
            <a:off x="683568" y="548680"/>
            <a:ext cx="396036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1400" dirty="0" smtClean="0"/>
          </a:p>
          <a:p>
            <a:r>
              <a:rPr lang="cs-CZ" sz="1400" dirty="0" smtClean="0">
                <a:latin typeface="Verdana" pitchFamily="34" charset="0"/>
                <a:cs typeface="Arial" charset="0"/>
              </a:rPr>
              <a:t>Na úrovni SMO ČR vznikla skupina expertů řešící komplexně určitou oblast – tzv. tematický tým (TT), </a:t>
            </a:r>
            <a:r>
              <a:rPr lang="cs-CZ" sz="14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kde máme své zástupce.</a:t>
            </a:r>
          </a:p>
          <a:p>
            <a:endParaRPr lang="cs-CZ" sz="1400" dirty="0" smtClean="0">
              <a:latin typeface="Verdana" pitchFamily="34" charset="0"/>
              <a:cs typeface="Arial" charset="0"/>
            </a:endParaRPr>
          </a:p>
          <a:p>
            <a:r>
              <a:rPr lang="cs-CZ" sz="1400" dirty="0" smtClean="0">
                <a:latin typeface="Verdana" pitchFamily="34" charset="0"/>
                <a:cs typeface="Arial" charset="0"/>
              </a:rPr>
              <a:t>Vznikla Případová studie – rozvoj Brněnské aglomerace z hlediska kohezní politiky v období 2014+</a:t>
            </a:r>
          </a:p>
          <a:p>
            <a:endParaRPr lang="cs-CZ" sz="1400" dirty="0" smtClean="0">
              <a:latin typeface="Verdana" pitchFamily="34" charset="0"/>
              <a:cs typeface="Arial" charset="0"/>
            </a:endParaRPr>
          </a:p>
          <a:p>
            <a:r>
              <a:rPr lang="cs-CZ" sz="1400" dirty="0" smtClean="0">
                <a:latin typeface="Verdana" pitchFamily="34" charset="0"/>
                <a:cs typeface="Arial" charset="0"/>
              </a:rPr>
              <a:t>Připravuje se ve spolupráci s ÚRR JV a JMK zakázka obsahující: </a:t>
            </a:r>
            <a:endParaRPr lang="cs-CZ" sz="1400" dirty="0">
              <a:latin typeface="Verdana" pitchFamily="34" charset="0"/>
              <a:cs typeface="Arial" charset="0"/>
            </a:endParaRPr>
          </a:p>
          <a:p>
            <a:endParaRPr lang="cs-CZ" sz="1400" dirty="0">
              <a:latin typeface="Verdana" pitchFamily="34" charset="0"/>
              <a:cs typeface="Arial" charset="0"/>
            </a:endParaRPr>
          </a:p>
          <a:p>
            <a:r>
              <a:rPr lang="cs-CZ" sz="1400" b="0" dirty="0" smtClean="0">
                <a:latin typeface="Verdana" pitchFamily="34" charset="0"/>
                <a:cs typeface="Arial" charset="0"/>
              </a:rPr>
              <a:t>Aktualizaci </a:t>
            </a:r>
            <a:r>
              <a:rPr lang="cs-CZ" sz="1400" b="0" dirty="0">
                <a:latin typeface="Verdana" pitchFamily="34" charset="0"/>
                <a:cs typeface="Arial" charset="0"/>
              </a:rPr>
              <a:t>vymezení Brněnské aglomerace pro potřeby období EU 2014+</a:t>
            </a:r>
          </a:p>
          <a:p>
            <a:endParaRPr lang="cs-CZ" sz="1400" b="0" dirty="0">
              <a:latin typeface="Verdana" pitchFamily="34" charset="0"/>
              <a:cs typeface="Arial" charset="0"/>
            </a:endParaRPr>
          </a:p>
          <a:p>
            <a:r>
              <a:rPr lang="cs-CZ" sz="1400" b="0" dirty="0" smtClean="0">
                <a:latin typeface="Verdana" pitchFamily="34" charset="0"/>
                <a:cs typeface="Arial" charset="0"/>
              </a:rPr>
              <a:t>Problémovou analýzu </a:t>
            </a:r>
            <a:r>
              <a:rPr lang="cs-CZ" sz="1400" b="0" dirty="0">
                <a:latin typeface="Verdana" pitchFamily="34" charset="0"/>
                <a:cs typeface="Arial" charset="0"/>
              </a:rPr>
              <a:t>dotčených subjektů v aglomeraci</a:t>
            </a:r>
          </a:p>
          <a:p>
            <a:endParaRPr lang="cs-CZ" sz="1400" b="0" dirty="0">
              <a:latin typeface="Verdana" pitchFamily="34" charset="0"/>
              <a:cs typeface="Arial" charset="0"/>
            </a:endParaRPr>
          </a:p>
          <a:p>
            <a:r>
              <a:rPr lang="cs-CZ" sz="1400" b="0" dirty="0">
                <a:latin typeface="Verdana" pitchFamily="34" charset="0"/>
                <a:cs typeface="Arial" charset="0"/>
              </a:rPr>
              <a:t>Vydefinování potřeb obcí v Brněnské aglomeraci</a:t>
            </a:r>
          </a:p>
          <a:p>
            <a:endParaRPr lang="cs-CZ" sz="1400" b="0" dirty="0">
              <a:latin typeface="Verdana" pitchFamily="34" charset="0"/>
              <a:cs typeface="Arial" charset="0"/>
            </a:endParaRPr>
          </a:p>
          <a:p>
            <a:r>
              <a:rPr lang="cs-CZ" sz="1400" b="0" dirty="0" smtClean="0">
                <a:latin typeface="Verdana" pitchFamily="34" charset="0"/>
                <a:cs typeface="Arial" charset="0"/>
              </a:rPr>
              <a:t>Databázi </a:t>
            </a:r>
            <a:r>
              <a:rPr lang="cs-CZ" sz="1400" b="0" dirty="0">
                <a:latin typeface="Verdana" pitchFamily="34" charset="0"/>
                <a:cs typeface="Arial" charset="0"/>
              </a:rPr>
              <a:t>strategických projektů pro období EU 2014+, jejich připravenost a finanční náročnost</a:t>
            </a:r>
          </a:p>
          <a:p>
            <a:endParaRPr lang="cs-CZ" sz="1400" b="0" dirty="0">
              <a:latin typeface="Verdana" pitchFamily="34" charset="0"/>
              <a:cs typeface="Arial" charset="0"/>
            </a:endParaRPr>
          </a:p>
          <a:p>
            <a:r>
              <a:rPr lang="cs-CZ" sz="1400" b="0" dirty="0">
                <a:latin typeface="Verdana" pitchFamily="34" charset="0"/>
                <a:cs typeface="Arial" charset="0"/>
              </a:rPr>
              <a:t>Vydání Atlasu Brněnské metropolitní oblasti</a:t>
            </a:r>
          </a:p>
          <a:p>
            <a:endParaRPr lang="cs-CZ" sz="1400" dirty="0">
              <a:latin typeface="Verdana" pitchFamily="34" charset="0"/>
              <a:cs typeface="Arial" charset="0"/>
            </a:endParaRPr>
          </a:p>
          <a:p>
            <a:endParaRPr lang="cs-CZ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7174" name="Obdélník 2"/>
          <p:cNvSpPr>
            <a:spLocks noChangeArrowheads="1"/>
          </p:cNvSpPr>
          <p:nvPr/>
        </p:nvSpPr>
        <p:spPr bwMode="auto">
          <a:xfrm>
            <a:off x="34925" y="44450"/>
            <a:ext cx="6408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0" dirty="0" smtClean="0">
                <a:latin typeface="Verdana" pitchFamily="34" charset="0"/>
                <a:cs typeface="Arial" charset="0"/>
              </a:rPr>
              <a:t>PROCES PŘÍPRAVY BRNĚNSKÉ AGLOMERACE </a:t>
            </a:r>
          </a:p>
          <a:p>
            <a:r>
              <a:rPr lang="cs-CZ" sz="2000" b="0" dirty="0" smtClean="0">
                <a:latin typeface="Verdana" pitchFamily="34" charset="0"/>
                <a:cs typeface="Arial" charset="0"/>
              </a:rPr>
              <a:t>na </a:t>
            </a:r>
            <a:r>
              <a:rPr lang="cs-CZ" sz="2000" b="0" dirty="0">
                <a:latin typeface="Verdana" pitchFamily="34" charset="0"/>
                <a:cs typeface="Arial" charset="0"/>
              </a:rPr>
              <a:t>období 2014+</a:t>
            </a:r>
            <a:r>
              <a:rPr lang="cs-CZ" sz="2000" dirty="0">
                <a:latin typeface="Verdana" pitchFamily="34" charset="0"/>
              </a:rPr>
              <a:t/>
            </a:r>
            <a:br>
              <a:rPr lang="cs-CZ" sz="2000" dirty="0">
                <a:latin typeface="Verdana" pitchFamily="34" charset="0"/>
              </a:rPr>
            </a:br>
            <a:endParaRPr lang="cs-CZ" sz="2000" dirty="0"/>
          </a:p>
        </p:txBody>
      </p:sp>
      <p:pic>
        <p:nvPicPr>
          <p:cNvPr id="7175" name="Picture 72" descr="JVS šip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916832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2" descr="JVS šip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70892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72" descr="JVS šip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0872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395288" y="908050"/>
            <a:ext cx="7129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400">
              <a:latin typeface="Verdana" pitchFamily="34" charset="0"/>
              <a:cs typeface="Arial" charset="0"/>
            </a:endParaRPr>
          </a:p>
        </p:txBody>
      </p:sp>
      <p:sp>
        <p:nvSpPr>
          <p:cNvPr id="7173" name="Obdélník 4"/>
          <p:cNvSpPr>
            <a:spLocks noChangeArrowheads="1"/>
          </p:cNvSpPr>
          <p:nvPr/>
        </p:nvSpPr>
        <p:spPr bwMode="auto">
          <a:xfrm>
            <a:off x="755650" y="764704"/>
            <a:ext cx="784879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1400" dirty="0" smtClean="0"/>
          </a:p>
          <a:p>
            <a:r>
              <a:rPr lang="cs-CZ" sz="2400" b="0" dirty="0" smtClean="0"/>
              <a:t>Pracovní setkání s odbory MMB</a:t>
            </a:r>
          </a:p>
          <a:p>
            <a:endParaRPr lang="cs-CZ" sz="2400" b="0" dirty="0" smtClean="0"/>
          </a:p>
          <a:p>
            <a:r>
              <a:rPr lang="cs-CZ" sz="2400" b="0" dirty="0" smtClean="0"/>
              <a:t>Pracovní setkání s akciovými a příspěvkovými organizacemi města</a:t>
            </a:r>
          </a:p>
          <a:p>
            <a:endParaRPr lang="cs-CZ" sz="2400" b="0" dirty="0" smtClean="0"/>
          </a:p>
          <a:p>
            <a:r>
              <a:rPr lang="cs-CZ" sz="2400" b="0" dirty="0" smtClean="0"/>
              <a:t>Setkání se starosty okolních obcí (březen 2013) - osloveno 28 sousedících obcí, účast na 1. jednání: 14 obcí, 2. jednání (červen 2013): pozvání pro 30 obcí</a:t>
            </a:r>
          </a:p>
          <a:p>
            <a:endParaRPr lang="cs-CZ" sz="2400" b="0" dirty="0" smtClean="0"/>
          </a:p>
          <a:p>
            <a:r>
              <a:rPr lang="cs-CZ" sz="2400" b="0" dirty="0" smtClean="0"/>
              <a:t>Dotazník pro okolní obce (priority, potřeby, možná partnerství, plánované projekty): dotazník vyplnilo 17 obcí</a:t>
            </a:r>
            <a:r>
              <a:rPr lang="cs-CZ" sz="2400" b="0" dirty="0" smtClean="0"/>
              <a:t>) </a:t>
            </a:r>
          </a:p>
          <a:p>
            <a:endParaRPr lang="cs-CZ" sz="2400" b="0" dirty="0" smtClean="0"/>
          </a:p>
          <a:p>
            <a:r>
              <a:rPr lang="cs-CZ" sz="2400" b="0" dirty="0" smtClean="0"/>
              <a:t>Předpokládá se vznik pracovních skupin ke konkrétním aglomeračním projektům</a:t>
            </a:r>
            <a:endParaRPr lang="cs-CZ" sz="2400" b="0" dirty="0" smtClean="0"/>
          </a:p>
        </p:txBody>
      </p:sp>
      <p:sp>
        <p:nvSpPr>
          <p:cNvPr id="7174" name="Obdélník 2"/>
          <p:cNvSpPr>
            <a:spLocks noChangeArrowheads="1"/>
          </p:cNvSpPr>
          <p:nvPr/>
        </p:nvSpPr>
        <p:spPr bwMode="auto">
          <a:xfrm>
            <a:off x="34925" y="44450"/>
            <a:ext cx="64087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0" dirty="0" smtClean="0">
                <a:latin typeface="Verdana" pitchFamily="34" charset="0"/>
                <a:cs typeface="Arial" charset="0"/>
              </a:rPr>
              <a:t>PROCES PŘÍPRAVY BRNĚNSKÉ AGLOMERACE </a:t>
            </a:r>
          </a:p>
          <a:p>
            <a:r>
              <a:rPr lang="cs-CZ" sz="2000" b="0" dirty="0" smtClean="0">
                <a:latin typeface="Verdana" pitchFamily="34" charset="0"/>
                <a:cs typeface="Arial" charset="0"/>
              </a:rPr>
              <a:t>na období 2014+ </a:t>
            </a:r>
            <a:r>
              <a:rPr lang="cs-CZ" sz="2000" dirty="0">
                <a:latin typeface="Verdana" pitchFamily="34" charset="0"/>
              </a:rPr>
              <a:t/>
            </a:r>
            <a:br>
              <a:rPr lang="cs-CZ" sz="2000" dirty="0">
                <a:latin typeface="Verdana" pitchFamily="34" charset="0"/>
              </a:rPr>
            </a:br>
            <a:endParaRPr lang="cs-CZ" sz="2000" dirty="0"/>
          </a:p>
        </p:txBody>
      </p:sp>
      <p:pic>
        <p:nvPicPr>
          <p:cNvPr id="7175" name="Picture 72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44824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2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996952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72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052736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3736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2" descr="JVS ši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805512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</a:rPr>
              <a:t>KONCEPCE REKREAČNÍHO VYUŽITÍ </a:t>
            </a:r>
            <a:br>
              <a:rPr lang="cs-CZ" sz="20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</a:rPr>
              <a:t>PŘÍMĚSTSKÝCH LESŮ – </a:t>
            </a:r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</a:rPr>
              <a:t>1. koncepce </a:t>
            </a:r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</a:rPr>
              <a:t>i mimo </a:t>
            </a:r>
            <a:r>
              <a:rPr lang="cs-CZ" sz="1800" dirty="0" smtClean="0">
                <a:solidFill>
                  <a:schemeClr val="tx1"/>
                </a:solidFill>
                <a:latin typeface="Verdana" pitchFamily="34" charset="0"/>
              </a:rPr>
              <a:t>území Brna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700088"/>
            <a:ext cx="714375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4714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6" descr="Soubor:Selsky l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14375"/>
            <a:ext cx="2000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</a:rPr>
              <a:t>KONCEPCE ZALOŽENÉ NA SPOLUPRÁCI AKTÉRŮ</a:t>
            </a:r>
            <a:endParaRPr lang="cs-CZ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4000528" cy="572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25" name="Picture 5"/>
          <p:cNvPicPr>
            <a:picLocks noChangeAspect="1" noChangeArrowheads="1"/>
          </p:cNvPicPr>
          <p:nvPr/>
        </p:nvPicPr>
        <p:blipFill>
          <a:blip r:embed="rId5" cstate="print"/>
          <a:srcRect b="3580"/>
          <a:stretch>
            <a:fillRect/>
          </a:stretch>
        </p:blipFill>
        <p:spPr bwMode="auto">
          <a:xfrm>
            <a:off x="285720" y="857232"/>
            <a:ext cx="426950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000" dirty="0" smtClean="0">
                <a:solidFill>
                  <a:schemeClr val="tx1"/>
                </a:solidFill>
                <a:latin typeface="Verdana" pitchFamily="34" charset="0"/>
              </a:rPr>
              <a:t>KONCEPCE ZALOŽENÉ NA SPOLUPRÁCI AKTÉRŮ</a:t>
            </a:r>
            <a:endParaRPr lang="cs-CZ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785794"/>
            <a:ext cx="4286248" cy="597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85794"/>
            <a:ext cx="4223047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DĚKUJI </a:t>
            </a:r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 POZORNOST</a:t>
            </a:r>
          </a:p>
        </p:txBody>
      </p:sp>
      <p:pic>
        <p:nvPicPr>
          <p:cNvPr id="304131" name="Picture 19" descr="logo_br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6002338"/>
            <a:ext cx="25923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2" name="Rectangle 20"/>
          <p:cNvSpPr>
            <a:spLocks noChangeArrowheads="1"/>
          </p:cNvSpPr>
          <p:nvPr/>
        </p:nvSpPr>
        <p:spPr bwMode="auto">
          <a:xfrm>
            <a:off x="587375" y="6308725"/>
            <a:ext cx="18954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500" b="0">
                <a:solidFill>
                  <a:srgbClr val="CC2128"/>
                </a:solidFill>
                <a:latin typeface="Calibri" pitchFamily="34" charset="0"/>
                <a:cs typeface="Arial" charset="0"/>
              </a:rPr>
              <a:t>www.brno.cz</a:t>
            </a:r>
          </a:p>
        </p:txBody>
      </p:sp>
      <p:pic>
        <p:nvPicPr>
          <p:cNvPr id="304133" name="Picture 21" descr="panorama - ze žlutáku_Marie Schmerkov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75"/>
            <a:ext cx="9144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4" name="Rectangle 22"/>
          <p:cNvSpPr>
            <a:spLocks noChangeArrowheads="1"/>
          </p:cNvSpPr>
          <p:nvPr/>
        </p:nvSpPr>
        <p:spPr bwMode="auto">
          <a:xfrm>
            <a:off x="5867400" y="6308725"/>
            <a:ext cx="34956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500" b="0">
                <a:solidFill>
                  <a:srgbClr val="CC2128"/>
                </a:solidFill>
                <a:latin typeface="Calibri" pitchFamily="34" charset="0"/>
                <a:cs typeface="Arial" charset="0"/>
              </a:rPr>
              <a:t>strategie@brno.cz</a:t>
            </a:r>
          </a:p>
        </p:txBody>
      </p:sp>
      <p:sp>
        <p:nvSpPr>
          <p:cNvPr id="304135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cs-CZ" sz="2400" b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413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857250"/>
            <a:ext cx="3429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857250"/>
            <a:ext cx="35004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092950" cy="692150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OBSAH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2411413" y="1457325"/>
            <a:ext cx="46085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28" name="Picture 1" descr="C:\Users\zvarajan\Desktop\Untitle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2" descr="JVS šipk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8072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2" descr="JVS šipk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72816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2" descr="JVS šipk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92896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2" descr="JVS šipk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284984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3"/>
          <p:cNvSpPr txBox="1">
            <a:spLocks noChangeArrowheads="1"/>
          </p:cNvSpPr>
          <p:nvPr/>
        </p:nvSpPr>
        <p:spPr bwMode="auto">
          <a:xfrm>
            <a:off x="971600" y="981074"/>
            <a:ext cx="79208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Vývoj strategického plánování v Brně</a:t>
            </a:r>
          </a:p>
          <a:p>
            <a:endParaRPr lang="cs-CZ" sz="24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Strategie pro Brno</a:t>
            </a:r>
          </a:p>
          <a:p>
            <a:endParaRPr lang="cs-CZ" sz="24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Navazující dokumenty</a:t>
            </a:r>
          </a:p>
          <a:p>
            <a:endParaRPr lang="cs-CZ" sz="24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Příprava na budoucí programové období  2014+ v aglomeračním kontextu</a:t>
            </a:r>
          </a:p>
          <a:p>
            <a:endParaRPr lang="cs-CZ" sz="28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endParaRPr lang="cs-CZ" sz="28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endParaRPr lang="cs-CZ" sz="28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endParaRPr lang="cs-CZ" sz="28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endParaRPr lang="cs-CZ" dirty="0" smtClean="0">
              <a:solidFill>
                <a:srgbClr val="000000"/>
              </a:solidFill>
              <a:latin typeface="Verdana" pitchFamily="34" charset="0"/>
            </a:endParaRPr>
          </a:p>
          <a:p>
            <a:endParaRPr lang="cs-CZ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092950" cy="692150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VÝVOJ STRATEGICKÉHO PLÁNOVÁNÍ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2411413" y="1457325"/>
            <a:ext cx="46085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1446" name="AutoShape 10"/>
          <p:cNvSpPr>
            <a:spLocks noChangeArrowheads="1"/>
          </p:cNvSpPr>
          <p:nvPr/>
        </p:nvSpPr>
        <p:spPr bwMode="auto">
          <a:xfrm>
            <a:off x="2000233" y="4143380"/>
            <a:ext cx="1714512" cy="642942"/>
          </a:xfrm>
          <a:prstGeom prst="wedgeRectCallout">
            <a:avLst>
              <a:gd name="adj1" fmla="val -43217"/>
              <a:gd name="adj2" fmla="val -1340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endParaRPr lang="cs-CZ" b="0">
              <a:solidFill>
                <a:srgbClr val="000000"/>
              </a:solidFill>
            </a:endParaRPr>
          </a:p>
        </p:txBody>
      </p:sp>
      <p:sp>
        <p:nvSpPr>
          <p:cNvPr id="61447" name="Line 11"/>
          <p:cNvSpPr>
            <a:spLocks noChangeShapeType="1"/>
          </p:cNvSpPr>
          <p:nvPr/>
        </p:nvSpPr>
        <p:spPr bwMode="auto">
          <a:xfrm>
            <a:off x="0" y="3573463"/>
            <a:ext cx="9144000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 type="stealth" w="lg" len="lg"/>
          </a:ln>
        </p:spPr>
        <p:txBody>
          <a:bodyPr lIns="91410" tIns="45706" rIns="91410" bIns="45706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1448" name="AutoShape 12"/>
          <p:cNvSpPr>
            <a:spLocks noChangeArrowheads="1"/>
          </p:cNvSpPr>
          <p:nvPr/>
        </p:nvSpPr>
        <p:spPr bwMode="auto">
          <a:xfrm>
            <a:off x="3" y="981075"/>
            <a:ext cx="2843213" cy="1655763"/>
          </a:xfrm>
          <a:prstGeom prst="wedgeRectCallout">
            <a:avLst>
              <a:gd name="adj1" fmla="val -20019"/>
              <a:gd name="adj2" fmla="val 1060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cs-CZ" sz="1700" dirty="0">
                <a:solidFill>
                  <a:srgbClr val="000000"/>
                </a:solidFill>
              </a:rPr>
              <a:t>Strategie pro Brno</a:t>
            </a:r>
          </a:p>
          <a:p>
            <a:pPr algn="ctr"/>
            <a:r>
              <a:rPr lang="cs-CZ" sz="1700" b="0" dirty="0">
                <a:solidFill>
                  <a:srgbClr val="000000"/>
                </a:solidFill>
              </a:rPr>
              <a:t>1. koncept dlouhodobé vize</a:t>
            </a:r>
          </a:p>
          <a:p>
            <a:pPr algn="ctr"/>
            <a:endParaRPr lang="cs-CZ" sz="1700" b="0" dirty="0">
              <a:solidFill>
                <a:srgbClr val="000000"/>
              </a:solidFill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</a:rPr>
              <a:t>39 strate</a:t>
            </a:r>
            <a:r>
              <a:rPr lang="en-GB" sz="1700" b="0" dirty="0" err="1">
                <a:solidFill>
                  <a:srgbClr val="000000"/>
                </a:solidFill>
              </a:rPr>
              <a:t>gic</a:t>
            </a:r>
            <a:r>
              <a:rPr lang="cs-CZ" sz="1700" b="0" dirty="0" err="1">
                <a:solidFill>
                  <a:srgbClr val="000000"/>
                </a:solidFill>
              </a:rPr>
              <a:t>kých</a:t>
            </a:r>
            <a:r>
              <a:rPr lang="cs-CZ" sz="1700" b="0" dirty="0">
                <a:solidFill>
                  <a:srgbClr val="000000"/>
                </a:solidFill>
              </a:rPr>
              <a:t> cílů</a:t>
            </a:r>
          </a:p>
          <a:p>
            <a:pPr algn="ctr"/>
            <a:r>
              <a:rPr lang="cs-CZ" sz="1700" b="0" dirty="0">
                <a:solidFill>
                  <a:srgbClr val="000000"/>
                </a:solidFill>
              </a:rPr>
              <a:t>108 strategických opatření</a:t>
            </a:r>
          </a:p>
          <a:p>
            <a:pPr algn="ctr"/>
            <a:endParaRPr lang="cs-CZ" b="0" dirty="0">
              <a:solidFill>
                <a:srgbClr val="000000"/>
              </a:solidFill>
            </a:endParaRPr>
          </a:p>
          <a:p>
            <a:pPr algn="ctr">
              <a:buFontTx/>
              <a:buChar char="•"/>
            </a:pPr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61449" name="Text Box 13"/>
          <p:cNvSpPr txBox="1">
            <a:spLocks noChangeArrowheads="1"/>
          </p:cNvSpPr>
          <p:nvPr/>
        </p:nvSpPr>
        <p:spPr bwMode="auto">
          <a:xfrm>
            <a:off x="500034" y="3644902"/>
            <a:ext cx="71913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2002</a:t>
            </a:r>
          </a:p>
        </p:txBody>
      </p:sp>
      <p:sp>
        <p:nvSpPr>
          <p:cNvPr id="61450" name="Text Box 14"/>
          <p:cNvSpPr txBox="1">
            <a:spLocks noChangeArrowheads="1"/>
          </p:cNvSpPr>
          <p:nvPr/>
        </p:nvSpPr>
        <p:spPr bwMode="auto">
          <a:xfrm>
            <a:off x="1285852" y="3643314"/>
            <a:ext cx="71913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2003</a:t>
            </a:r>
          </a:p>
        </p:txBody>
      </p:sp>
      <p:sp>
        <p:nvSpPr>
          <p:cNvPr id="61451" name="Text Box 15"/>
          <p:cNvSpPr txBox="1">
            <a:spLocks noChangeArrowheads="1"/>
          </p:cNvSpPr>
          <p:nvPr/>
        </p:nvSpPr>
        <p:spPr bwMode="auto">
          <a:xfrm>
            <a:off x="1928794" y="3141665"/>
            <a:ext cx="71913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2004</a:t>
            </a:r>
          </a:p>
        </p:txBody>
      </p:sp>
      <p:sp>
        <p:nvSpPr>
          <p:cNvPr id="61452" name="Text Box 16"/>
          <p:cNvSpPr txBox="1">
            <a:spLocks noChangeArrowheads="1"/>
          </p:cNvSpPr>
          <p:nvPr/>
        </p:nvSpPr>
        <p:spPr bwMode="auto">
          <a:xfrm>
            <a:off x="2786050" y="3644902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2005</a:t>
            </a:r>
          </a:p>
        </p:txBody>
      </p:sp>
      <p:sp>
        <p:nvSpPr>
          <p:cNvPr id="61453" name="Text Box 17"/>
          <p:cNvSpPr txBox="1">
            <a:spLocks noChangeArrowheads="1"/>
          </p:cNvSpPr>
          <p:nvPr/>
        </p:nvSpPr>
        <p:spPr bwMode="auto">
          <a:xfrm>
            <a:off x="3643306" y="3638553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2006</a:t>
            </a:r>
          </a:p>
        </p:txBody>
      </p:sp>
      <p:sp>
        <p:nvSpPr>
          <p:cNvPr id="61454" name="Text Box 18"/>
          <p:cNvSpPr txBox="1">
            <a:spLocks noChangeArrowheads="1"/>
          </p:cNvSpPr>
          <p:nvPr/>
        </p:nvSpPr>
        <p:spPr bwMode="auto">
          <a:xfrm>
            <a:off x="4357686" y="3143248"/>
            <a:ext cx="71913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2007</a:t>
            </a:r>
          </a:p>
        </p:txBody>
      </p:sp>
      <p:sp>
        <p:nvSpPr>
          <p:cNvPr id="61455" name="Text Box 19"/>
          <p:cNvSpPr txBox="1">
            <a:spLocks noChangeArrowheads="1"/>
          </p:cNvSpPr>
          <p:nvPr/>
        </p:nvSpPr>
        <p:spPr bwMode="auto">
          <a:xfrm>
            <a:off x="5000628" y="3644902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2008</a:t>
            </a:r>
          </a:p>
        </p:txBody>
      </p:sp>
      <p:sp>
        <p:nvSpPr>
          <p:cNvPr id="61456" name="Text Box 20"/>
          <p:cNvSpPr txBox="1">
            <a:spLocks noChangeArrowheads="1"/>
          </p:cNvSpPr>
          <p:nvPr/>
        </p:nvSpPr>
        <p:spPr bwMode="auto">
          <a:xfrm>
            <a:off x="5786446" y="3644902"/>
            <a:ext cx="71913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2009</a:t>
            </a:r>
          </a:p>
        </p:txBody>
      </p:sp>
      <p:sp>
        <p:nvSpPr>
          <p:cNvPr id="61457" name="AutoShape 21"/>
          <p:cNvSpPr>
            <a:spLocks noChangeArrowheads="1"/>
          </p:cNvSpPr>
          <p:nvPr/>
        </p:nvSpPr>
        <p:spPr bwMode="auto">
          <a:xfrm>
            <a:off x="2928930" y="981075"/>
            <a:ext cx="2643206" cy="1655763"/>
          </a:xfrm>
          <a:prstGeom prst="wedgeRectCallout">
            <a:avLst>
              <a:gd name="adj1" fmla="val -16382"/>
              <a:gd name="adj2" fmla="val 10541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cs-CZ" sz="1700" dirty="0">
                <a:solidFill>
                  <a:srgbClr val="000000"/>
                </a:solidFill>
              </a:rPr>
              <a:t>Začátek aktualizace Strategie pro Brno</a:t>
            </a:r>
          </a:p>
          <a:p>
            <a:pPr algn="ctr"/>
            <a:endParaRPr lang="cs-CZ" sz="1700" dirty="0">
              <a:solidFill>
                <a:srgbClr val="000000"/>
              </a:solidFill>
            </a:endParaRPr>
          </a:p>
          <a:p>
            <a:pPr algn="ctr"/>
            <a:r>
              <a:rPr lang="cs-CZ" sz="1700" b="0" dirty="0">
                <a:solidFill>
                  <a:srgbClr val="000000"/>
                </a:solidFill>
              </a:rPr>
              <a:t>Impuls: vstup do EU a programové období 2007-2013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1458" name="AutoShape 22"/>
          <p:cNvSpPr>
            <a:spLocks noChangeArrowheads="1"/>
          </p:cNvSpPr>
          <p:nvPr/>
        </p:nvSpPr>
        <p:spPr bwMode="auto">
          <a:xfrm>
            <a:off x="3357554" y="5129213"/>
            <a:ext cx="3500462" cy="1728787"/>
          </a:xfrm>
          <a:prstGeom prst="wedgeRectCallout">
            <a:avLst>
              <a:gd name="adj1" fmla="val -14315"/>
              <a:gd name="adj2" fmla="val -1385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Strategie pro Brno</a:t>
            </a:r>
            <a:endParaRPr lang="cs-CZ" b="0" dirty="0">
              <a:solidFill>
                <a:srgbClr val="000000"/>
              </a:solidFill>
            </a:endParaRPr>
          </a:p>
          <a:p>
            <a:pPr algn="ctr"/>
            <a:r>
              <a:rPr lang="cs-CZ" b="0" dirty="0">
                <a:solidFill>
                  <a:srgbClr val="000000"/>
                </a:solidFill>
              </a:rPr>
              <a:t>dokončení procesu aktualizace</a:t>
            </a:r>
          </a:p>
          <a:p>
            <a:pPr algn="ctr"/>
            <a:endParaRPr lang="cs-CZ" b="0" dirty="0">
              <a:solidFill>
                <a:srgbClr val="000000"/>
              </a:solidFill>
            </a:endParaRPr>
          </a:p>
          <a:p>
            <a:pPr algn="ctr"/>
            <a:r>
              <a:rPr lang="cs-CZ" b="0" dirty="0">
                <a:solidFill>
                  <a:srgbClr val="000000"/>
                </a:solidFill>
              </a:rPr>
              <a:t>5 priorit</a:t>
            </a:r>
          </a:p>
          <a:p>
            <a:pPr algn="ctr"/>
            <a:r>
              <a:rPr lang="cs-CZ" b="0" dirty="0">
                <a:solidFill>
                  <a:srgbClr val="000000"/>
                </a:solidFill>
              </a:rPr>
              <a:t>6 strategických cílů</a:t>
            </a:r>
          </a:p>
          <a:p>
            <a:pPr algn="ctr"/>
            <a:r>
              <a:rPr lang="cs-CZ" b="0" dirty="0">
                <a:solidFill>
                  <a:srgbClr val="000000"/>
                </a:solidFill>
              </a:rPr>
              <a:t>21 strategických opatření</a:t>
            </a:r>
          </a:p>
          <a:p>
            <a:pPr algn="ctr"/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61459" name="AutoShape 24"/>
          <p:cNvSpPr>
            <a:spLocks noChangeArrowheads="1"/>
          </p:cNvSpPr>
          <p:nvPr/>
        </p:nvSpPr>
        <p:spPr bwMode="auto">
          <a:xfrm>
            <a:off x="0" y="4868866"/>
            <a:ext cx="3059113" cy="1989137"/>
          </a:xfrm>
          <a:prstGeom prst="wedgeRectCallout">
            <a:avLst>
              <a:gd name="adj1" fmla="val -46940"/>
              <a:gd name="adj2" fmla="val -114806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cs-CZ" sz="1600" b="0" dirty="0">
                <a:solidFill>
                  <a:srgbClr val="000000"/>
                </a:solidFill>
              </a:rPr>
              <a:t>1994 – </a:t>
            </a:r>
            <a:r>
              <a:rPr lang="cs-CZ" sz="1600" dirty="0">
                <a:solidFill>
                  <a:srgbClr val="000000"/>
                </a:solidFill>
              </a:rPr>
              <a:t>Územní plán m. Brna</a:t>
            </a:r>
          </a:p>
          <a:p>
            <a:pPr algn="ctr"/>
            <a:r>
              <a:rPr lang="cs-CZ" sz="1600" b="0" dirty="0">
                <a:solidFill>
                  <a:srgbClr val="000000"/>
                </a:solidFill>
              </a:rPr>
              <a:t>1998 – první diskuze o Strategii pro Brno </a:t>
            </a:r>
          </a:p>
          <a:p>
            <a:pPr algn="ctr"/>
            <a:endParaRPr lang="cs-CZ" sz="1600" b="0" dirty="0">
              <a:solidFill>
                <a:srgbClr val="000000"/>
              </a:solidFill>
            </a:endParaRPr>
          </a:p>
          <a:p>
            <a:pPr algn="ctr"/>
            <a:r>
              <a:rPr lang="cs-CZ" sz="1600" b="0" dirty="0">
                <a:solidFill>
                  <a:srgbClr val="000000"/>
                </a:solidFill>
              </a:rPr>
              <a:t>1989 - 2002</a:t>
            </a:r>
          </a:p>
          <a:p>
            <a:pPr algn="ctr"/>
            <a:r>
              <a:rPr lang="cs-CZ" sz="1600" b="0" dirty="0">
                <a:solidFill>
                  <a:srgbClr val="000000"/>
                </a:solidFill>
              </a:rPr>
              <a:t>rozvoj bez strategického rámce</a:t>
            </a:r>
          </a:p>
        </p:txBody>
      </p:sp>
      <p:sp>
        <p:nvSpPr>
          <p:cNvPr id="61460" name="Text Box 25"/>
          <p:cNvSpPr txBox="1">
            <a:spLocks noChangeArrowheads="1"/>
          </p:cNvSpPr>
          <p:nvPr/>
        </p:nvSpPr>
        <p:spPr bwMode="auto">
          <a:xfrm>
            <a:off x="2071670" y="4143380"/>
            <a:ext cx="1674813" cy="553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r>
              <a:rPr lang="cs-CZ" sz="1500" dirty="0">
                <a:solidFill>
                  <a:srgbClr val="000000"/>
                </a:solidFill>
              </a:rPr>
              <a:t>Vznik Kanceláře strategie města</a:t>
            </a:r>
          </a:p>
        </p:txBody>
      </p:sp>
      <p:sp>
        <p:nvSpPr>
          <p:cNvPr id="61461" name="AutoShape 26"/>
          <p:cNvSpPr>
            <a:spLocks noChangeArrowheads="1"/>
          </p:cNvSpPr>
          <p:nvPr/>
        </p:nvSpPr>
        <p:spPr bwMode="auto">
          <a:xfrm>
            <a:off x="5643574" y="981075"/>
            <a:ext cx="2928957" cy="1655763"/>
          </a:xfrm>
          <a:prstGeom prst="wedgeRectCallout">
            <a:avLst>
              <a:gd name="adj1" fmla="val -36116"/>
              <a:gd name="adj2" fmla="val 1037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cs-CZ" sz="1600" dirty="0">
                <a:solidFill>
                  <a:srgbClr val="000000"/>
                </a:solidFill>
              </a:rPr>
              <a:t>Územní studie Aglomeračních vazeb města Brna a jeho okolí</a:t>
            </a:r>
          </a:p>
          <a:p>
            <a:pPr algn="ctr"/>
            <a:endParaRPr lang="cs-CZ" sz="1600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Projekt </a:t>
            </a:r>
            <a:r>
              <a:rPr lang="cs-CZ" dirty="0" err="1">
                <a:solidFill>
                  <a:srgbClr val="000000"/>
                </a:solidFill>
              </a:rPr>
              <a:t>Joining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Forces</a:t>
            </a:r>
            <a:endParaRPr lang="cs-CZ" dirty="0">
              <a:solidFill>
                <a:srgbClr val="000000"/>
              </a:solidFill>
            </a:endParaRPr>
          </a:p>
          <a:p>
            <a:pPr algn="ctr"/>
            <a:endParaRPr lang="cs-CZ" b="0" i="1" dirty="0">
              <a:solidFill>
                <a:srgbClr val="000000"/>
              </a:solidFill>
            </a:endParaRPr>
          </a:p>
        </p:txBody>
      </p:sp>
      <p:sp>
        <p:nvSpPr>
          <p:cNvPr id="61462" name="Text Box 20"/>
          <p:cNvSpPr txBox="1">
            <a:spLocks noChangeArrowheads="1"/>
          </p:cNvSpPr>
          <p:nvPr/>
        </p:nvSpPr>
        <p:spPr bwMode="auto">
          <a:xfrm>
            <a:off x="6500826" y="3638553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2010</a:t>
            </a:r>
          </a:p>
        </p:txBody>
      </p:sp>
      <p:sp>
        <p:nvSpPr>
          <p:cNvPr id="61463" name="Text Box 20"/>
          <p:cNvSpPr txBox="1">
            <a:spLocks noChangeArrowheads="1"/>
          </p:cNvSpPr>
          <p:nvPr/>
        </p:nvSpPr>
        <p:spPr bwMode="auto">
          <a:xfrm>
            <a:off x="7143768" y="3143252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2011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643834" y="3643316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2012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5000628" y="4143380"/>
            <a:ext cx="2071702" cy="928694"/>
          </a:xfrm>
          <a:prstGeom prst="wedgeRectCallout">
            <a:avLst>
              <a:gd name="adj1" fmla="val 68480"/>
              <a:gd name="adj2" fmla="val -1103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cs-CZ" b="0" dirty="0">
                <a:solidFill>
                  <a:srgbClr val="000000"/>
                </a:solidFill>
              </a:rPr>
              <a:t>Rozvojové dokumenty Strategie pro Brno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7143768" y="5214950"/>
            <a:ext cx="1785950" cy="1143008"/>
          </a:xfrm>
          <a:prstGeom prst="wedgeRectCallout">
            <a:avLst>
              <a:gd name="adj1" fmla="val 34589"/>
              <a:gd name="adj2" fmla="val -1948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endParaRPr lang="cs-CZ" b="0" dirty="0">
              <a:solidFill>
                <a:srgbClr val="000000"/>
              </a:solidFill>
            </a:endParaRPr>
          </a:p>
          <a:p>
            <a:pPr algn="ctr"/>
            <a:endParaRPr lang="cs-CZ" b="0" dirty="0">
              <a:solidFill>
                <a:srgbClr val="000000"/>
              </a:solidFill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8358214" y="3631200"/>
            <a:ext cx="719137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000000"/>
                </a:solidFill>
                <a:cs typeface="Arial" charset="0"/>
              </a:rPr>
              <a:t>2013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143768" y="5357826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000000"/>
                </a:solidFill>
              </a:rPr>
              <a:t>Zahájení aglomerační spolupráce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STRATEGIE PRO BRNO</a:t>
            </a:r>
          </a:p>
        </p:txBody>
      </p:sp>
      <p:sp>
        <p:nvSpPr>
          <p:cNvPr id="183299" name="Rectangle 19"/>
          <p:cNvSpPr>
            <a:spLocks noChangeArrowheads="1"/>
          </p:cNvSpPr>
          <p:nvPr/>
        </p:nvSpPr>
        <p:spPr bwMode="auto">
          <a:xfrm>
            <a:off x="323850" y="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3200" b="0">
              <a:latin typeface="Times New Roman" pitchFamily="18" charset="0"/>
            </a:endParaRPr>
          </a:p>
        </p:txBody>
      </p:sp>
      <p:sp>
        <p:nvSpPr>
          <p:cNvPr id="183300" name="Rectangle 20"/>
          <p:cNvSpPr>
            <a:spLocks noChangeArrowheads="1"/>
          </p:cNvSpPr>
          <p:nvPr/>
        </p:nvSpPr>
        <p:spPr bwMode="auto">
          <a:xfrm>
            <a:off x="365125" y="2635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400" b="0">
                <a:latin typeface="Times New Roman" pitchFamily="18" charset="0"/>
              </a:rPr>
              <a:t/>
            </a:r>
            <a:br>
              <a:rPr lang="cs-CZ" sz="2400" b="0">
                <a:latin typeface="Times New Roman" pitchFamily="18" charset="0"/>
              </a:rPr>
            </a:br>
            <a:endParaRPr lang="cs-CZ" sz="2400" b="0">
              <a:latin typeface="Times New Roman" pitchFamily="18" charset="0"/>
            </a:endParaRPr>
          </a:p>
          <a:p>
            <a:pPr eaLnBrk="0" hangingPunct="0"/>
            <a:endParaRPr lang="cs-CZ" sz="2400" b="0">
              <a:latin typeface="Times New Roman" pitchFamily="18" charset="0"/>
            </a:endParaRPr>
          </a:p>
        </p:txBody>
      </p:sp>
      <p:sp>
        <p:nvSpPr>
          <p:cNvPr id="183302" name="Text Box 3"/>
          <p:cNvSpPr txBox="1">
            <a:spLocks noChangeArrowheads="1"/>
          </p:cNvSpPr>
          <p:nvPr/>
        </p:nvSpPr>
        <p:spPr bwMode="auto">
          <a:xfrm>
            <a:off x="1423988" y="4691063"/>
            <a:ext cx="989012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Image m</a:t>
            </a:r>
            <a:r>
              <a:rPr lang="cs-CZ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ě</a:t>
            </a:r>
            <a:r>
              <a:rPr lang="en-US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sta a</a:t>
            </a:r>
          </a:p>
          <a:p>
            <a:pPr algn="ctr"/>
            <a:r>
              <a:rPr lang="en-US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vnit</a:t>
            </a:r>
            <a:r>
              <a:rPr lang="cs-CZ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ř</a:t>
            </a:r>
            <a:r>
              <a:rPr lang="en-US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ní/vn</a:t>
            </a:r>
            <a:r>
              <a:rPr lang="cs-CZ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ě</a:t>
            </a:r>
            <a:r>
              <a:rPr lang="en-US" sz="1400">
                <a:latin typeface="Tahoma" pitchFamily="34" charset="0"/>
                <a:ea typeface="Times New Roman" pitchFamily="18" charset="0"/>
                <a:cs typeface="Tahoma" pitchFamily="34" charset="0"/>
              </a:rPr>
              <a:t>jší vztahy</a:t>
            </a:r>
          </a:p>
          <a:p>
            <a:pPr algn="ctr"/>
            <a:endParaRPr lang="en-US" sz="1400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83303" name="Text Box 4"/>
          <p:cNvSpPr txBox="1">
            <a:spLocks noChangeArrowheads="1"/>
          </p:cNvSpPr>
          <p:nvPr/>
        </p:nvSpPr>
        <p:spPr bwMode="auto">
          <a:xfrm>
            <a:off x="2413000" y="4691063"/>
            <a:ext cx="955675" cy="13192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Místní ekono-mický rozvoj</a:t>
            </a:r>
          </a:p>
        </p:txBody>
      </p:sp>
      <p:sp>
        <p:nvSpPr>
          <p:cNvPr id="183304" name="Text Box 5"/>
          <p:cNvSpPr txBox="1">
            <a:spLocks noChangeArrowheads="1"/>
          </p:cNvSpPr>
          <p:nvPr/>
        </p:nvSpPr>
        <p:spPr bwMode="auto">
          <a:xfrm>
            <a:off x="3368675" y="4691063"/>
            <a:ext cx="957263" cy="13192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latin typeface="Tahoma" pitchFamily="34" charset="0"/>
                <a:cs typeface="Tahoma" pitchFamily="34" charset="0"/>
              </a:rPr>
              <a:t>Kvalita života</a:t>
            </a:r>
          </a:p>
          <a:p>
            <a:pPr algn="ctr"/>
            <a:r>
              <a:rPr lang="cs-CZ" sz="1400">
                <a:latin typeface="Tahoma" pitchFamily="34" charset="0"/>
                <a:cs typeface="Tahoma" pitchFamily="34" charset="0"/>
              </a:rPr>
              <a:t>(včetně ŽP)</a:t>
            </a:r>
            <a:endParaRPr lang="de-DE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3305" name="Text Box 6"/>
          <p:cNvSpPr txBox="1">
            <a:spLocks noChangeArrowheads="1"/>
          </p:cNvSpPr>
          <p:nvPr/>
        </p:nvSpPr>
        <p:spPr bwMode="auto">
          <a:xfrm>
            <a:off x="4325938" y="4691063"/>
            <a:ext cx="1185862" cy="13192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Výzkum vývoj, inovace a vzdělá-vání</a:t>
            </a:r>
          </a:p>
        </p:txBody>
      </p:sp>
      <p:sp>
        <p:nvSpPr>
          <p:cNvPr id="183306" name="Text Box 7"/>
          <p:cNvSpPr txBox="1">
            <a:spLocks noChangeArrowheads="1"/>
          </p:cNvSpPr>
          <p:nvPr/>
        </p:nvSpPr>
        <p:spPr bwMode="auto">
          <a:xfrm>
            <a:off x="5446713" y="4691063"/>
            <a:ext cx="112077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Doprava a techni-cká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infra-struktura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3307" name="Text Box 8"/>
          <p:cNvSpPr txBox="1">
            <a:spLocks noChangeArrowheads="1"/>
          </p:cNvSpPr>
          <p:nvPr/>
        </p:nvSpPr>
        <p:spPr bwMode="auto">
          <a:xfrm>
            <a:off x="2413000" y="3108325"/>
            <a:ext cx="447675" cy="15700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26000" tIns="46800" rIns="126000" bIns="46800"/>
          <a:lstStyle/>
          <a:p>
            <a:pPr algn="ctr"/>
            <a:r>
              <a:rPr lang="cs-CZ">
                <a:cs typeface="Tahoma" pitchFamily="34" charset="0"/>
              </a:rPr>
              <a:t>P</a:t>
            </a:r>
          </a:p>
          <a:p>
            <a:pPr algn="ctr"/>
            <a:r>
              <a:rPr lang="cs-CZ">
                <a:cs typeface="Tahoma" pitchFamily="34" charset="0"/>
              </a:rPr>
              <a:t>I</a:t>
            </a:r>
          </a:p>
          <a:p>
            <a:pPr algn="ctr"/>
            <a:r>
              <a:rPr lang="cs-CZ">
                <a:cs typeface="Tahoma" pitchFamily="34" charset="0"/>
              </a:rPr>
              <a:t>L</a:t>
            </a:r>
          </a:p>
          <a:p>
            <a:pPr algn="ctr"/>
            <a:r>
              <a:rPr lang="cs-CZ">
                <a:cs typeface="Tahoma" pitchFamily="34" charset="0"/>
              </a:rPr>
              <a:t>Í</a:t>
            </a:r>
          </a:p>
          <a:p>
            <a:pPr algn="ctr"/>
            <a:r>
              <a:rPr lang="cs-CZ"/>
              <a:t>Ř</a:t>
            </a:r>
          </a:p>
        </p:txBody>
      </p:sp>
      <p:sp>
        <p:nvSpPr>
          <p:cNvPr id="183308" name="Text Box 9"/>
          <p:cNvSpPr txBox="1">
            <a:spLocks noChangeArrowheads="1"/>
          </p:cNvSpPr>
          <p:nvPr/>
        </p:nvSpPr>
        <p:spPr bwMode="auto">
          <a:xfrm>
            <a:off x="3665538" y="3108325"/>
            <a:ext cx="447675" cy="15700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26000" rIns="126000"/>
          <a:lstStyle/>
          <a:p>
            <a:r>
              <a:rPr lang="cs-CZ"/>
              <a:t>P</a:t>
            </a:r>
          </a:p>
          <a:p>
            <a:r>
              <a:rPr lang="cs-CZ"/>
              <a:t>I</a:t>
            </a:r>
          </a:p>
          <a:p>
            <a:r>
              <a:rPr lang="cs-CZ"/>
              <a:t>L</a:t>
            </a:r>
          </a:p>
          <a:p>
            <a:r>
              <a:rPr lang="cs-CZ"/>
              <a:t>Í</a:t>
            </a:r>
          </a:p>
          <a:p>
            <a:r>
              <a:rPr lang="cs-CZ"/>
              <a:t>Ř</a:t>
            </a:r>
          </a:p>
        </p:txBody>
      </p:sp>
      <p:sp>
        <p:nvSpPr>
          <p:cNvPr id="183309" name="Text Box 10"/>
          <p:cNvSpPr txBox="1">
            <a:spLocks noChangeArrowheads="1"/>
          </p:cNvSpPr>
          <p:nvPr/>
        </p:nvSpPr>
        <p:spPr bwMode="auto">
          <a:xfrm>
            <a:off x="4984750" y="3108325"/>
            <a:ext cx="447675" cy="15700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26000" rIns="126000"/>
          <a:lstStyle/>
          <a:p>
            <a:r>
              <a:rPr lang="cs-CZ"/>
              <a:t>P</a:t>
            </a:r>
          </a:p>
          <a:p>
            <a:r>
              <a:rPr lang="cs-CZ"/>
              <a:t>I</a:t>
            </a:r>
          </a:p>
          <a:p>
            <a:r>
              <a:rPr lang="cs-CZ"/>
              <a:t>L</a:t>
            </a:r>
          </a:p>
          <a:p>
            <a:r>
              <a:rPr lang="cs-CZ"/>
              <a:t>Í</a:t>
            </a:r>
          </a:p>
          <a:p>
            <a:r>
              <a:rPr lang="cs-CZ"/>
              <a:t>Ř</a:t>
            </a:r>
          </a:p>
        </p:txBody>
      </p:sp>
      <p:sp>
        <p:nvSpPr>
          <p:cNvPr id="183310" name="Line 11"/>
          <p:cNvSpPr>
            <a:spLocks noChangeShapeType="1"/>
          </p:cNvSpPr>
          <p:nvPr/>
        </p:nvSpPr>
        <p:spPr bwMode="auto">
          <a:xfrm>
            <a:off x="1423988" y="6142038"/>
            <a:ext cx="5207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11" name="Text Box 12"/>
          <p:cNvSpPr txBox="1">
            <a:spLocks noChangeArrowheads="1"/>
          </p:cNvSpPr>
          <p:nvPr/>
        </p:nvSpPr>
        <p:spPr bwMode="auto">
          <a:xfrm>
            <a:off x="2808288" y="6208713"/>
            <a:ext cx="2571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600">
                <a:latin typeface="Tahoma" pitchFamily="34" charset="0"/>
                <a:cs typeface="Tahoma" pitchFamily="34" charset="0"/>
              </a:rPr>
              <a:t>PRIORITY</a:t>
            </a:r>
            <a:endParaRPr lang="en-US" sz="1600" b="0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83312" name="Text Box 13"/>
          <p:cNvSpPr txBox="1">
            <a:spLocks noChangeArrowheads="1"/>
          </p:cNvSpPr>
          <p:nvPr/>
        </p:nvSpPr>
        <p:spPr bwMode="auto">
          <a:xfrm>
            <a:off x="6994525" y="4954588"/>
            <a:ext cx="13176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400">
                <a:latin typeface="Tahoma" pitchFamily="34" charset="0"/>
                <a:cs typeface="Tahoma" pitchFamily="34" charset="0"/>
              </a:rPr>
              <a:t>Základna moderního města</a:t>
            </a:r>
            <a:r>
              <a:rPr lang="en-US" sz="1400">
                <a:latin typeface="Tahoma" pitchFamily="34" charset="0"/>
                <a:cs typeface="Tahoma" pitchFamily="34" charset="0"/>
              </a:rPr>
              <a:t>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183313" name="Line 14"/>
          <p:cNvSpPr>
            <a:spLocks noChangeShapeType="1"/>
          </p:cNvSpPr>
          <p:nvPr/>
        </p:nvSpPr>
        <p:spPr bwMode="auto">
          <a:xfrm flipV="1">
            <a:off x="6764338" y="3108325"/>
            <a:ext cx="1587" cy="15700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14" name="Text Box 15"/>
          <p:cNvSpPr txBox="1">
            <a:spLocks noChangeArrowheads="1"/>
          </p:cNvSpPr>
          <p:nvPr/>
        </p:nvSpPr>
        <p:spPr bwMode="auto">
          <a:xfrm>
            <a:off x="6796088" y="2846388"/>
            <a:ext cx="15509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/>
            <a:endParaRPr lang="cs-CZ" sz="1600">
              <a:latin typeface="Tahoma" pitchFamily="34" charset="0"/>
              <a:cs typeface="Tahoma" pitchFamily="34" charset="0"/>
            </a:endParaRPr>
          </a:p>
          <a:p>
            <a:pPr algn="ctr"/>
            <a:endParaRPr lang="de-DE" sz="16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cs-CZ" sz="1400">
                <a:latin typeface="Tahoma" pitchFamily="34" charset="0"/>
                <a:cs typeface="Tahoma" pitchFamily="34" charset="0"/>
              </a:rPr>
              <a:t>Pilíře Strategie pro Brno naplňující vizi</a:t>
            </a:r>
            <a:endParaRPr lang="en-US" sz="1400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83315" name="Line 16"/>
          <p:cNvSpPr>
            <a:spLocks noChangeShapeType="1"/>
          </p:cNvSpPr>
          <p:nvPr/>
        </p:nvSpPr>
        <p:spPr bwMode="auto">
          <a:xfrm flipV="1">
            <a:off x="6764338" y="1790700"/>
            <a:ext cx="1587" cy="12557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3316" name="Text Box 17"/>
          <p:cNvSpPr txBox="1">
            <a:spLocks noChangeArrowheads="1"/>
          </p:cNvSpPr>
          <p:nvPr/>
        </p:nvSpPr>
        <p:spPr bwMode="auto">
          <a:xfrm>
            <a:off x="6731000" y="2319338"/>
            <a:ext cx="161448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cs-CZ" sz="1400">
                <a:latin typeface="Tahoma" pitchFamily="34" charset="0"/>
                <a:cs typeface="Tahoma" pitchFamily="34" charset="0"/>
              </a:rPr>
              <a:t>Vize 2020 </a:t>
            </a:r>
            <a:endParaRPr lang="en-US" sz="1400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83317" name="Line 18"/>
          <p:cNvSpPr>
            <a:spLocks noChangeShapeType="1"/>
          </p:cNvSpPr>
          <p:nvPr/>
        </p:nvSpPr>
        <p:spPr bwMode="auto">
          <a:xfrm>
            <a:off x="6764338" y="4691063"/>
            <a:ext cx="1587" cy="1319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31830" name="AutoShape 22"/>
          <p:cNvSpPr>
            <a:spLocks noChangeArrowheads="1"/>
          </p:cNvSpPr>
          <p:nvPr/>
        </p:nvSpPr>
        <p:spPr bwMode="auto">
          <a:xfrm>
            <a:off x="2381250" y="1987550"/>
            <a:ext cx="3032125" cy="10556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C1DEFD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800" b="0">
                <a:latin typeface="Verdana" pitchFamily="34" charset="0"/>
              </a:rPr>
              <a:t>VIZE</a:t>
            </a:r>
          </a:p>
        </p:txBody>
      </p:sp>
      <p:sp>
        <p:nvSpPr>
          <p:cNvPr id="183319" name="AutoShape 23"/>
          <p:cNvSpPr>
            <a:spLocks noChangeArrowheads="1"/>
          </p:cNvSpPr>
          <p:nvPr/>
        </p:nvSpPr>
        <p:spPr bwMode="auto">
          <a:xfrm>
            <a:off x="2446338" y="587368"/>
            <a:ext cx="5867400" cy="1912938"/>
          </a:xfrm>
          <a:prstGeom prst="cloudCallout">
            <a:avLst>
              <a:gd name="adj1" fmla="val -35954"/>
              <a:gd name="adj2" fmla="val 1313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s-CZ" sz="1300" b="0" i="1" dirty="0"/>
              <a:t>,, </a:t>
            </a:r>
            <a:r>
              <a:rPr lang="en-GB" sz="1300" b="0" i="1" dirty="0"/>
              <a:t>Brno </a:t>
            </a:r>
            <a:r>
              <a:rPr lang="en-GB" sz="1300" b="0" i="1" dirty="0" err="1"/>
              <a:t>chce</a:t>
            </a:r>
            <a:r>
              <a:rPr lang="en-GB" sz="1300" b="0" i="1" dirty="0"/>
              <a:t> </a:t>
            </a:r>
            <a:r>
              <a:rPr lang="en-GB" sz="1300" b="0" i="1" dirty="0" err="1"/>
              <a:t>být</a:t>
            </a:r>
            <a:r>
              <a:rPr lang="en-GB" sz="1300" b="0" i="1" dirty="0"/>
              <a:t> </a:t>
            </a:r>
            <a:r>
              <a:rPr lang="en-GB" sz="1300" b="0" i="1" dirty="0" err="1"/>
              <a:t>městem</a:t>
            </a:r>
            <a:r>
              <a:rPr lang="en-GB" sz="1300" b="0" i="1" dirty="0"/>
              <a:t> s </a:t>
            </a:r>
            <a:r>
              <a:rPr lang="en-GB" sz="1300" b="0" i="1" dirty="0" err="1"/>
              <a:t>pozitivní</a:t>
            </a:r>
            <a:r>
              <a:rPr lang="en-GB" sz="1300" b="0" i="1" dirty="0"/>
              <a:t> image, </a:t>
            </a:r>
            <a:r>
              <a:rPr lang="en-GB" sz="1300" b="0" i="1" dirty="0" err="1"/>
              <a:t>místní</a:t>
            </a:r>
            <a:r>
              <a:rPr lang="en-GB" sz="1300" b="0" i="1" dirty="0"/>
              <a:t> </a:t>
            </a:r>
            <a:r>
              <a:rPr lang="en-GB" sz="1300" b="0" i="1" dirty="0" err="1"/>
              <a:t>ekonomickou</a:t>
            </a:r>
            <a:r>
              <a:rPr lang="en-GB" sz="1300" b="0" i="1" dirty="0"/>
              <a:t> </a:t>
            </a:r>
            <a:r>
              <a:rPr lang="en-GB" sz="1300" b="0" i="1" dirty="0" err="1"/>
              <a:t>základnou</a:t>
            </a:r>
            <a:r>
              <a:rPr lang="en-GB" sz="1300" b="0" i="1" dirty="0"/>
              <a:t> </a:t>
            </a:r>
            <a:r>
              <a:rPr lang="en-GB" sz="1300" b="0" i="1" dirty="0" err="1"/>
              <a:t>zaručující</a:t>
            </a:r>
            <a:r>
              <a:rPr lang="en-GB" sz="1300" b="0" i="1" dirty="0"/>
              <a:t> </a:t>
            </a:r>
            <a:r>
              <a:rPr lang="en-GB" sz="1300" b="0" i="1" dirty="0" err="1"/>
              <a:t>jeho</a:t>
            </a:r>
            <a:r>
              <a:rPr lang="en-GB" sz="1300" b="0" i="1" dirty="0"/>
              <a:t> </a:t>
            </a:r>
            <a:r>
              <a:rPr lang="en-GB" sz="1300" b="0" i="1" dirty="0" err="1"/>
              <a:t>konkurenceschopnost</a:t>
            </a:r>
            <a:r>
              <a:rPr lang="en-GB" sz="1300" b="0" i="1" dirty="0"/>
              <a:t> v </a:t>
            </a:r>
            <a:r>
              <a:rPr lang="en-GB" sz="1300" b="0" i="1" dirty="0" err="1"/>
              <a:t>evropském</a:t>
            </a:r>
            <a:r>
              <a:rPr lang="en-GB" sz="1300" b="0" i="1" dirty="0"/>
              <a:t> </a:t>
            </a:r>
            <a:r>
              <a:rPr lang="en-GB" sz="1300" b="0" i="1" dirty="0" err="1"/>
              <a:t>prostoru</a:t>
            </a:r>
            <a:r>
              <a:rPr lang="en-GB" sz="1300" b="0" i="1" dirty="0"/>
              <a:t>, s </a:t>
            </a:r>
            <a:r>
              <a:rPr lang="en-GB" sz="1300" b="0" i="1" dirty="0" err="1"/>
              <a:t>dobrou</a:t>
            </a:r>
            <a:r>
              <a:rPr lang="en-GB" sz="1300" b="0" i="1" dirty="0"/>
              <a:t> </a:t>
            </a:r>
            <a:r>
              <a:rPr lang="en-GB" sz="1300" b="0" i="1" dirty="0" err="1"/>
              <a:t>dopravní</a:t>
            </a:r>
            <a:r>
              <a:rPr lang="en-GB" sz="1300" b="0" i="1" dirty="0"/>
              <a:t> </a:t>
            </a:r>
            <a:r>
              <a:rPr lang="en-GB" sz="1300" b="0" i="1" dirty="0" err="1"/>
              <a:t>dostupností</a:t>
            </a:r>
            <a:r>
              <a:rPr lang="en-GB" sz="1300" b="0" i="1" dirty="0"/>
              <a:t>, </a:t>
            </a:r>
            <a:r>
              <a:rPr lang="en-GB" sz="1300" b="0" i="1" dirty="0" err="1"/>
              <a:t>kvalitními</a:t>
            </a:r>
            <a:r>
              <a:rPr lang="en-GB" sz="1300" b="0" i="1" dirty="0"/>
              <a:t> </a:t>
            </a:r>
            <a:r>
              <a:rPr lang="en-GB" sz="1300" b="0" i="1" dirty="0" err="1"/>
              <a:t>podmínkami</a:t>
            </a:r>
            <a:r>
              <a:rPr lang="en-GB" sz="1300" b="0" i="1" dirty="0"/>
              <a:t> pro </a:t>
            </a:r>
            <a:r>
              <a:rPr lang="en-GB" sz="1300" b="0" i="1" dirty="0" err="1"/>
              <a:t>život</a:t>
            </a:r>
            <a:r>
              <a:rPr lang="en-GB" sz="1300" b="0" i="1" dirty="0"/>
              <a:t> </a:t>
            </a:r>
            <a:r>
              <a:rPr lang="en-GB" sz="1300" b="0" i="1" dirty="0" err="1"/>
              <a:t>obyvatel</a:t>
            </a:r>
            <a:r>
              <a:rPr lang="en-GB" sz="1300" b="0" i="1" dirty="0"/>
              <a:t> a </a:t>
            </a:r>
            <a:r>
              <a:rPr lang="en-GB" sz="1300" b="0" i="1" dirty="0" err="1"/>
              <a:t>zdravým</a:t>
            </a:r>
            <a:r>
              <a:rPr lang="en-GB" sz="1300" b="0" i="1" dirty="0"/>
              <a:t> </a:t>
            </a:r>
            <a:r>
              <a:rPr lang="en-GB" sz="1300" b="0" i="1" dirty="0" err="1"/>
              <a:t>životním</a:t>
            </a:r>
            <a:r>
              <a:rPr lang="en-GB" sz="1300" b="0" i="1" dirty="0"/>
              <a:t> </a:t>
            </a:r>
            <a:r>
              <a:rPr lang="en-GB" sz="1300" b="0" i="1" dirty="0" err="1"/>
              <a:t>prostředím</a:t>
            </a:r>
            <a:r>
              <a:rPr lang="en-GB" sz="1300" b="0" i="1" dirty="0"/>
              <a:t> a </a:t>
            </a:r>
            <a:r>
              <a:rPr lang="en-GB" sz="1300" b="0" i="1" dirty="0" err="1"/>
              <a:t>centrem</a:t>
            </a:r>
            <a:r>
              <a:rPr lang="en-GB" sz="1300" b="0" i="1" dirty="0"/>
              <a:t> </a:t>
            </a:r>
            <a:r>
              <a:rPr lang="en-GB" sz="1300" b="0" i="1" dirty="0" err="1"/>
              <a:t>inteligence</a:t>
            </a:r>
            <a:r>
              <a:rPr lang="en-GB" sz="1300" b="0" i="1" dirty="0"/>
              <a:t>, </a:t>
            </a:r>
            <a:r>
              <a:rPr lang="en-GB" sz="1300" b="0" i="1" dirty="0" err="1"/>
              <a:t>výzkumu</a:t>
            </a:r>
            <a:r>
              <a:rPr lang="en-GB" sz="1300" b="0" i="1" dirty="0"/>
              <a:t> a </a:t>
            </a:r>
            <a:r>
              <a:rPr lang="en-GB" sz="1300" b="0" i="1" dirty="0" err="1"/>
              <a:t>inovací</a:t>
            </a:r>
            <a:r>
              <a:rPr lang="en-GB" sz="1300" b="0" i="1" dirty="0"/>
              <a:t>. Brno </a:t>
            </a:r>
            <a:r>
              <a:rPr lang="en-GB" sz="1300" b="0" i="1" dirty="0" err="1"/>
              <a:t>chce</a:t>
            </a:r>
            <a:r>
              <a:rPr lang="en-GB" sz="1300" b="0" i="1" dirty="0"/>
              <a:t> </a:t>
            </a:r>
            <a:r>
              <a:rPr lang="en-GB" sz="1300" b="0" i="1" dirty="0" err="1"/>
              <a:t>být</a:t>
            </a:r>
            <a:r>
              <a:rPr lang="en-GB" sz="1300" b="0" i="1" dirty="0"/>
              <a:t> </a:t>
            </a:r>
            <a:r>
              <a:rPr lang="en-GB" sz="1300" b="0" i="1" dirty="0" err="1"/>
              <a:t>lepší</a:t>
            </a:r>
            <a:r>
              <a:rPr lang="en-GB" sz="1300" b="0" i="1" dirty="0"/>
              <a:t>.</a:t>
            </a:r>
          </a:p>
          <a:p>
            <a:pPr algn="ctr"/>
            <a:endParaRPr lang="cs-CZ" sz="1300" b="0" i="1" dirty="0"/>
          </a:p>
        </p:txBody>
      </p:sp>
      <p:pic>
        <p:nvPicPr>
          <p:cNvPr id="183320" name="Picture 17" descr="logo Strate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0"/>
            <a:ext cx="25447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UPLATNĚNÍ STRATEGIE PRO BRNO</a:t>
            </a:r>
          </a:p>
        </p:txBody>
      </p:sp>
      <p:pic>
        <p:nvPicPr>
          <p:cNvPr id="189443" name="Picture 3" descr="Dominikánské nám_Marie Schmerkov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9013"/>
            <a:ext cx="315753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4" name="Picture 5" descr="nám Svobody_Marie Schmerkov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6069013"/>
            <a:ext cx="31527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Rectangle 6"/>
          <p:cNvSpPr>
            <a:spLocks noChangeArrowheads="1"/>
          </p:cNvSpPr>
          <p:nvPr/>
        </p:nvSpPr>
        <p:spPr bwMode="auto">
          <a:xfrm>
            <a:off x="2411413" y="1457325"/>
            <a:ext cx="46085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189448" name="Picture 72" descr="JVS šip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052513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9" name="Text Box 73"/>
          <p:cNvSpPr txBox="1">
            <a:spLocks noChangeArrowheads="1"/>
          </p:cNvSpPr>
          <p:nvPr/>
        </p:nvSpPr>
        <p:spPr bwMode="auto">
          <a:xfrm>
            <a:off x="971550" y="981075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Verdana" pitchFamily="34" charset="0"/>
              </a:rPr>
              <a:t>Soulady se Strategií pro Brno </a:t>
            </a:r>
            <a:r>
              <a:rPr lang="cs-CZ" dirty="0">
                <a:solidFill>
                  <a:srgbClr val="000000"/>
                </a:solidFill>
              </a:rPr>
              <a:t>- </a:t>
            </a:r>
            <a:r>
              <a:rPr lang="cs-CZ" dirty="0">
                <a:solidFill>
                  <a:srgbClr val="000000"/>
                </a:solidFill>
                <a:latin typeface="Verdana" pitchFamily="34" charset="0"/>
              </a:rPr>
              <a:t>investiční záměry / projekty EU</a:t>
            </a:r>
          </a:p>
        </p:txBody>
      </p:sp>
      <p:sp>
        <p:nvSpPr>
          <p:cNvPr id="189450" name="Text Box 73"/>
          <p:cNvSpPr txBox="1">
            <a:spLocks noChangeArrowheads="1"/>
          </p:cNvSpPr>
          <p:nvPr/>
        </p:nvSpPr>
        <p:spPr bwMode="auto">
          <a:xfrm>
            <a:off x="3203575" y="1412875"/>
            <a:ext cx="503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solidFill>
                <a:srgbClr val="000000"/>
              </a:solidFill>
            </a:endParaRPr>
          </a:p>
          <a:p>
            <a:endParaRPr lang="cs-CZ">
              <a:solidFill>
                <a:srgbClr val="000000"/>
              </a:solidFill>
            </a:endParaRPr>
          </a:p>
        </p:txBody>
      </p:sp>
      <p:pic>
        <p:nvPicPr>
          <p:cNvPr id="189451" name="Picture 72" descr="JVS šip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77323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52" name="Text Box 73"/>
          <p:cNvSpPr txBox="1">
            <a:spLocks noChangeArrowheads="1"/>
          </p:cNvSpPr>
          <p:nvPr/>
        </p:nvSpPr>
        <p:spPr bwMode="auto">
          <a:xfrm>
            <a:off x="971550" y="1844675"/>
            <a:ext cx="572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Verdana" pitchFamily="34" charset="0"/>
              </a:rPr>
              <a:t>Koncepční dokumenty jednotlivých odborů</a:t>
            </a:r>
          </a:p>
        </p:txBody>
      </p:sp>
      <p:pic>
        <p:nvPicPr>
          <p:cNvPr id="189453" name="Picture 33" descr="3087 - UKB 1 - 05 - 0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85C85"/>
              </a:clrFrom>
              <a:clrTo>
                <a:srgbClr val="385C8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4" name="Picture 17" descr="logo Strateg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9238" y="0"/>
            <a:ext cx="25447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5" name="Picture 72" descr="JVS šip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42093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56" name="Text Box 73"/>
          <p:cNvSpPr txBox="1">
            <a:spLocks noChangeArrowheads="1"/>
          </p:cNvSpPr>
          <p:nvPr/>
        </p:nvSpPr>
        <p:spPr bwMode="auto">
          <a:xfrm>
            <a:off x="971550" y="2492375"/>
            <a:ext cx="572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Verdana" pitchFamily="34" charset="0"/>
              </a:rPr>
              <a:t>Podklad pro indikátorovou soustavu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692150"/>
          </a:xfrm>
        </p:spPr>
        <p:txBody>
          <a:bodyPr/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NAVAZUJÍCÍ</a:t>
            </a:r>
            <a:r>
              <a:rPr lang="cs-CZ" sz="2400" dirty="0" smtClean="0">
                <a:solidFill>
                  <a:schemeClr val="tx1"/>
                </a:solidFill>
              </a:rPr>
              <a:t> DOKUMENTY</a:t>
            </a:r>
          </a:p>
        </p:txBody>
      </p:sp>
      <p:sp>
        <p:nvSpPr>
          <p:cNvPr id="187396" name="Line 14"/>
          <p:cNvSpPr>
            <a:spLocks noChangeShapeType="1"/>
          </p:cNvSpPr>
          <p:nvPr/>
        </p:nvSpPr>
        <p:spPr bwMode="auto">
          <a:xfrm flipV="1">
            <a:off x="6764338" y="3108325"/>
            <a:ext cx="1587" cy="15700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7397" name="Line 16"/>
          <p:cNvSpPr>
            <a:spLocks noChangeShapeType="1"/>
          </p:cNvSpPr>
          <p:nvPr/>
        </p:nvSpPr>
        <p:spPr bwMode="auto">
          <a:xfrm flipV="1">
            <a:off x="6764338" y="1790700"/>
            <a:ext cx="1587" cy="12557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7398" name="Text Box 3"/>
          <p:cNvSpPr txBox="1">
            <a:spLocks noChangeArrowheads="1"/>
          </p:cNvSpPr>
          <p:nvPr/>
        </p:nvSpPr>
        <p:spPr bwMode="auto">
          <a:xfrm rot="-5400000">
            <a:off x="1202531" y="-431006"/>
            <a:ext cx="1166813" cy="3571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87399" name="Text Box 4"/>
          <p:cNvSpPr txBox="1">
            <a:spLocks noChangeArrowheads="1"/>
          </p:cNvSpPr>
          <p:nvPr/>
        </p:nvSpPr>
        <p:spPr bwMode="auto">
          <a:xfrm rot="-5400000">
            <a:off x="1227138" y="720725"/>
            <a:ext cx="1127125" cy="35718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400" name="Text Box 5"/>
          <p:cNvSpPr txBox="1">
            <a:spLocks noChangeArrowheads="1"/>
          </p:cNvSpPr>
          <p:nvPr/>
        </p:nvSpPr>
        <p:spPr bwMode="auto">
          <a:xfrm rot="-5400000">
            <a:off x="1225551" y="1860550"/>
            <a:ext cx="1130300" cy="35718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401" name="Text Box 6"/>
          <p:cNvSpPr txBox="1">
            <a:spLocks noChangeArrowheads="1"/>
          </p:cNvSpPr>
          <p:nvPr/>
        </p:nvSpPr>
        <p:spPr bwMode="auto">
          <a:xfrm rot="-5400000">
            <a:off x="1091407" y="3132931"/>
            <a:ext cx="1398588" cy="35718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402" name="Text Box 7"/>
          <p:cNvSpPr txBox="1">
            <a:spLocks noChangeArrowheads="1"/>
          </p:cNvSpPr>
          <p:nvPr/>
        </p:nvSpPr>
        <p:spPr bwMode="auto">
          <a:xfrm rot="-5400000">
            <a:off x="1124744" y="4410869"/>
            <a:ext cx="1322387" cy="3571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 rot="-5400000">
            <a:off x="857250" y="3786188"/>
            <a:ext cx="6143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7404" name="TextovéPole 26"/>
          <p:cNvSpPr txBox="1">
            <a:spLocks noChangeArrowheads="1"/>
          </p:cNvSpPr>
          <p:nvPr/>
        </p:nvSpPr>
        <p:spPr bwMode="auto">
          <a:xfrm>
            <a:off x="71438" y="1071563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Image m</a:t>
            </a:r>
            <a:r>
              <a:rPr lang="cs-CZ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ě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sta a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vnit</a:t>
            </a:r>
            <a:r>
              <a:rPr lang="cs-CZ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ř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ní/vn</a:t>
            </a:r>
            <a:r>
              <a:rPr lang="cs-CZ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ě</a:t>
            </a: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jší vztahy</a:t>
            </a:r>
          </a:p>
        </p:txBody>
      </p:sp>
      <p:sp>
        <p:nvSpPr>
          <p:cNvPr id="187405" name="TextovéPole 27"/>
          <p:cNvSpPr txBox="1">
            <a:spLocks noChangeArrowheads="1"/>
          </p:cNvSpPr>
          <p:nvPr/>
        </p:nvSpPr>
        <p:spPr bwMode="auto">
          <a:xfrm>
            <a:off x="71438" y="2357438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Místní ekonomický rozvoj</a:t>
            </a:r>
          </a:p>
        </p:txBody>
      </p:sp>
      <p:sp>
        <p:nvSpPr>
          <p:cNvPr id="187406" name="TextovéPole 28"/>
          <p:cNvSpPr txBox="1">
            <a:spLocks noChangeArrowheads="1"/>
          </p:cNvSpPr>
          <p:nvPr/>
        </p:nvSpPr>
        <p:spPr bwMode="auto">
          <a:xfrm>
            <a:off x="71438" y="33575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Calibri" pitchFamily="34" charset="0"/>
                <a:cs typeface="Arial" charset="0"/>
              </a:rPr>
              <a:t>Kvalita života</a:t>
            </a:r>
          </a:p>
          <a:p>
            <a:pPr algn="ctr"/>
            <a:r>
              <a:rPr lang="cs-CZ">
                <a:solidFill>
                  <a:srgbClr val="000000"/>
                </a:solidFill>
                <a:latin typeface="Calibri" pitchFamily="34" charset="0"/>
                <a:cs typeface="Arial" charset="0"/>
              </a:rPr>
              <a:t>(včetně ŽP)</a:t>
            </a: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407" name="TextovéPole 29"/>
          <p:cNvSpPr txBox="1">
            <a:spLocks noChangeArrowheads="1"/>
          </p:cNvSpPr>
          <p:nvPr/>
        </p:nvSpPr>
        <p:spPr bwMode="auto">
          <a:xfrm>
            <a:off x="142875" y="45720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Výzkum vývoj, inovace a vzdělávání</a:t>
            </a:r>
          </a:p>
        </p:txBody>
      </p:sp>
      <p:sp>
        <p:nvSpPr>
          <p:cNvPr id="187408" name="TextovéPole 30"/>
          <p:cNvSpPr txBox="1">
            <a:spLocks noChangeArrowheads="1"/>
          </p:cNvSpPr>
          <p:nvPr/>
        </p:nvSpPr>
        <p:spPr bwMode="auto">
          <a:xfrm>
            <a:off x="0" y="58547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Doprava a technická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infrastruktura</a:t>
            </a:r>
          </a:p>
        </p:txBody>
      </p:sp>
      <p:sp>
        <p:nvSpPr>
          <p:cNvPr id="187409" name="TextovéPole 31"/>
          <p:cNvSpPr txBox="1">
            <a:spLocks noChangeArrowheads="1"/>
          </p:cNvSpPr>
          <p:nvPr/>
        </p:nvSpPr>
        <p:spPr bwMode="auto">
          <a:xfrm>
            <a:off x="3643313" y="857250"/>
            <a:ext cx="5500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  <a:cs typeface="Arial" charset="0"/>
              </a:rPr>
              <a:t>Jednotný vizuální styl, Komunikační strategie města, City identity, Marketingová strategie Brna a JMK zaměřená na VVI</a:t>
            </a:r>
          </a:p>
        </p:txBody>
      </p:sp>
      <p:sp>
        <p:nvSpPr>
          <p:cNvPr id="187410" name="TextovéPole 32"/>
          <p:cNvSpPr txBox="1">
            <a:spLocks noChangeArrowheads="1"/>
          </p:cNvSpPr>
          <p:nvPr/>
        </p:nvSpPr>
        <p:spPr bwMode="auto">
          <a:xfrm>
            <a:off x="3643313" y="2139950"/>
            <a:ext cx="5500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  <a:cs typeface="Arial" charset="0"/>
              </a:rPr>
              <a:t>Koncepce ekonomického rozvoje města (KERM), </a:t>
            </a:r>
            <a:r>
              <a:rPr lang="cs-CZ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Program rozvoje cestovního ruchu města Brna</a:t>
            </a:r>
          </a:p>
        </p:txBody>
      </p:sp>
      <p:sp>
        <p:nvSpPr>
          <p:cNvPr id="187411" name="TextovéPole 33"/>
          <p:cNvSpPr txBox="1">
            <a:spLocks noChangeArrowheads="1"/>
          </p:cNvSpPr>
          <p:nvPr/>
        </p:nvSpPr>
        <p:spPr bwMode="auto">
          <a:xfrm>
            <a:off x="3643313" y="2928938"/>
            <a:ext cx="5357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Kvalita života: Komunitní plán sociálních služeb města Brna pro období 2010 - 2013, Generel zeleně, Studie Revitalizace Staré Ponávky, Koncepce rodinné politiky města Brna, Generel ovzduší, Strategie bydlení města Brna, Koncepce rekreačního využití příměstských lesů, Program rozvoje kultury města Brna, Plán aktivního stárnutí v městě Brně</a:t>
            </a:r>
          </a:p>
        </p:txBody>
      </p:sp>
      <p:sp>
        <p:nvSpPr>
          <p:cNvPr id="187412" name="TextovéPole 34"/>
          <p:cNvSpPr txBox="1">
            <a:spLocks noChangeArrowheads="1"/>
          </p:cNvSpPr>
          <p:nvPr/>
        </p:nvSpPr>
        <p:spPr bwMode="auto">
          <a:xfrm>
            <a:off x="3643313" y="4429125"/>
            <a:ext cx="5357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Regionální inovační strategie Jihomoravského</a:t>
            </a:r>
          </a:p>
          <a:p>
            <a:r>
              <a:rPr lang="cs-CZ">
                <a:solidFill>
                  <a:srgbClr val="000000"/>
                </a:solidFill>
                <a:latin typeface="Calibri" pitchFamily="34" charset="0"/>
                <a:cs typeface="Arial" charset="0"/>
              </a:rPr>
              <a:t>kraje 3, Strategie a koncepce rozvoje univerzitního školství v Brně</a:t>
            </a:r>
          </a:p>
        </p:txBody>
      </p:sp>
      <p:sp>
        <p:nvSpPr>
          <p:cNvPr id="187413" name="TextovéPole 35"/>
          <p:cNvSpPr txBox="1">
            <a:spLocks noChangeArrowheads="1"/>
          </p:cNvSpPr>
          <p:nvPr/>
        </p:nvSpPr>
        <p:spPr bwMode="auto">
          <a:xfrm>
            <a:off x="3643313" y="5715000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Generel cyklistické dopravy, Generel pěší dopravy,</a:t>
            </a:r>
          </a:p>
          <a:p>
            <a:r>
              <a:rPr lang="cs-CZ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Generel odvodnění města Brna, Energetická koncepce statutárního města </a:t>
            </a:r>
            <a:r>
              <a:rPr lang="cs-CZ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Brna, Generel MHD</a:t>
            </a:r>
            <a:endParaRPr lang="cs-CZ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87414" name="Picture 17" descr="logo Strate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0"/>
            <a:ext cx="25447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692150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INDIKÁTOROVÁ SOUSTAVA V ROCE 2012</a:t>
            </a:r>
            <a:endParaRPr lang="cs-CZ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8174" name="Picture 46" descr="logo Strate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0"/>
            <a:ext cx="2544762" cy="736600"/>
          </a:xfrm>
          <a:prstGeom prst="rect">
            <a:avLst/>
          </a:prstGeo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4282" y="357166"/>
            <a:ext cx="892971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49263" algn="r"/>
              </a:tabLst>
            </a:pPr>
            <a:endParaRPr lang="cs-CZ" sz="28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80 indikátorů </a:t>
            </a: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rozdělení podle priorit Strategie pro Brno</a:t>
            </a: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datové řady ukazující trendy</a:t>
            </a: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stručná interpretace dat</a:t>
            </a: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zdroje dat = zaručena pravidelnost měření</a:t>
            </a: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důraz na minimalizaci nákladů při získávání dat</a:t>
            </a:r>
          </a:p>
          <a:p>
            <a:pPr lvl="4">
              <a:buFontTx/>
              <a:buBlip>
                <a:blip r:embed="rId5"/>
              </a:buBlip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8175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14686"/>
            <a:ext cx="1942362" cy="27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76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252792"/>
            <a:ext cx="1928826" cy="274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77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3214686"/>
            <a:ext cx="1914107" cy="2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0" y="614025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9"/>
              </a:rPr>
              <a:t>https://www.brno.cz/fileadmin/user_upload/sprava_mesta/Strategie_pro_Brno/dokumenty/Indikatorova_soustava_Strategie_pro_Brno_-_2012.pdf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692150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INDIKÁTOROVÁ SOUSTAVA V BUDOUCNU</a:t>
            </a:r>
            <a:endParaRPr lang="cs-CZ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8174" name="Picture 46" descr="logo Strateg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0"/>
            <a:ext cx="2544762" cy="736600"/>
          </a:xfrm>
          <a:prstGeom prst="rect">
            <a:avLst/>
          </a:prstGeo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14282" y="980728"/>
            <a:ext cx="8929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49263" algn="r"/>
              </a:tabLst>
            </a:pPr>
            <a:endParaRPr lang="cs-CZ" sz="28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 každoroční aktualizace u indikátorů, kde to je možné</a:t>
            </a: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větší informovanost odborné i laické veřejnosti</a:t>
            </a:r>
            <a:endParaRPr lang="cs-CZ" sz="24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r>
              <a:rPr lang="cs-CZ" sz="2400" b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měření na aglomerační </a:t>
            </a:r>
            <a:r>
              <a:rPr lang="cs-CZ" sz="2400" b="0" dirty="0" smtClean="0">
                <a:solidFill>
                  <a:srgbClr val="000000"/>
                </a:solidFill>
                <a:latin typeface="Verdana" pitchFamily="34" charset="0"/>
              </a:rPr>
              <a:t>úrovni</a:t>
            </a:r>
            <a:endParaRPr lang="cs-CZ" sz="24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buFontTx/>
              <a:buBlip>
                <a:blip r:embed="rId5"/>
              </a:buBlip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tabLst>
                <a:tab pos="449263" algn="r"/>
              </a:tabLst>
            </a:pPr>
            <a:endParaRPr lang="cs-CZ" sz="2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8175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96952"/>
            <a:ext cx="1942362" cy="27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76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068960"/>
            <a:ext cx="1928826" cy="274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77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068960"/>
            <a:ext cx="1914107" cy="2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765175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Verdana" pitchFamily="34" charset="0"/>
              </a:rPr>
              <a:t> ROZVOJ AGLOMERACE</a:t>
            </a:r>
            <a:endParaRPr lang="cs-CZ" sz="24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81252" name="Picture 4" descr="Dominikánské nám_Marie Schmerková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69013"/>
            <a:ext cx="3157538" cy="788987"/>
          </a:xfrm>
          <a:prstGeom prst="rect">
            <a:avLst/>
          </a:prstGeom>
          <a:noFill/>
        </p:spPr>
      </p:pic>
      <p:pic>
        <p:nvPicPr>
          <p:cNvPr id="181253" name="Picture 5" descr="Moravské ná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3925" y="6070600"/>
            <a:ext cx="3140075" cy="787400"/>
          </a:xfrm>
          <a:prstGeom prst="rect">
            <a:avLst/>
          </a:prstGeom>
          <a:noFill/>
        </p:spPr>
      </p:pic>
      <p:pic>
        <p:nvPicPr>
          <p:cNvPr id="181254" name="Picture 6" descr="nám Svobody_Marie Schmerková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6069013"/>
            <a:ext cx="3152775" cy="788987"/>
          </a:xfrm>
          <a:prstGeom prst="rect">
            <a:avLst/>
          </a:prstGeom>
          <a:noFill/>
        </p:spPr>
      </p:pic>
      <p:sp>
        <p:nvSpPr>
          <p:cNvPr id="18126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5184775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Území je provázáno množstvím funkčních vztahů bez ohledu na administrativní hranice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Chybí přímá administrativní a politická koordinace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Problémem do budoucna může být neexistence společné rozvojové strategie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Problémy města Brna ovlivňují situaci v celé aglomeraci a naopak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Existence velkého města – výhoda větších organizačních a ekonomických možností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Forma spolupráce – volná platforma: postupně na základě společných potřeb a zájmů lze vytvářet potřebný rámec</a:t>
            </a:r>
          </a:p>
          <a:p>
            <a:pPr>
              <a:lnSpc>
                <a:spcPct val="90000"/>
              </a:lnSpc>
            </a:pP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Výchozí návrh">
  <a:themeElements>
    <a:clrScheme name="28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4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1433</Words>
  <Application>Microsoft Office PowerPoint</Application>
  <PresentationFormat>Předvádění na obrazovce (4:3)</PresentationFormat>
  <Paragraphs>270</Paragraphs>
  <Slides>19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28_Výchozí návrh</vt:lpstr>
      <vt:lpstr>6_Výchozí návrh</vt:lpstr>
      <vt:lpstr>7_Výchozí návrh</vt:lpstr>
      <vt:lpstr>22_Výchozí návrh</vt:lpstr>
      <vt:lpstr>24_Výchozí návrh</vt:lpstr>
      <vt:lpstr>25_Výchozí návrh</vt:lpstr>
      <vt:lpstr>3_Výchozí návrh</vt:lpstr>
      <vt:lpstr>26_Výchozí návrh</vt:lpstr>
      <vt:lpstr>34_Výchozí návrh</vt:lpstr>
      <vt:lpstr>2_Výchozí návrh</vt:lpstr>
      <vt:lpstr>Strategie rozvoje města Brna  </vt:lpstr>
      <vt:lpstr>OBSAH</vt:lpstr>
      <vt:lpstr>VÝVOJ STRATEGICKÉHO PLÁNOVÁNÍ</vt:lpstr>
      <vt:lpstr>STRATEGIE PRO BRNO</vt:lpstr>
      <vt:lpstr>UPLATNĚNÍ STRATEGIE PRO BRNO</vt:lpstr>
      <vt:lpstr>NAVAZUJÍCÍ DOKUMENTY</vt:lpstr>
      <vt:lpstr>INDIKÁTOROVÁ SOUSTAVA V ROCE 2012</vt:lpstr>
      <vt:lpstr>INDIKÁTOROVÁ SOUSTAVA V BUDOUCNU</vt:lpstr>
      <vt:lpstr> ROZVOJ AGLOMERACE</vt:lpstr>
      <vt:lpstr>BRNO V AGLOMERAČNÍM KONTEXTU</vt:lpstr>
      <vt:lpstr>AGLOMERAČNÍ VAZBY MĚSTA BRNA – omezená působnost Strategie pro Brno </vt:lpstr>
      <vt:lpstr>VYMEZENÍ BRNĚNSKÉ AGLOMERACE</vt:lpstr>
      <vt:lpstr>EVROPSKÁ ÚROVEŇ</vt:lpstr>
      <vt:lpstr>Snímek 14</vt:lpstr>
      <vt:lpstr>Snímek 15</vt:lpstr>
      <vt:lpstr>KONCEPCE REKREAČNÍHO VYUŽITÍ  PŘÍMĚSTSKÝCH LESŮ – 1. koncepce i mimo území Brna</vt:lpstr>
      <vt:lpstr>KONCEPCE ZALOŽENÉ NA SPOLUPRÁCI AKTÉRŮ</vt:lpstr>
      <vt:lpstr>KONCEPCE ZALOŽENÉ NA SPOLUPRÁCI AKTÉRŮ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Veruska</dc:creator>
  <cp:lastModifiedBy>gregoroe</cp:lastModifiedBy>
  <cp:revision>244</cp:revision>
  <dcterms:created xsi:type="dcterms:W3CDTF">2005-08-01T00:02:22Z</dcterms:created>
  <dcterms:modified xsi:type="dcterms:W3CDTF">2013-05-23T08:31:05Z</dcterms:modified>
</cp:coreProperties>
</file>