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2" r:id="rId2"/>
    <p:sldId id="264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3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22" autoAdjust="0"/>
  </p:normalViewPr>
  <p:slideViewPr>
    <p:cSldViewPr>
      <p:cViewPr>
        <p:scale>
          <a:sx n="75" d="100"/>
          <a:sy n="75" d="100"/>
        </p:scale>
        <p:origin x="-900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83406-8109-4C3A-BEC2-72826EDDEEDF}" type="datetimeFigureOut">
              <a:rPr lang="cs-CZ" smtClean="0"/>
              <a:pPr/>
              <a:t>12. 9. 2019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8F454-A813-4185-9E68-86627AEE255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8270-5382-471D-90F1-6CA18B44B276}" type="datetimeFigureOut">
              <a:rPr lang="cs-CZ" smtClean="0"/>
              <a:pPr/>
              <a:t>12. 9. 2019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FA2D-ED7C-4BC2-8291-68914D2923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8270-5382-471D-90F1-6CA18B44B276}" type="datetimeFigureOut">
              <a:rPr lang="cs-CZ" smtClean="0"/>
              <a:pPr/>
              <a:t>12. 9. 2019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FA2D-ED7C-4BC2-8291-68914D2923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8270-5382-471D-90F1-6CA18B44B276}" type="datetimeFigureOut">
              <a:rPr lang="cs-CZ" smtClean="0"/>
              <a:pPr/>
              <a:t>12. 9. 2019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FA2D-ED7C-4BC2-8291-68914D2923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8270-5382-471D-90F1-6CA18B44B276}" type="datetimeFigureOut">
              <a:rPr lang="cs-CZ" smtClean="0"/>
              <a:pPr/>
              <a:t>12. 9. 2019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FA2D-ED7C-4BC2-8291-68914D2923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8270-5382-471D-90F1-6CA18B44B276}" type="datetimeFigureOut">
              <a:rPr lang="cs-CZ" smtClean="0"/>
              <a:pPr/>
              <a:t>12. 9. 2019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FA2D-ED7C-4BC2-8291-68914D2923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8270-5382-471D-90F1-6CA18B44B276}" type="datetimeFigureOut">
              <a:rPr lang="cs-CZ" smtClean="0"/>
              <a:pPr/>
              <a:t>12. 9. 2019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FA2D-ED7C-4BC2-8291-68914D2923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8270-5382-471D-90F1-6CA18B44B276}" type="datetimeFigureOut">
              <a:rPr lang="cs-CZ" smtClean="0"/>
              <a:pPr/>
              <a:t>12. 9. 2019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FA2D-ED7C-4BC2-8291-68914D2923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8270-5382-471D-90F1-6CA18B44B276}" type="datetimeFigureOut">
              <a:rPr lang="cs-CZ" smtClean="0"/>
              <a:pPr/>
              <a:t>12. 9. 2019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FA2D-ED7C-4BC2-8291-68914D2923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8270-5382-471D-90F1-6CA18B44B276}" type="datetimeFigureOut">
              <a:rPr lang="cs-CZ" smtClean="0"/>
              <a:pPr/>
              <a:t>12. 9. 2019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FA2D-ED7C-4BC2-8291-68914D2923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8270-5382-471D-90F1-6CA18B44B276}" type="datetimeFigureOut">
              <a:rPr lang="cs-CZ" smtClean="0"/>
              <a:pPr/>
              <a:t>12. 9. 2019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FA2D-ED7C-4BC2-8291-68914D2923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8270-5382-471D-90F1-6CA18B44B276}" type="datetimeFigureOut">
              <a:rPr lang="cs-CZ" smtClean="0"/>
              <a:pPr/>
              <a:t>12. 9. 2019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FA2D-ED7C-4BC2-8291-68914D2923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E8270-5382-471D-90F1-6CA18B44B276}" type="datetimeFigureOut">
              <a:rPr lang="cs-CZ" smtClean="0"/>
              <a:pPr/>
              <a:t>12. 9. 2019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DFA2D-ED7C-4BC2-8291-68914D29235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 descr="panor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87"/>
          <a:stretch>
            <a:fillRect/>
          </a:stretch>
        </p:blipFill>
        <p:spPr>
          <a:xfrm>
            <a:off x="0" y="4293096"/>
            <a:ext cx="9144000" cy="2564904"/>
          </a:xfrm>
          <a:prstGeom prst="rect">
            <a:avLst/>
          </a:prstGeom>
          <a:ln>
            <a:noFill/>
          </a:ln>
        </p:spPr>
      </p:pic>
      <p:sp>
        <p:nvSpPr>
          <p:cNvPr id="31" name="Nadpis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3312368"/>
          </a:xfrm>
        </p:spPr>
        <p:txBody>
          <a:bodyPr>
            <a:normAutofit/>
          </a:bodyPr>
          <a:lstStyle/>
          <a:p>
            <a:r>
              <a:rPr lang="cs-CZ" sz="3200" u="sng" dirty="0" smtClean="0">
                <a:latin typeface="Sitka Small" pitchFamily="2" charset="0"/>
              </a:rPr>
              <a:t>Zkušenosti </a:t>
            </a:r>
            <a:r>
              <a:rPr lang="cs-CZ" sz="3200" u="sng" dirty="0" smtClean="0">
                <a:latin typeface="Sitka Small" pitchFamily="2" charset="0"/>
              </a:rPr>
              <a:t/>
            </a:r>
            <a:br>
              <a:rPr lang="cs-CZ" sz="3200" u="sng" dirty="0" smtClean="0">
                <a:latin typeface="Sitka Small" pitchFamily="2" charset="0"/>
              </a:rPr>
            </a:br>
            <a:r>
              <a:rPr lang="cs-CZ" sz="3200" u="sng" dirty="0" smtClean="0">
                <a:latin typeface="Sitka Small" pitchFamily="2" charset="0"/>
              </a:rPr>
              <a:t>a </a:t>
            </a:r>
            <a:r>
              <a:rPr lang="cs-CZ" sz="3200" u="sng" dirty="0" smtClean="0">
                <a:latin typeface="Sitka Small" pitchFamily="2" charset="0"/>
              </a:rPr>
              <a:t/>
            </a:r>
            <a:br>
              <a:rPr lang="cs-CZ" sz="3200" u="sng" dirty="0" smtClean="0">
                <a:latin typeface="Sitka Small" pitchFamily="2" charset="0"/>
              </a:rPr>
            </a:br>
            <a:r>
              <a:rPr lang="cs-CZ" sz="3200" u="sng" dirty="0" smtClean="0">
                <a:latin typeface="Sitka Small" pitchFamily="2" charset="0"/>
              </a:rPr>
              <a:t>o hledání vyjadřovacích prostředků</a:t>
            </a:r>
            <a:endParaRPr lang="cs-CZ" u="sng" dirty="0">
              <a:latin typeface="Sitka Small" pitchFamily="2" charset="0"/>
            </a:endParaRPr>
          </a:p>
        </p:txBody>
      </p:sp>
      <p:pic>
        <p:nvPicPr>
          <p:cNvPr id="6" name="Picture 2" descr="C:\Users\Misa\Desktop\Titulní strana USK VK A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45" t="17168" r="2415" b="65663"/>
          <a:stretch>
            <a:fillRect/>
          </a:stretch>
        </p:blipFill>
        <p:spPr bwMode="auto">
          <a:xfrm>
            <a:off x="467544" y="332656"/>
            <a:ext cx="8388424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ástupný symbol pro obsah 2"/>
          <p:cNvSpPr txBox="1">
            <a:spLocks/>
          </p:cNvSpPr>
          <p:nvPr/>
        </p:nvSpPr>
        <p:spPr>
          <a:xfrm>
            <a:off x="395536" y="2420888"/>
            <a:ext cx="4896544" cy="2016224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200" noProof="0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itka Small" pitchFamily="2" charset="0"/>
              </a:rPr>
              <a:t>POVODÍ MORAVY S. P.</a:t>
            </a:r>
            <a:endParaRPr kumimoji="0" lang="cs-CZ" sz="3200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Sitka Small" pitchFamily="2" charset="0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latin typeface="Sitka Small" pitchFamily="2" charset="0"/>
              </a:rPr>
              <a:t>Koordinace prací </a:t>
            </a:r>
          </a:p>
          <a:p>
            <a:pPr marL="342900" lvl="0" indent="12700">
              <a:spcBef>
                <a:spcPct val="20000"/>
              </a:spcBef>
            </a:pPr>
            <a:r>
              <a:rPr lang="cs-CZ" sz="2800" dirty="0" smtClean="0">
                <a:latin typeface="Sitka Small" pitchFamily="2" charset="0"/>
              </a:rPr>
              <a:t>ÚSK x VD </a:t>
            </a:r>
            <a:r>
              <a:rPr lang="cs-CZ" sz="2800" dirty="0" err="1" smtClean="0">
                <a:latin typeface="Sitka Small" pitchFamily="2" charset="0"/>
              </a:rPr>
              <a:t>Vlachovice</a:t>
            </a:r>
            <a:endParaRPr lang="cs-CZ" sz="2800" dirty="0" smtClean="0">
              <a:latin typeface="Sitka Small" pitchFamily="2" charset="0"/>
            </a:endParaRPr>
          </a:p>
        </p:txBody>
      </p:sp>
      <p:sp>
        <p:nvSpPr>
          <p:cNvPr id="31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u="sng" dirty="0" smtClean="0">
                <a:latin typeface="Sitka Small" pitchFamily="2" charset="0"/>
              </a:rPr>
              <a:t>VYUŽITÍ ÚSK</a:t>
            </a:r>
            <a:endParaRPr lang="cs-CZ" u="sng" dirty="0">
              <a:latin typeface="Sitka Small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195" r="29228"/>
          <a:stretch>
            <a:fillRect/>
          </a:stretch>
        </p:blipFill>
        <p:spPr bwMode="auto">
          <a:xfrm>
            <a:off x="5436096" y="1052736"/>
            <a:ext cx="3707904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 descr="panor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87"/>
          <a:stretch>
            <a:fillRect/>
          </a:stretch>
        </p:blipFill>
        <p:spPr>
          <a:xfrm>
            <a:off x="0" y="4293096"/>
            <a:ext cx="9144000" cy="2564904"/>
          </a:xfrm>
          <a:prstGeom prst="rect">
            <a:avLst/>
          </a:prstGeom>
          <a:ln>
            <a:noFill/>
          </a:ln>
        </p:spPr>
      </p:pic>
      <p:sp>
        <p:nvSpPr>
          <p:cNvPr id="31" name="Nadpis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5904656" cy="3312368"/>
          </a:xfrm>
        </p:spPr>
        <p:txBody>
          <a:bodyPr>
            <a:normAutofit/>
          </a:bodyPr>
          <a:lstStyle/>
          <a:p>
            <a:r>
              <a:rPr lang="cs-CZ" sz="4000" u="sng" dirty="0" smtClean="0">
                <a:latin typeface="Sitka Small" pitchFamily="2" charset="0"/>
              </a:rPr>
              <a:t>DĚKUJI ZA POZORNOST</a:t>
            </a:r>
            <a:endParaRPr lang="cs-CZ" sz="5400" u="sng" dirty="0">
              <a:latin typeface="Sitka Small" pitchFamily="2" charset="0"/>
            </a:endParaRPr>
          </a:p>
        </p:txBody>
      </p:sp>
      <p:pic>
        <p:nvPicPr>
          <p:cNvPr id="6" name="Picture 2" descr="C:\Users\Misa\Desktop\Titulní strana USK VK A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45" t="17168" r="2415" b="65663"/>
          <a:stretch>
            <a:fillRect/>
          </a:stretch>
        </p:blipFill>
        <p:spPr bwMode="auto">
          <a:xfrm>
            <a:off x="467544" y="332656"/>
            <a:ext cx="8388424" cy="1080120"/>
          </a:xfrm>
          <a:prstGeom prst="rect">
            <a:avLst/>
          </a:prstGeom>
          <a:noFill/>
        </p:spPr>
      </p:pic>
      <p:pic>
        <p:nvPicPr>
          <p:cNvPr id="5" name="Obrázek 21" descr="Arvita logo zelená IV.gif"/>
          <p:cNvPicPr>
            <a:picLocks noChangeAspect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5436096" y="1772816"/>
            <a:ext cx="3259784" cy="230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ástupný symbol pro obsah 2"/>
          <p:cNvSpPr>
            <a:spLocks noGrp="1"/>
          </p:cNvSpPr>
          <p:nvPr>
            <p:ph sz="half" idx="1"/>
          </p:nvPr>
        </p:nvSpPr>
        <p:spPr>
          <a:xfrm>
            <a:off x="2987824" y="2420888"/>
            <a:ext cx="2880320" cy="1800200"/>
          </a:xfrm>
          <a:solidFill>
            <a:schemeClr val="bg1">
              <a:alpha val="5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softEdge rad="63500"/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2400" u="sng" dirty="0" smtClean="0">
                <a:solidFill>
                  <a:schemeClr val="accent3">
                    <a:lumMod val="75000"/>
                  </a:schemeClr>
                </a:solidFill>
                <a:latin typeface="Sitka Small" pitchFamily="2" charset="0"/>
              </a:rPr>
              <a:t>KRAJINA</a:t>
            </a:r>
          </a:p>
          <a:p>
            <a:pPr algn="ctr">
              <a:buNone/>
            </a:pPr>
            <a:r>
              <a:rPr lang="cs-CZ" sz="2400" u="sng" dirty="0" smtClean="0">
                <a:solidFill>
                  <a:schemeClr val="tx2">
                    <a:lumMod val="75000"/>
                  </a:schemeClr>
                </a:solidFill>
                <a:latin typeface="Sitka Small" pitchFamily="2" charset="0"/>
              </a:rPr>
              <a:t>VODA V KRAJINĚ</a:t>
            </a:r>
          </a:p>
          <a:p>
            <a:pPr algn="ctr">
              <a:buNone/>
            </a:pPr>
            <a:r>
              <a:rPr lang="cs-CZ" sz="2400" u="sng" dirty="0" smtClean="0">
                <a:solidFill>
                  <a:schemeClr val="accent6">
                    <a:lumMod val="75000"/>
                  </a:schemeClr>
                </a:solidFill>
                <a:latin typeface="Sitka Small" pitchFamily="2" charset="0"/>
              </a:rPr>
              <a:t>URBANISMUS</a:t>
            </a:r>
          </a:p>
          <a:p>
            <a:pPr algn="ctr">
              <a:buNone/>
            </a:pPr>
            <a:r>
              <a:rPr lang="cs-CZ" sz="2400" u="sng" dirty="0" smtClean="0">
                <a:solidFill>
                  <a:schemeClr val="accent5">
                    <a:lumMod val="75000"/>
                  </a:schemeClr>
                </a:solidFill>
                <a:latin typeface="Sitka Small" pitchFamily="2" charset="0"/>
              </a:rPr>
              <a:t>VODA V SÍDLE</a:t>
            </a:r>
            <a:endParaRPr lang="cs-CZ" sz="2400" dirty="0" smtClean="0">
              <a:solidFill>
                <a:schemeClr val="accent5">
                  <a:lumMod val="75000"/>
                </a:schemeClr>
              </a:solidFill>
              <a:latin typeface="Sitka Small" pitchFamily="2" charset="0"/>
            </a:endParaRPr>
          </a:p>
          <a:p>
            <a:endParaRPr lang="cs-CZ" dirty="0"/>
          </a:p>
        </p:txBody>
      </p:sp>
      <p:cxnSp>
        <p:nvCxnSpPr>
          <p:cNvPr id="50" name="Pravoúhlá spojovací čára 49"/>
          <p:cNvCxnSpPr/>
          <p:nvPr/>
        </p:nvCxnSpPr>
        <p:spPr>
          <a:xfrm flipV="1">
            <a:off x="2915816" y="4005064"/>
            <a:ext cx="360040" cy="14401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ravoúhlá spojovací čára 47"/>
          <p:cNvCxnSpPr/>
          <p:nvPr/>
        </p:nvCxnSpPr>
        <p:spPr>
          <a:xfrm>
            <a:off x="5580112" y="3573016"/>
            <a:ext cx="576064" cy="50405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ravoúhlá spojovací čára 43"/>
          <p:cNvCxnSpPr/>
          <p:nvPr/>
        </p:nvCxnSpPr>
        <p:spPr>
          <a:xfrm flipV="1">
            <a:off x="5796136" y="2996952"/>
            <a:ext cx="936104" cy="72008"/>
          </a:xfrm>
          <a:prstGeom prst="bentConnector3">
            <a:avLst>
              <a:gd name="adj1" fmla="val 50000"/>
            </a:avLst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ravoúhlá spojovací čára 32"/>
          <p:cNvCxnSpPr/>
          <p:nvPr/>
        </p:nvCxnSpPr>
        <p:spPr>
          <a:xfrm>
            <a:off x="3131840" y="2564904"/>
            <a:ext cx="576064" cy="7200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Skupina 20"/>
          <p:cNvGrpSpPr/>
          <p:nvPr/>
        </p:nvGrpSpPr>
        <p:grpSpPr>
          <a:xfrm>
            <a:off x="179512" y="404664"/>
            <a:ext cx="3600400" cy="2664296"/>
            <a:chOff x="683568" y="1556792"/>
            <a:chExt cx="3600400" cy="2664296"/>
          </a:xfrm>
        </p:grpSpPr>
        <p:sp>
          <p:nvSpPr>
            <p:cNvPr id="8" name="Elipsa 7"/>
            <p:cNvSpPr/>
            <p:nvPr/>
          </p:nvSpPr>
          <p:spPr>
            <a:xfrm>
              <a:off x="827584" y="1556792"/>
              <a:ext cx="3168352" cy="266429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9" name="Picture 9" descr="C:\Users\Misa\Desktop\Popiska_USK_all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39" t="4301" r="75365" b="33338"/>
            <a:stretch>
              <a:fillRect/>
            </a:stretch>
          </p:blipFill>
          <p:spPr bwMode="auto">
            <a:xfrm>
              <a:off x="683568" y="1700808"/>
              <a:ext cx="3600400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Skupina 18"/>
          <p:cNvGrpSpPr/>
          <p:nvPr/>
        </p:nvGrpSpPr>
        <p:grpSpPr>
          <a:xfrm>
            <a:off x="5543600" y="476672"/>
            <a:ext cx="3600400" cy="2664296"/>
            <a:chOff x="5076056" y="1628800"/>
            <a:chExt cx="3600400" cy="2664296"/>
          </a:xfrm>
        </p:grpSpPr>
        <p:sp>
          <p:nvSpPr>
            <p:cNvPr id="10" name="Elipsa 9"/>
            <p:cNvSpPr/>
            <p:nvPr/>
          </p:nvSpPr>
          <p:spPr>
            <a:xfrm>
              <a:off x="5364088" y="1628800"/>
              <a:ext cx="3168352" cy="266429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2" name="Picture 9" descr="C:\Users\Misa\Desktop\Popiska_USK_all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265" t="2675" r="50753" b="33131"/>
            <a:stretch>
              <a:fillRect/>
            </a:stretch>
          </p:blipFill>
          <p:spPr bwMode="auto">
            <a:xfrm>
              <a:off x="5076056" y="1772816"/>
              <a:ext cx="3600400" cy="2057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Skupina 27"/>
          <p:cNvGrpSpPr/>
          <p:nvPr/>
        </p:nvGrpSpPr>
        <p:grpSpPr>
          <a:xfrm>
            <a:off x="0" y="3933056"/>
            <a:ext cx="3846743" cy="2664296"/>
            <a:chOff x="-180528" y="4077072"/>
            <a:chExt cx="3846743" cy="2664296"/>
          </a:xfrm>
        </p:grpSpPr>
        <p:sp>
          <p:nvSpPr>
            <p:cNvPr id="16" name="Elipsa 15"/>
            <p:cNvSpPr/>
            <p:nvPr/>
          </p:nvSpPr>
          <p:spPr>
            <a:xfrm>
              <a:off x="288032" y="4077072"/>
              <a:ext cx="3168352" cy="26642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3" name="Picture 9" descr="C:\Users\Misa\Desktop\Popiska_USK_all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504" t="3292" r="25927" b="34166"/>
            <a:stretch>
              <a:fillRect/>
            </a:stretch>
          </p:blipFill>
          <p:spPr bwMode="auto">
            <a:xfrm>
              <a:off x="-180528" y="4365104"/>
              <a:ext cx="3846743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Skupina 51"/>
          <p:cNvGrpSpPr/>
          <p:nvPr/>
        </p:nvGrpSpPr>
        <p:grpSpPr>
          <a:xfrm>
            <a:off x="5292080" y="3861048"/>
            <a:ext cx="3672408" cy="2664296"/>
            <a:chOff x="5292080" y="3861048"/>
            <a:chExt cx="3672408" cy="2664296"/>
          </a:xfrm>
        </p:grpSpPr>
        <p:sp>
          <p:nvSpPr>
            <p:cNvPr id="15" name="Elipsa 14"/>
            <p:cNvSpPr/>
            <p:nvPr/>
          </p:nvSpPr>
          <p:spPr>
            <a:xfrm>
              <a:off x="5292080" y="3861048"/>
              <a:ext cx="3672408" cy="266429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9" descr="C:\Users\Misa\Desktop\Popiska_USK_all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068" t="3292" r="338" b="34167"/>
            <a:stretch>
              <a:fillRect/>
            </a:stretch>
          </p:blipFill>
          <p:spPr bwMode="auto">
            <a:xfrm>
              <a:off x="5386761" y="4248472"/>
              <a:ext cx="3462135" cy="1801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 descr="panor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87"/>
          <a:stretch>
            <a:fillRect/>
          </a:stretch>
        </p:blipFill>
        <p:spPr>
          <a:xfrm>
            <a:off x="0" y="4293096"/>
            <a:ext cx="9144000" cy="2564904"/>
          </a:xfrm>
          <a:prstGeom prst="rect">
            <a:avLst/>
          </a:prstGeom>
          <a:ln>
            <a:noFill/>
          </a:ln>
        </p:spPr>
      </p:pic>
      <p:sp>
        <p:nvSpPr>
          <p:cNvPr id="29" name="Zástupný symbol pro obsah 2"/>
          <p:cNvSpPr txBox="1">
            <a:spLocks/>
          </p:cNvSpPr>
          <p:nvPr/>
        </p:nvSpPr>
        <p:spPr>
          <a:xfrm>
            <a:off x="467544" y="1412776"/>
            <a:ext cx="4104456" cy="2808312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tka Small" pitchFamily="2" charset="0"/>
                <a:ea typeface="+mn-ea"/>
                <a:cs typeface="+mn-cs"/>
              </a:rPr>
              <a:t>Sídlo</a:t>
            </a: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tka Small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tka Small" pitchFamily="2" charset="0"/>
                <a:ea typeface="+mn-ea"/>
                <a:cs typeface="+mn-cs"/>
              </a:rPr>
              <a:t>Tradice územního plánování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>
                <a:latin typeface="Sitka Small" pitchFamily="2" charset="0"/>
              </a:rPr>
              <a:t>Od stavebních řádů (Přemysl Otakar II – 1270) po stavební zákon 183/2006 Sb.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tka Small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Zástupný symbol pro obsah 2"/>
          <p:cNvSpPr txBox="1">
            <a:spLocks/>
          </p:cNvSpPr>
          <p:nvPr/>
        </p:nvSpPr>
        <p:spPr>
          <a:xfrm>
            <a:off x="4572000" y="1412776"/>
            <a:ext cx="4032448" cy="2808312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tka Small" pitchFamily="2" charset="0"/>
                <a:ea typeface="+mn-ea"/>
                <a:cs typeface="+mn-cs"/>
              </a:rPr>
              <a:t>Krajina</a:t>
            </a: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tka Small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tka Small" pitchFamily="2" charset="0"/>
                <a:ea typeface="+mn-ea"/>
                <a:cs typeface="+mn-cs"/>
              </a:rPr>
              <a:t>oborově roztříštěné plánování krajiny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>
                <a:latin typeface="Sitka Small" pitchFamily="2" charset="0"/>
              </a:rPr>
              <a:t>paměť krajiny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tka Small" pitchFamily="2" charset="0"/>
                <a:ea typeface="+mn-ea"/>
                <a:cs typeface="+mn-cs"/>
              </a:rPr>
              <a:t>Evropská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tka Small" pitchFamily="2" charset="0"/>
                <a:ea typeface="+mn-ea"/>
                <a:cs typeface="+mn-cs"/>
              </a:rPr>
              <a:t> úmluva o krajině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tka Small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u="sng" dirty="0" smtClean="0">
                <a:latin typeface="Sitka Small" pitchFamily="2" charset="0"/>
              </a:rPr>
              <a:t>LEGISLATIVNÍ RÁMEC</a:t>
            </a:r>
            <a:endParaRPr lang="cs-CZ" u="sng" dirty="0">
              <a:latin typeface="Sitka Small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ástupný symbol pro obsah 2"/>
          <p:cNvSpPr txBox="1">
            <a:spLocks/>
          </p:cNvSpPr>
          <p:nvPr/>
        </p:nvSpPr>
        <p:spPr>
          <a:xfrm>
            <a:off x="539552" y="1340768"/>
            <a:ext cx="7920880" cy="2664296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tka Small" pitchFamily="2" charset="0"/>
                <a:ea typeface="+mn-ea"/>
                <a:cs typeface="+mn-cs"/>
              </a:rPr>
              <a:t>zelená a modrá</a:t>
            </a:r>
            <a:r>
              <a:rPr kumimoji="0" lang="cs-CZ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tka Small" pitchFamily="2" charset="0"/>
                <a:ea typeface="+mn-ea"/>
                <a:cs typeface="+mn-cs"/>
              </a:rPr>
              <a:t> infrastruktura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800" baseline="0" dirty="0" smtClean="0">
                <a:latin typeface="Sitka Small" pitchFamily="2" charset="0"/>
              </a:rPr>
              <a:t>potenciály</a:t>
            </a:r>
            <a:r>
              <a:rPr lang="cs-CZ" sz="2800" dirty="0" smtClean="0">
                <a:latin typeface="Sitka Small" pitchFamily="2" charset="0"/>
              </a:rPr>
              <a:t> – vymezení, ochrana, využití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tka Small" pitchFamily="2" charset="0"/>
                <a:ea typeface="+mn-ea"/>
                <a:cs typeface="+mn-cs"/>
              </a:rPr>
              <a:t>vlastní</a:t>
            </a:r>
            <a:r>
              <a:rPr kumimoji="0" lang="cs-CZ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tka Small" pitchFamily="2" charset="0"/>
                <a:ea typeface="+mn-ea"/>
                <a:cs typeface="+mn-cs"/>
              </a:rPr>
              <a:t> krajiny dle </a:t>
            </a:r>
            <a:r>
              <a:rPr kumimoji="0" lang="cs-CZ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tka Small" pitchFamily="2" charset="0"/>
                <a:ea typeface="+mn-ea"/>
                <a:cs typeface="+mn-cs"/>
              </a:rPr>
              <a:t>Evropsk</a:t>
            </a:r>
            <a:r>
              <a:rPr lang="cs-CZ" sz="2800" dirty="0" smtClean="0">
                <a:latin typeface="Sitka Small" pitchFamily="2" charset="0"/>
              </a:rPr>
              <a:t>é úmluvy o krajině</a:t>
            </a:r>
            <a:endParaRPr lang="cs-CZ" sz="2800" dirty="0"/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800" dirty="0" smtClean="0">
                <a:latin typeface="Sitka Small" pitchFamily="2" charset="0"/>
              </a:rPr>
              <a:t>…</a:t>
            </a: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tka Small" pitchFamily="2" charset="0"/>
              <a:ea typeface="+mn-ea"/>
              <a:cs typeface="+mn-cs"/>
            </a:endParaRPr>
          </a:p>
        </p:txBody>
      </p:sp>
      <p:sp>
        <p:nvSpPr>
          <p:cNvPr id="31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u="sng" dirty="0" smtClean="0">
                <a:latin typeface="Sitka Small" pitchFamily="2" charset="0"/>
              </a:rPr>
              <a:t>SHODA ZPRACOVATELŮ</a:t>
            </a:r>
            <a:endParaRPr lang="cs-CZ" u="sng" dirty="0">
              <a:latin typeface="Sitka Small" pitchFamily="2" charset="0"/>
            </a:endParaRPr>
          </a:p>
        </p:txBody>
      </p:sp>
      <p:pic>
        <p:nvPicPr>
          <p:cNvPr id="7" name="Obrázek 6" descr="panor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87"/>
          <a:stretch>
            <a:fillRect/>
          </a:stretch>
        </p:blipFill>
        <p:spPr>
          <a:xfrm>
            <a:off x="0" y="4293096"/>
            <a:ext cx="9144000" cy="256490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ástupný symbol pro obsah 2"/>
          <p:cNvSpPr txBox="1">
            <a:spLocks/>
          </p:cNvSpPr>
          <p:nvPr/>
        </p:nvSpPr>
        <p:spPr>
          <a:xfrm>
            <a:off x="539552" y="1052736"/>
            <a:ext cx="7920880" cy="3312368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200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itka Small" pitchFamily="2" charset="0"/>
              </a:rPr>
              <a:t>OBCE</a:t>
            </a:r>
            <a:endParaRPr kumimoji="0" lang="cs-CZ" sz="3200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Sitka Small" pitchFamily="2" charset="0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latin typeface="Sitka Small" pitchFamily="2" charset="0"/>
              </a:rPr>
              <a:t>změny ÚP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latin typeface="Sitka Small" pitchFamily="2" charset="0"/>
              </a:rPr>
              <a:t>zapracování do koncepčních materiálů - sucho, adaptace na klimatickou změnu, inspirace pro zadání dalších projektů (např. </a:t>
            </a:r>
            <a:r>
              <a:rPr lang="cs-CZ" sz="2800" dirty="0" err="1" smtClean="0">
                <a:latin typeface="Sitka Small" pitchFamily="2" charset="0"/>
              </a:rPr>
              <a:t>Brumov</a:t>
            </a:r>
            <a:r>
              <a:rPr lang="cs-CZ" sz="2800" dirty="0" smtClean="0">
                <a:latin typeface="Sitka Small" pitchFamily="2" charset="0"/>
              </a:rPr>
              <a:t> -Bylnice, Valašské Klobouky, </a:t>
            </a:r>
            <a:r>
              <a:rPr lang="cs-CZ" sz="2800" dirty="0" err="1" smtClean="0">
                <a:latin typeface="Sitka Small" pitchFamily="2" charset="0"/>
              </a:rPr>
              <a:t>Nedašova</a:t>
            </a:r>
            <a:r>
              <a:rPr lang="cs-CZ" sz="2800" dirty="0" smtClean="0">
                <a:latin typeface="Sitka Small" pitchFamily="2" charset="0"/>
              </a:rPr>
              <a:t> Lhota)</a:t>
            </a:r>
          </a:p>
        </p:txBody>
      </p:sp>
      <p:sp>
        <p:nvSpPr>
          <p:cNvPr id="31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u="sng" dirty="0" smtClean="0">
                <a:latin typeface="Sitka Small" pitchFamily="2" charset="0"/>
              </a:rPr>
              <a:t>VYUŽITÍ ÚSK</a:t>
            </a:r>
            <a:endParaRPr lang="cs-CZ" u="sng" dirty="0">
              <a:latin typeface="Sitka Small" pitchFamily="2" charset="0"/>
            </a:endParaRPr>
          </a:p>
        </p:txBody>
      </p:sp>
      <p:pic>
        <p:nvPicPr>
          <p:cNvPr id="5" name="Picture 2" descr="C:\Users\Misa\Desktop\Bez názvu.png"/>
          <p:cNvPicPr>
            <a:picLocks noChangeAspect="1" noChangeArrowheads="1"/>
          </p:cNvPicPr>
          <p:nvPr/>
        </p:nvPicPr>
        <p:blipFill>
          <a:blip r:embed="rId2" cstate="print"/>
          <a:srcRect l="3729" r="10294" b="4679"/>
          <a:stretch>
            <a:fillRect/>
          </a:stretch>
        </p:blipFill>
        <p:spPr bwMode="auto">
          <a:xfrm>
            <a:off x="0" y="4481736"/>
            <a:ext cx="9144000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isa\Desktop\Bez názvu.png"/>
          <p:cNvPicPr>
            <a:picLocks noChangeAspect="1" noChangeArrowheads="1"/>
          </p:cNvPicPr>
          <p:nvPr/>
        </p:nvPicPr>
        <p:blipFill>
          <a:blip r:embed="rId2" cstate="print"/>
          <a:srcRect b="14300"/>
          <a:stretch>
            <a:fillRect/>
          </a:stretch>
        </p:blipFill>
        <p:spPr bwMode="auto">
          <a:xfrm>
            <a:off x="4226" y="980728"/>
            <a:ext cx="9139774" cy="5877272"/>
          </a:xfrm>
          <a:prstGeom prst="rect">
            <a:avLst/>
          </a:prstGeom>
          <a:noFill/>
        </p:spPr>
      </p:pic>
      <p:sp>
        <p:nvSpPr>
          <p:cNvPr id="30" name="Zástupný symbol pro obsah 2"/>
          <p:cNvSpPr txBox="1">
            <a:spLocks/>
          </p:cNvSpPr>
          <p:nvPr/>
        </p:nvSpPr>
        <p:spPr>
          <a:xfrm>
            <a:off x="539552" y="1052736"/>
            <a:ext cx="7920880" cy="2736304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200" noProof="0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itka Small" pitchFamily="2" charset="0"/>
              </a:rPr>
              <a:t>SPRÁVA CHKO</a:t>
            </a:r>
            <a:endParaRPr kumimoji="0" lang="cs-CZ" sz="3200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Sitka Small" pitchFamily="2" charset="0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latin typeface="Sitka Small" pitchFamily="2" charset="0"/>
              </a:rPr>
              <a:t>zapracování segmentů Plánu péče o CHKO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latin typeface="Sitka Small" pitchFamily="2" charset="0"/>
              </a:rPr>
              <a:t>ochrana biodiverzity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latin typeface="Sitka Small" pitchFamily="2" charset="0"/>
              </a:rPr>
              <a:t>ochrana krajinného rázu</a:t>
            </a:r>
          </a:p>
        </p:txBody>
      </p:sp>
      <p:sp>
        <p:nvSpPr>
          <p:cNvPr id="31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u="sng" dirty="0" smtClean="0">
                <a:latin typeface="Sitka Small" pitchFamily="2" charset="0"/>
              </a:rPr>
              <a:t>VYUŽITÍ ÚSK</a:t>
            </a:r>
            <a:endParaRPr lang="cs-CZ" u="sng" dirty="0">
              <a:latin typeface="Sitka Small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WDMYCLOUD\Arvita\FOTO ARCHIV\Štítná nad Vláří\2018-04až06 Javorník_Štítná, Popov, Návojná\Štítná nad Vláří (tratě Babí, Košíčka, u farmy)\DSC01483.jpg"/>
          <p:cNvPicPr>
            <a:picLocks noChangeAspect="1" noChangeArrowheads="1"/>
          </p:cNvPicPr>
          <p:nvPr/>
        </p:nvPicPr>
        <p:blipFill>
          <a:blip r:embed="rId2" cstate="print"/>
          <a:srcRect l="44710" t="3150" r="17845" b="11802"/>
          <a:stretch>
            <a:fillRect/>
          </a:stretch>
        </p:blipFill>
        <p:spPr bwMode="auto">
          <a:xfrm>
            <a:off x="5292080" y="1025352"/>
            <a:ext cx="385192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Zástupný symbol pro obsah 2"/>
          <p:cNvSpPr txBox="1">
            <a:spLocks/>
          </p:cNvSpPr>
          <p:nvPr/>
        </p:nvSpPr>
        <p:spPr>
          <a:xfrm>
            <a:off x="539552" y="1052736"/>
            <a:ext cx="4896544" cy="5472608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200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itka Small" pitchFamily="2" charset="0"/>
              </a:rPr>
              <a:t>ZEMĚDĚLCI</a:t>
            </a:r>
            <a:endParaRPr kumimoji="0" lang="cs-CZ" sz="3200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Sitka Small" pitchFamily="2" charset="0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600" dirty="0" smtClean="0">
                <a:latin typeface="Sitka Small" pitchFamily="2" charset="0"/>
              </a:rPr>
              <a:t>Spolupráce se Svazem ekologických zemědělců  PRO -BIO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600" dirty="0" smtClean="0">
                <a:latin typeface="Sitka Small" pitchFamily="2" charset="0"/>
              </a:rPr>
              <a:t>demonstrační farma Javorník, Polní dny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600" dirty="0" smtClean="0">
                <a:latin typeface="Sitka Small" pitchFamily="2" charset="0"/>
              </a:rPr>
              <a:t>Zadání bakalářských a diplomových prací k zachování a obnově úrodnosti půdy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600" dirty="0" smtClean="0">
                <a:latin typeface="Sitka Small" pitchFamily="2" charset="0"/>
              </a:rPr>
              <a:t>Příprava realizačních projektů k obnově krajiny</a:t>
            </a:r>
          </a:p>
        </p:txBody>
      </p:sp>
      <p:sp>
        <p:nvSpPr>
          <p:cNvPr id="31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u="sng" dirty="0" smtClean="0">
                <a:latin typeface="Sitka Small" pitchFamily="2" charset="0"/>
              </a:rPr>
              <a:t>VYUŽITÍ ÚSK</a:t>
            </a:r>
            <a:endParaRPr lang="cs-CZ" u="sng" dirty="0">
              <a:latin typeface="Sitka Small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WDMYCLOUD\Arvita\FOTO ARCHIV\Štítná nad Vláří\2018-04až06 Javorník_Štítná, Popov, Návojná\Štítná nad Vláří (tratě Babí, Košíčka, u farmy)\DSC0147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1EDF8"/>
              </a:clrFrom>
              <a:clrTo>
                <a:srgbClr val="D1EDF8">
                  <a:alpha val="0"/>
                </a:srgbClr>
              </a:clrTo>
            </a:clrChange>
          </a:blip>
          <a:srcRect l="11111" t="9450" b="33200"/>
          <a:stretch>
            <a:fillRect/>
          </a:stretch>
        </p:blipFill>
        <p:spPr bwMode="auto">
          <a:xfrm>
            <a:off x="0" y="2924944"/>
            <a:ext cx="9144000" cy="3933056"/>
          </a:xfrm>
          <a:prstGeom prst="rect">
            <a:avLst/>
          </a:prstGeom>
          <a:noFill/>
        </p:spPr>
      </p:pic>
      <p:sp>
        <p:nvSpPr>
          <p:cNvPr id="30" name="Zástupný symbol pro obsah 2"/>
          <p:cNvSpPr txBox="1">
            <a:spLocks/>
          </p:cNvSpPr>
          <p:nvPr/>
        </p:nvSpPr>
        <p:spPr>
          <a:xfrm>
            <a:off x="539552" y="1052736"/>
            <a:ext cx="7920880" cy="2520280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200" noProof="0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itka Small" pitchFamily="2" charset="0"/>
              </a:rPr>
              <a:t>LESNÍCI</a:t>
            </a:r>
            <a:endParaRPr kumimoji="0" lang="cs-CZ" sz="3200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Sitka Small" pitchFamily="2" charset="0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latin typeface="Sitka Small" pitchFamily="2" charset="0"/>
              </a:rPr>
              <a:t>Problematika lesních požárů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latin typeface="Sitka Small" pitchFamily="2" charset="0"/>
              </a:rPr>
              <a:t>Zpřístupnění lesních porostů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latin typeface="Sitka Small" pitchFamily="2" charset="0"/>
              </a:rPr>
              <a:t>Lesní hospodářské plány</a:t>
            </a:r>
          </a:p>
        </p:txBody>
      </p:sp>
      <p:sp>
        <p:nvSpPr>
          <p:cNvPr id="31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u="sng" dirty="0" smtClean="0">
                <a:latin typeface="Sitka Small" pitchFamily="2" charset="0"/>
              </a:rPr>
              <a:t>VYUŽITÍ ÚSK</a:t>
            </a:r>
            <a:endParaRPr lang="cs-CZ" u="sng" dirty="0">
              <a:latin typeface="Sitka Small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ástupný symbol pro obsah 2"/>
          <p:cNvSpPr txBox="1">
            <a:spLocks/>
          </p:cNvSpPr>
          <p:nvPr/>
        </p:nvSpPr>
        <p:spPr>
          <a:xfrm>
            <a:off x="539552" y="1052736"/>
            <a:ext cx="7920880" cy="3168352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200" noProof="0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itka Small" pitchFamily="2" charset="0"/>
              </a:rPr>
              <a:t>OBČANÉ</a:t>
            </a:r>
            <a:endParaRPr kumimoji="0" lang="cs-CZ" sz="3200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Sitka Small" pitchFamily="2" charset="0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latin typeface="Sitka Small" pitchFamily="2" charset="0"/>
              </a:rPr>
              <a:t>Občanská sdružení – </a:t>
            </a:r>
            <a:r>
              <a:rPr lang="cs-CZ" sz="2800" dirty="0" err="1" smtClean="0">
                <a:latin typeface="Sitka Small" pitchFamily="2" charset="0"/>
              </a:rPr>
              <a:t>Kosenka</a:t>
            </a:r>
            <a:endParaRPr lang="cs-CZ" sz="2800" dirty="0" smtClean="0">
              <a:latin typeface="Sitka Small" pitchFamily="2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latin typeface="Sitka Small" pitchFamily="2" charset="0"/>
              </a:rPr>
              <a:t>Možnost přímě realizace opatření navržených USK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latin typeface="Sitka Small" pitchFamily="2" charset="0"/>
              </a:rPr>
              <a:t>Požadavky na podrobnější rozpracování problémů v území</a:t>
            </a:r>
          </a:p>
        </p:txBody>
      </p:sp>
      <p:sp>
        <p:nvSpPr>
          <p:cNvPr id="31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u="sng" dirty="0" smtClean="0">
                <a:latin typeface="Sitka Small" pitchFamily="2" charset="0"/>
              </a:rPr>
              <a:t>VYUŽITÍ ÚSK</a:t>
            </a:r>
            <a:endParaRPr lang="cs-CZ" u="sng" dirty="0">
              <a:latin typeface="Sitka Small" pitchFamily="2" charset="0"/>
            </a:endParaRPr>
          </a:p>
        </p:txBody>
      </p:sp>
      <p:pic>
        <p:nvPicPr>
          <p:cNvPr id="6" name="Picture 2" descr="C:\Users\Misa\Desktop\Bez názvu.png"/>
          <p:cNvPicPr>
            <a:picLocks noChangeAspect="1" noChangeArrowheads="1"/>
          </p:cNvPicPr>
          <p:nvPr/>
        </p:nvPicPr>
        <p:blipFill>
          <a:blip r:embed="rId2" cstate="print"/>
          <a:srcRect r="9699"/>
          <a:stretch>
            <a:fillRect/>
          </a:stretch>
        </p:blipFill>
        <p:spPr bwMode="auto">
          <a:xfrm>
            <a:off x="-1" y="3140968"/>
            <a:ext cx="9144001" cy="3717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196</Words>
  <Application>Microsoft Office PowerPoint</Application>
  <PresentationFormat>Předvádění na obrazovce (4:3)</PresentationFormat>
  <Paragraphs>48</Paragraphs>
  <Slides>11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Motiv sady Office</vt:lpstr>
      <vt:lpstr>Zkušenosti  a  o hledání vyjadřovacích prostředků</vt:lpstr>
      <vt:lpstr>Snímek 2</vt:lpstr>
      <vt:lpstr>LEGISLATIVNÍ RÁMEC</vt:lpstr>
      <vt:lpstr>SHODA ZPRACOVATELŮ</vt:lpstr>
      <vt:lpstr>VYUŽITÍ ÚSK</vt:lpstr>
      <vt:lpstr>VYUŽITÍ ÚSK</vt:lpstr>
      <vt:lpstr>VYUŽITÍ ÚSK</vt:lpstr>
      <vt:lpstr>VYUŽITÍ ÚSK</vt:lpstr>
      <vt:lpstr>VYUŽITÍ ÚSK</vt:lpstr>
      <vt:lpstr>VYUŽITÍ ÚSK</vt:lpstr>
      <vt:lpstr>DĚKUJI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Eva</dc:creator>
  <cp:lastModifiedBy>Daniela</cp:lastModifiedBy>
  <cp:revision>44</cp:revision>
  <dcterms:created xsi:type="dcterms:W3CDTF">2019-03-18T06:48:34Z</dcterms:created>
  <dcterms:modified xsi:type="dcterms:W3CDTF">2019-09-12T09:02:05Z</dcterms:modified>
</cp:coreProperties>
</file>