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65" r:id="rId4"/>
    <p:sldId id="266" r:id="rId5"/>
    <p:sldId id="261" r:id="rId6"/>
    <p:sldId id="257" r:id="rId7"/>
    <p:sldId id="258" r:id="rId8"/>
    <p:sldId id="259" r:id="rId9"/>
    <p:sldId id="260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B632C-930B-4432-A4DA-705E79DE3E3C}" type="datetimeFigureOut">
              <a:rPr lang="cs-CZ" smtClean="0"/>
              <a:pPr/>
              <a:t>1.10.2009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0801B-2709-419E-9BB6-D3585994E0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0801B-2709-419E-9BB6-D3585994E01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80801B-2709-419E-9BB6-D3585994E019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1.10.2009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1.10.2009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unesco.org/education/en/ev.php-URL_ID=19648&amp;URL_DO=DO_TOPIC&amp;URL_SECTION=201.html" TargetMode="External"/><Relationship Id="rId2" Type="http://schemas.openxmlformats.org/officeDocument/2006/relationships/hyperlink" Target="http://www.mzp.cz/cz/strategie_ehk_osn_ke_vzdelavan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unesco.org/education/en/ev.php-URL_ID=19648&amp;URL_DO=DO_TOPIC&amp;URL_SECTION=201.html" TargetMode="External"/><Relationship Id="rId2" Type="http://schemas.openxmlformats.org/officeDocument/2006/relationships/hyperlink" Target="http://www.mzp.cz/cz/strategie_ehk_osn_ke_vzdelavan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p.cz/cz/strategie_vzdelavan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1470025"/>
          </a:xfrm>
        </p:spPr>
        <p:txBody>
          <a:bodyPr/>
          <a:lstStyle/>
          <a:p>
            <a:r>
              <a:rPr lang="cs-CZ" b="1" dirty="0" smtClean="0"/>
              <a:t>Akční plán Strategie vzdělávání pro udržitelný rozvoj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Materiál je připravován na základě usnesení vlády č. 851/2008, o Strategii vzdělávání pro udržitelný rozvoj České Republiky</a:t>
            </a:r>
            <a:r>
              <a:rPr lang="cs-CZ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71472" y="2357430"/>
            <a:ext cx="250033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PS VUR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Odborné zabezpečení AP SVUR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86116" y="2357430"/>
            <a:ext cx="550072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</a:rPr>
              <a:t>Konzultační skupina MŠMT</a:t>
            </a:r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857356" y="4786322"/>
            <a:ext cx="550072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cs-CZ" sz="3200" b="1" dirty="0" smtClean="0">
                <a:solidFill>
                  <a:srgbClr val="FFFF00"/>
                </a:solidFill>
              </a:rPr>
              <a:t>Expertní pracovní skupina</a:t>
            </a:r>
            <a:endParaRPr lang="cs-CZ" sz="3200" dirty="0" smtClean="0">
              <a:solidFill>
                <a:srgbClr val="FFFF00"/>
              </a:solidFill>
            </a:endParaRPr>
          </a:p>
        </p:txBody>
      </p:sp>
      <p:cxnSp>
        <p:nvCxnSpPr>
          <p:cNvPr id="13" name="Přímá spojovací šipka 12"/>
          <p:cNvCxnSpPr/>
          <p:nvPr/>
        </p:nvCxnSpPr>
        <p:spPr>
          <a:xfrm>
            <a:off x="1928794" y="3214686"/>
            <a:ext cx="2286016" cy="14287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rot="10800000" flipV="1">
            <a:off x="4929190" y="3214686"/>
            <a:ext cx="2143140" cy="14287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Časový harmonogram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Autofit/>
          </a:bodyPr>
          <a:lstStyle/>
          <a:p>
            <a:r>
              <a:rPr lang="cs-CZ" sz="2600" dirty="0" smtClean="0"/>
              <a:t>Říjen 2009 - setkání expertní pracovní skupiny, vymezení témat AP ve vztahu k Aktualizované SUR </a:t>
            </a:r>
          </a:p>
          <a:p>
            <a:r>
              <a:rPr lang="cs-CZ" sz="2600" dirty="0" smtClean="0"/>
              <a:t>Listopad, prosinec- práce v </a:t>
            </a:r>
            <a:r>
              <a:rPr lang="cs-CZ" sz="2600" dirty="0" err="1" smtClean="0"/>
              <a:t>mikrotýmech</a:t>
            </a:r>
            <a:r>
              <a:rPr lang="cs-CZ" sz="2600" dirty="0" smtClean="0"/>
              <a:t> Expertní skupiny</a:t>
            </a:r>
          </a:p>
          <a:p>
            <a:r>
              <a:rPr lang="cs-CZ" sz="2600" dirty="0" smtClean="0"/>
              <a:t>Prosinec 2009 konsolidace výstupů </a:t>
            </a:r>
            <a:r>
              <a:rPr lang="cs-CZ" sz="2600" dirty="0" err="1" smtClean="0"/>
              <a:t>mikrotýmu</a:t>
            </a:r>
            <a:r>
              <a:rPr lang="cs-CZ" sz="2600" dirty="0" smtClean="0"/>
              <a:t>, připomínkové řízení ze strany konzultační skupiny MŠMT, </a:t>
            </a:r>
          </a:p>
          <a:p>
            <a:r>
              <a:rPr lang="cs-CZ" sz="2600" dirty="0" smtClean="0"/>
              <a:t>Leden 2010- jednání  PS VUR, připomínkové řízení ze strany PS VUR (připomínkové řízení bude probíhat i průběžně)</a:t>
            </a:r>
          </a:p>
          <a:p>
            <a:r>
              <a:rPr lang="cs-CZ" sz="2600" dirty="0" smtClean="0"/>
              <a:t>Únor 2010 – vnitřní připomínková řízení na MŠMT</a:t>
            </a:r>
          </a:p>
          <a:p>
            <a:r>
              <a:rPr lang="cs-CZ" sz="2600" dirty="0" smtClean="0"/>
              <a:t>Březen 2010 - meziresortní připomínkové řízení</a:t>
            </a:r>
          </a:p>
          <a:p>
            <a:r>
              <a:rPr lang="cs-CZ" sz="2600" dirty="0" smtClean="0"/>
              <a:t>Duben 2010 - předložení do vlády</a:t>
            </a:r>
          </a:p>
          <a:p>
            <a:endParaRPr lang="cs-CZ" sz="2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Děkuji za pozornost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Jana Čermáková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/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dirty="0" smtClean="0"/>
              <a:t> </a:t>
            </a:r>
            <a:r>
              <a:rPr lang="cs-CZ" sz="2200" dirty="0" smtClean="0"/>
              <a:t>RNDr. Jana Čermáková</a:t>
            </a:r>
            <a:br>
              <a:rPr lang="cs-CZ" sz="2200" dirty="0" smtClean="0"/>
            </a:br>
            <a:r>
              <a:rPr lang="cs-CZ" sz="2200" dirty="0" smtClean="0"/>
              <a:t>Odbor předškolního, základního a základního uměleckého vzdělávání</a:t>
            </a:r>
            <a:br>
              <a:rPr lang="cs-CZ" sz="2200" dirty="0" smtClean="0"/>
            </a:br>
            <a:r>
              <a:rPr lang="cs-CZ" sz="2200" dirty="0" smtClean="0"/>
              <a:t>Ministerstvo školství, mládeže a tělovýchovy</a:t>
            </a:r>
            <a:br>
              <a:rPr lang="cs-CZ" sz="2200" dirty="0" smtClean="0"/>
            </a:br>
            <a:r>
              <a:rPr lang="cs-CZ" sz="2200" dirty="0" smtClean="0"/>
              <a:t>U Lužického semináře 13</a:t>
            </a:r>
            <a:br>
              <a:rPr lang="cs-CZ" sz="2200" dirty="0" smtClean="0"/>
            </a:br>
            <a:r>
              <a:rPr lang="cs-CZ" sz="2200" dirty="0" smtClean="0"/>
              <a:t>Praha 1</a:t>
            </a:r>
            <a:br>
              <a:rPr lang="cs-CZ" sz="2200" dirty="0" smtClean="0"/>
            </a:br>
            <a:r>
              <a:rPr lang="cs-CZ" sz="2200" dirty="0" smtClean="0"/>
              <a:t>tel: 234 81 3124</a:t>
            </a:r>
            <a:br>
              <a:rPr lang="cs-CZ" sz="2200" dirty="0" smtClean="0"/>
            </a:br>
            <a:r>
              <a:rPr lang="cs-CZ" sz="2200" dirty="0" smtClean="0"/>
              <a:t>e-mail: </a:t>
            </a:r>
            <a:r>
              <a:rPr lang="cs-CZ" sz="2200" dirty="0" err="1" smtClean="0"/>
              <a:t>jana.cermakova</a:t>
            </a:r>
            <a:r>
              <a:rPr lang="cs-CZ" sz="2200" dirty="0" smtClean="0"/>
              <a:t>@</a:t>
            </a:r>
            <a:r>
              <a:rPr lang="cs-CZ" sz="2200" dirty="0" err="1" smtClean="0"/>
              <a:t>msmt.cz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Vzdělávání pro udržitelný rozvoj (VUR)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Autofit/>
          </a:bodyPr>
          <a:lstStyle/>
          <a:p>
            <a:r>
              <a:rPr lang="cs-CZ" sz="2600" dirty="0" smtClean="0"/>
              <a:t>Představuje aktuální přístup v oblasti vzdělávání, který aplikuje základní principy a témata udržitelného rozvoje do vzdělávání všech typů a úrovní</a:t>
            </a:r>
          </a:p>
          <a:p>
            <a:r>
              <a:rPr lang="cs-CZ" sz="2600" dirty="0" smtClean="0"/>
              <a:t>Na zasedání na vysoké úrovni zástupců ministerstev životního prostředí a školství členských států EHK OSN ve Vilniusu 17. - 18. března </a:t>
            </a:r>
            <a:r>
              <a:rPr lang="cs-CZ" sz="2600" dirty="0" smtClean="0"/>
              <a:t>2005 </a:t>
            </a:r>
            <a:r>
              <a:rPr lang="cs-CZ" sz="2600" dirty="0" smtClean="0"/>
              <a:t>byla přijata </a:t>
            </a:r>
            <a:r>
              <a:rPr lang="cs-CZ" sz="2600" dirty="0" smtClean="0">
                <a:hlinkClick r:id="rId2"/>
              </a:rPr>
              <a:t>Strategie EHK OSN</a:t>
            </a:r>
            <a:r>
              <a:rPr lang="cs-CZ" sz="2600" dirty="0" smtClean="0"/>
              <a:t> pro vzdělávání k udržitelnému </a:t>
            </a:r>
            <a:r>
              <a:rPr lang="cs-CZ" sz="2600" dirty="0" smtClean="0"/>
              <a:t>rozvoji</a:t>
            </a:r>
            <a:endParaRPr lang="cs-CZ" sz="2600" dirty="0" smtClean="0"/>
          </a:p>
          <a:p>
            <a:r>
              <a:rPr lang="cs-CZ" sz="2600" dirty="0" smtClean="0"/>
              <a:t>Strategie je současně koncipována jako příspěvek regionu EHK OSN k </a:t>
            </a:r>
            <a:r>
              <a:rPr lang="cs-CZ" sz="2600" dirty="0" smtClean="0">
                <a:hlinkClick r:id="rId3" tooltip="odkaz se otevírá v novém okně"/>
              </a:rPr>
              <a:t>Desetiletí OSN pro vzdělávání k udržitelnosti</a:t>
            </a:r>
            <a:r>
              <a:rPr lang="cs-CZ" sz="2600" dirty="0" smtClean="0"/>
              <a:t>, které koordinuje UNESCO pro léta 2005 – 2014. </a:t>
            </a:r>
            <a:endParaRPr lang="cs-CZ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Evropská východiska VUR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00660"/>
          </a:xfrm>
        </p:spPr>
        <p:txBody>
          <a:bodyPr>
            <a:noAutofit/>
          </a:bodyPr>
          <a:lstStyle/>
          <a:p>
            <a:r>
              <a:rPr lang="cs-CZ" sz="2600" dirty="0" smtClean="0">
                <a:hlinkClick r:id="rId2"/>
              </a:rPr>
              <a:t>Strategie EHK OSN</a:t>
            </a:r>
            <a:r>
              <a:rPr lang="cs-CZ" sz="2600" dirty="0" smtClean="0"/>
              <a:t> pro vzdělávání k udržitelnému rozvoji byla přijata na zasedání na vysoké úrovni zástupců ministerstev životního prostředí a školství členských států EHK OSN ve Vilniusu 17. - 18. března 2005</a:t>
            </a:r>
          </a:p>
          <a:p>
            <a:r>
              <a:rPr lang="cs-CZ" sz="2600" dirty="0" smtClean="0"/>
              <a:t>Strategie je koncipována jako příspěvek regionu EHK OSN k </a:t>
            </a:r>
            <a:r>
              <a:rPr lang="cs-CZ" sz="2600" dirty="0" smtClean="0">
                <a:hlinkClick r:id="rId3" tooltip="odkaz se otevírá v novém okně"/>
              </a:rPr>
              <a:t>Desetiletí OSN pro vzdělávání k udržitelnosti</a:t>
            </a:r>
            <a:r>
              <a:rPr lang="cs-CZ" sz="2600" dirty="0" smtClean="0"/>
              <a:t>, které koordinuje UNESCO pro léta 2005 – 2014. </a:t>
            </a:r>
          </a:p>
          <a:p>
            <a:r>
              <a:rPr lang="cs-CZ" sz="2600" dirty="0" smtClean="0"/>
              <a:t>Kontaktním místem pro spolupráci na implementaci "Vilniuské strategie" je v České republice Ministerstvo životního prostředí.</a:t>
            </a:r>
          </a:p>
          <a:p>
            <a:endParaRPr lang="cs-CZ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VUR a Česká republika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600" dirty="0" smtClean="0"/>
              <a:t>Dne 9. července 2008 přijala vláda České republiky </a:t>
            </a:r>
            <a:r>
              <a:rPr lang="cs-CZ" sz="2600" dirty="0" smtClean="0">
                <a:hlinkClick r:id="rId2"/>
              </a:rPr>
              <a:t>Strategii vzdělávání pro udržitelný rozvoj ČR (2008-2015)</a:t>
            </a:r>
            <a:r>
              <a:rPr lang="cs-CZ" sz="2600" dirty="0" smtClean="0"/>
              <a:t>, která stanovuje priority a strategická opatření v oblasti vzdělávání pro udržitelný rozvoj (VUR) pro období 2008 až 2015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Pracovní skupina ke vzdělávání pro udržitelný rozvoj (PS VUR)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K tvorbě AP SVUR byla zřízena při Radě vlády pro udržitelný rozvoj pracovní skupina v gesci </a:t>
            </a:r>
            <a:r>
              <a:rPr lang="cs-CZ" sz="2800" dirty="0" smtClean="0"/>
              <a:t>MŠMT.</a:t>
            </a:r>
            <a:endParaRPr lang="cs-CZ" sz="2800" dirty="0" smtClean="0"/>
          </a:p>
          <a:p>
            <a:pPr>
              <a:lnSpc>
                <a:spcPct val="150000"/>
              </a:lnSpc>
            </a:pPr>
            <a:r>
              <a:rPr lang="cs-CZ" sz="2800" dirty="0" smtClean="0"/>
              <a:t>V</a:t>
            </a:r>
            <a:r>
              <a:rPr lang="cs-CZ" sz="2800" dirty="0" smtClean="0"/>
              <a:t>edoucí </a:t>
            </a:r>
            <a:r>
              <a:rPr lang="cs-CZ" sz="2800" dirty="0" smtClean="0"/>
              <a:t>této skupiny je náměstek ministra skupiny II </a:t>
            </a:r>
            <a:endParaRPr lang="cs-CZ" sz="2800" dirty="0" smtClean="0"/>
          </a:p>
          <a:p>
            <a:pPr>
              <a:lnSpc>
                <a:spcPct val="150000"/>
              </a:lnSpc>
              <a:buNone/>
            </a:pPr>
            <a:r>
              <a:rPr lang="cs-CZ" sz="2800" dirty="0" smtClean="0"/>
              <a:t> </a:t>
            </a:r>
            <a:r>
              <a:rPr lang="cs-CZ" sz="2800" dirty="0" smtClean="0"/>
              <a:t>   </a:t>
            </a:r>
            <a:r>
              <a:rPr lang="cs-CZ" sz="2800" dirty="0" smtClean="0"/>
              <a:t>a </a:t>
            </a:r>
            <a:r>
              <a:rPr lang="cs-CZ" sz="2800" dirty="0" smtClean="0"/>
              <a:t>zástupce skupiny vedoucího ředitel odboru environmentálního vzdělávání MŽP.</a:t>
            </a:r>
          </a:p>
          <a:p>
            <a:pPr>
              <a:lnSpc>
                <a:spcPct val="150000"/>
              </a:lnSpc>
            </a:pPr>
            <a:r>
              <a:rPr lang="cs-CZ" sz="2800" dirty="0" smtClean="0"/>
              <a:t>Hlavní úkol připomínkování vznikajícího dokumentu tak, aby úkoly akčního plánu byly v souladu s možnostmi jednotlivých resortů.</a:t>
            </a: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01122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Spojení AP SVUR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983179"/>
          </a:xfrm>
        </p:spPr>
        <p:txBody>
          <a:bodyPr>
            <a:noAutofit/>
          </a:bodyPr>
          <a:lstStyle/>
          <a:p>
            <a:r>
              <a:rPr lang="cs-CZ" sz="2600" dirty="0" smtClean="0"/>
              <a:t>Začátek 2009 :na základě návrhu MŽP sloučeny přípravy dvou akčních plánů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600" dirty="0" smtClean="0"/>
              <a:t> Akčního plánu na léta 2010-2012 ke Strategii vzdělávání pro udržitelný rozvoj České republiky (2008-2015)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600" dirty="0" smtClean="0"/>
              <a:t>Akčního plánu Státního programu environmentálního vzdělávání, výchovy a světy České republiky </a:t>
            </a:r>
          </a:p>
          <a:p>
            <a:pPr marL="514350" indent="-514350"/>
            <a:r>
              <a:rPr lang="cs-CZ" sz="2600" dirty="0" smtClean="0"/>
              <a:t>Návrh schválen Pracovní skupinou pro VUR Rady vlády pro udržitelný rozvoj. </a:t>
            </a:r>
          </a:p>
          <a:p>
            <a:pPr marL="514350" indent="-514350"/>
            <a:r>
              <a:rPr lang="cs-CZ" sz="2600" dirty="0" smtClean="0"/>
              <a:t>Důvodem bylo především překrývání témat a věcných obsahů oblasti VUR a EVVO a efektivita řešení (snížení administrativní zátěže vlády i jednotlivých resortů). </a:t>
            </a:r>
          </a:p>
          <a:p>
            <a:pPr>
              <a:buNone/>
            </a:pPr>
            <a:endParaRPr lang="cs-CZ" sz="2600" dirty="0" smtClean="0"/>
          </a:p>
          <a:p>
            <a:endParaRPr lang="cs-CZ" sz="2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Rozdělení AP SVUR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3100" dirty="0" smtClean="0"/>
              <a:t>Vymezení se setkalo s nesouhlasem jiných resortů, </a:t>
            </a:r>
          </a:p>
          <a:p>
            <a:pPr>
              <a:buNone/>
            </a:pPr>
            <a:r>
              <a:rPr lang="cs-CZ" sz="3100" dirty="0" smtClean="0"/>
              <a:t>Důvod: z hlediska věcného obsahu se spojují dvě neslučitelné oblasti</a:t>
            </a:r>
          </a:p>
          <a:p>
            <a:pPr>
              <a:buNone/>
            </a:pPr>
            <a:r>
              <a:rPr lang="cs-CZ" sz="3100" dirty="0" smtClean="0"/>
              <a:t> </a:t>
            </a:r>
            <a:r>
              <a:rPr lang="cs-CZ" sz="3100" b="1" dirty="0" smtClean="0"/>
              <a:t>Vzdělávání pro udržitelný rozvoj </a:t>
            </a:r>
          </a:p>
          <a:p>
            <a:pPr>
              <a:buNone/>
            </a:pPr>
            <a:r>
              <a:rPr lang="cs-CZ" sz="3100" dirty="0" smtClean="0"/>
              <a:t>je prioritně zaměřeno na vzájemnou interakci a souvislosti mezi ekonomickými, sociálními, environmentálními a právními aspekty rozvoje (globálního i lokálního), </a:t>
            </a:r>
          </a:p>
          <a:p>
            <a:pPr>
              <a:buNone/>
            </a:pPr>
            <a:r>
              <a:rPr lang="cs-CZ" sz="3100" dirty="0" smtClean="0"/>
              <a:t>je významně interdisciplinární povahy </a:t>
            </a:r>
          </a:p>
          <a:p>
            <a:pPr>
              <a:buNone/>
            </a:pPr>
            <a:r>
              <a:rPr lang="cs-CZ" sz="3100" dirty="0" smtClean="0"/>
              <a:t>opírá se o široké společensko-vědní disciplíny </a:t>
            </a:r>
          </a:p>
          <a:p>
            <a:pPr>
              <a:buNone/>
            </a:pPr>
            <a:r>
              <a:rPr lang="cs-CZ" sz="3100" b="1" dirty="0" smtClean="0"/>
              <a:t>Environmentální vzdělávání, výchova a osvěta </a:t>
            </a:r>
          </a:p>
          <a:p>
            <a:pPr>
              <a:buNone/>
            </a:pPr>
            <a:r>
              <a:rPr lang="cs-CZ" sz="3100" dirty="0" smtClean="0"/>
              <a:t>klade důraz na vědomí odpovědnosti za udržení kvality životního prostředí a jeho jednotlivých složek, což představuje pouze jeden pilíř udržitelného rozvoje.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Rozdělení AP SVUR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Z výše uvedených důvodů byl akční plán rozdělen </a:t>
            </a:r>
            <a:r>
              <a:rPr lang="cs-CZ" sz="2800" dirty="0" smtClean="0"/>
              <a:t>na: </a:t>
            </a:r>
            <a:endParaRPr lang="cs-CZ" sz="2800" dirty="0" smtClean="0"/>
          </a:p>
          <a:p>
            <a:pPr>
              <a:lnSpc>
                <a:spcPct val="150000"/>
              </a:lnSpc>
              <a:buNone/>
            </a:pPr>
            <a:r>
              <a:rPr lang="cs-CZ" sz="2800" dirty="0" smtClean="0"/>
              <a:t>Akční plán  EVVO v ČR v gesci MŽP (předložení do vlády do konce září 2009) </a:t>
            </a:r>
          </a:p>
          <a:p>
            <a:pPr>
              <a:lnSpc>
                <a:spcPct val="150000"/>
              </a:lnSpc>
              <a:buNone/>
            </a:pPr>
            <a:r>
              <a:rPr lang="cs-CZ" sz="2800" dirty="0" smtClean="0"/>
              <a:t>Akční </a:t>
            </a:r>
            <a:r>
              <a:rPr lang="cs-CZ" sz="2800" dirty="0" smtClean="0"/>
              <a:t>plán Strategie vzdělávání pro udržitelný </a:t>
            </a:r>
            <a:r>
              <a:rPr lang="cs-CZ" sz="2800" dirty="0" smtClean="0"/>
              <a:t>rozvoj v ČR</a:t>
            </a:r>
            <a:endParaRPr lang="cs-CZ" sz="2800" dirty="0" smtClean="0"/>
          </a:p>
          <a:p>
            <a:pPr>
              <a:lnSpc>
                <a:spcPct val="150000"/>
              </a:lnSpc>
              <a:buNone/>
            </a:pPr>
            <a:endParaRPr lang="cs-CZ" sz="2800" dirty="0" smtClean="0"/>
          </a:p>
          <a:p>
            <a:pPr>
              <a:lnSpc>
                <a:spcPct val="150000"/>
              </a:lnSpc>
            </a:pPr>
            <a:r>
              <a:rPr lang="cs-CZ" sz="2800" dirty="0" smtClean="0"/>
              <a:t>Posunutí termínu předložení AP SVUR </a:t>
            </a:r>
            <a:r>
              <a:rPr lang="cs-CZ" sz="2800" dirty="0" smtClean="0"/>
              <a:t>ČR do </a:t>
            </a:r>
            <a:r>
              <a:rPr lang="cs-CZ" sz="2800" dirty="0" smtClean="0"/>
              <a:t>vlády </a:t>
            </a:r>
          </a:p>
          <a:p>
            <a:pPr algn="ctr">
              <a:lnSpc>
                <a:spcPct val="150000"/>
              </a:lnSpc>
              <a:buNone/>
            </a:pPr>
            <a:r>
              <a:rPr lang="cs-CZ" sz="2800" dirty="0" smtClean="0"/>
              <a:t>z 30. 9. 2009 na 30. 4. 2010.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Příprava AP SVUR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84030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600" dirty="0" smtClean="0"/>
              <a:t>Příprava AP SVUR je nyní zcela v kompetenci MŠMT </a:t>
            </a:r>
          </a:p>
          <a:p>
            <a:pPr>
              <a:lnSpc>
                <a:spcPct val="150000"/>
              </a:lnSpc>
            </a:pPr>
            <a:r>
              <a:rPr lang="cs-CZ" sz="2600" dirty="0" smtClean="0"/>
              <a:t>Je vytvořena Expertní pracovní skupina</a:t>
            </a:r>
          </a:p>
          <a:p>
            <a:r>
              <a:rPr lang="cs-CZ" sz="2600" dirty="0" smtClean="0"/>
              <a:t>Bude vytvořena Konzultační skupina v rámci MŠMT, která se bude skládat ze zástupců odborů a příspěvkových organizací, jehož se Akční plán bude dotýkat. </a:t>
            </a:r>
          </a:p>
          <a:p>
            <a:pPr>
              <a:lnSpc>
                <a:spcPct val="150000"/>
              </a:lnSpc>
            </a:pPr>
            <a:r>
              <a:rPr lang="cs-CZ" sz="2600" dirty="0" smtClean="0"/>
              <a:t>Struktura </a:t>
            </a:r>
            <a:r>
              <a:rPr lang="cs-CZ" sz="2600" dirty="0" smtClean="0"/>
              <a:t>vychází ze </a:t>
            </a:r>
            <a:r>
              <a:rPr lang="cs-CZ" sz="2600" dirty="0" smtClean="0"/>
              <a:t>schválené Strategie vzdělávání pro udržitelný rozvoj České republiky </a:t>
            </a:r>
          </a:p>
          <a:p>
            <a:pPr>
              <a:lnSpc>
                <a:spcPct val="150000"/>
              </a:lnSpc>
            </a:pPr>
            <a:r>
              <a:rPr lang="cs-CZ" sz="2600" dirty="0" smtClean="0"/>
              <a:t>Témata </a:t>
            </a:r>
            <a:r>
              <a:rPr lang="cs-CZ" sz="2600" dirty="0" smtClean="0"/>
              <a:t>vychází ze </a:t>
            </a:r>
            <a:r>
              <a:rPr lang="cs-CZ" sz="2600" dirty="0" smtClean="0"/>
              <a:t>Strategie udržitelného rozvoje, která bude předložena do vlády do konce listopadu 2009.</a:t>
            </a:r>
          </a:p>
          <a:p>
            <a:pPr>
              <a:lnSpc>
                <a:spcPct val="150000"/>
              </a:lnSpc>
            </a:pPr>
            <a:endParaRPr lang="cs-CZ" sz="2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377</Words>
  <Application>Microsoft Office PowerPoint</Application>
  <PresentationFormat>Předvádění na obrazovce (4:3)</PresentationFormat>
  <Paragraphs>64</Paragraphs>
  <Slides>12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Akční plán Strategie vzdělávání pro udržitelný rozvoj</vt:lpstr>
      <vt:lpstr>Vzdělávání pro udržitelný rozvoj (VUR)</vt:lpstr>
      <vt:lpstr>Evropská východiska VUR</vt:lpstr>
      <vt:lpstr>VUR a Česká republika</vt:lpstr>
      <vt:lpstr>Pracovní skupina ke vzdělávání pro udržitelný rozvoj (PS VUR)</vt:lpstr>
      <vt:lpstr>Spojení AP SVUR </vt:lpstr>
      <vt:lpstr>Rozdělení AP SVUR</vt:lpstr>
      <vt:lpstr>Rozdělení AP SVUR</vt:lpstr>
      <vt:lpstr>Příprava AP SVUR</vt:lpstr>
      <vt:lpstr>Odborné zabezpečení AP SVUR</vt:lpstr>
      <vt:lpstr>Časový harmonogram </vt:lpstr>
      <vt:lpstr>  Děkuji za pozornost  Jana Čermáková    RNDr. Jana Čermáková Odbor předškolního, základního a základního uměleckého vzdělávání Ministerstvo školství, mládeže a tělovýchovy U Lužického semináře 13 Praha 1 tel: 234 81 3124 e-mail: jana.cermakova@msmt.cz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cermakovaj</cp:lastModifiedBy>
  <cp:revision>20</cp:revision>
  <dcterms:modified xsi:type="dcterms:W3CDTF">2009-10-01T07:29:40Z</dcterms:modified>
</cp:coreProperties>
</file>