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sldIdLst>
    <p:sldId id="256" r:id="rId2"/>
    <p:sldId id="262" r:id="rId3"/>
    <p:sldId id="280" r:id="rId4"/>
    <p:sldId id="260" r:id="rId5"/>
    <p:sldId id="261" r:id="rId6"/>
    <p:sldId id="281" r:id="rId7"/>
    <p:sldId id="263" r:id="rId8"/>
    <p:sldId id="276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iří Polák" initials="JP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AD70"/>
    <a:srgbClr val="EF7D00"/>
    <a:srgbClr val="FFCE32"/>
    <a:srgbClr val="831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/>
    <p:restoredTop sz="77442" autoAdjust="0"/>
  </p:normalViewPr>
  <p:slideViewPr>
    <p:cSldViewPr snapToGrid="0" snapToObjects="1">
      <p:cViewPr varScale="1">
        <p:scale>
          <a:sx n="89" d="100"/>
          <a:sy n="89" d="100"/>
        </p:scale>
        <p:origin x="13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5772C-06EF-5F43-B4DB-2A15E458F21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DA3FB-F36C-0142-8ECD-B02DCE7D04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5352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000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1131D-EDE2-41FE-B3E7-25BDA1186B6B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3625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endParaRPr lang="cs-CZ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1131D-EDE2-41FE-B3E7-25BDA1186B6B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8170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endParaRPr lang="cs-CZ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1131D-EDE2-41FE-B3E7-25BDA1186B6B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3227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000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1131D-EDE2-41FE-B3E7-25BDA1186B6B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835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endParaRPr lang="cs-CZ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1131D-EDE2-41FE-B3E7-25BDA1186B6B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9252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0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1131D-EDE2-41FE-B3E7-25BDA1186B6B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7373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000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1131D-EDE2-41FE-B3E7-25BDA1186B6B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0548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4180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14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4286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874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23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604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6856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693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11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289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
Druhá úroveň
Třetí úroveň
Čtvrtá úroveň
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CC0B1-CF5D-A94F-BBEF-AB7472E8713D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03EF-59A2-4344-883F-DAF13FE77E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55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F2E00C-A810-A048-A6E2-30E8F14F5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8192" y="985202"/>
            <a:ext cx="5090160" cy="3486213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cs-CZ" sz="4000" b="1" dirty="0">
                <a:latin typeface="Arial Black" panose="020B0604020202020204" pitchFamily="34" charset="0"/>
                <a:cs typeface="Arial Black" panose="020B0604020202020204" pitchFamily="34" charset="0"/>
              </a:rPr>
              <a:t>Digitalizace stavebního řízení </a:t>
            </a:r>
            <a:br>
              <a:rPr lang="cs-CZ" sz="4000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cs-CZ" sz="4000" b="1" dirty="0">
                <a:latin typeface="Arial Black" panose="020B0604020202020204" pitchFamily="34" charset="0"/>
                <a:cs typeface="Arial Black" panose="020B0604020202020204" pitchFamily="34" charset="0"/>
              </a:rPr>
              <a:t>a územního plánování</a:t>
            </a:r>
            <a:br>
              <a:rPr lang="cs-CZ" sz="4000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endParaRPr lang="cs-CZ" sz="40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132472E-9A3C-E748-8D47-C997C0D19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08192" y="3976942"/>
            <a:ext cx="5007864" cy="1655762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Jan Koudelka</a:t>
            </a:r>
          </a:p>
          <a:p>
            <a:pPr algn="l">
              <a:lnSpc>
                <a:spcPct val="100000"/>
              </a:lnSpc>
            </a:pPr>
            <a:r>
              <a:rPr lang="cs-CZ" sz="1500" dirty="0">
                <a:latin typeface="Arial" panose="020B0604020202020204" pitchFamily="34" charset="0"/>
                <a:cs typeface="Arial" panose="020B0604020202020204" pitchFamily="34" charset="0"/>
              </a:rPr>
              <a:t>náměstek pro řízení sekce ICT</a:t>
            </a:r>
          </a:p>
          <a:p>
            <a:pPr algn="l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1500" dirty="0">
                <a:latin typeface="Arial" panose="020B0604020202020204" pitchFamily="34" charset="0"/>
                <a:cs typeface="Arial" panose="020B0604020202020204" pitchFamily="34" charset="0"/>
              </a:rPr>
              <a:t>30. června 2021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5EC07B5-1351-164A-969A-4CCA33836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21301" cy="68580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937E6D0-86DA-1243-BC67-983AEE330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174" y="5714491"/>
            <a:ext cx="3684778" cy="6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9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94099081-203B-480E-9F2D-A07B6EED0957}"/>
              </a:ext>
            </a:extLst>
          </p:cNvPr>
          <p:cNvSpPr/>
          <p:nvPr/>
        </p:nvSpPr>
        <p:spPr>
          <a:xfrm>
            <a:off x="902682" y="1795860"/>
            <a:ext cx="9201438" cy="1605520"/>
          </a:xfrm>
          <a:prstGeom prst="rect">
            <a:avLst/>
          </a:prstGeom>
          <a:solidFill>
            <a:srgbClr val="FFCE32"/>
          </a:solidFill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cs-CZ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1" name="Skupina 40">
            <a:extLst>
              <a:ext uri="{FF2B5EF4-FFF2-40B4-BE49-F238E27FC236}">
                <a16:creationId xmlns:a16="http://schemas.microsoft.com/office/drawing/2014/main" id="{8A139DCB-DF71-4107-B31A-FDEEEB0913DE}"/>
              </a:ext>
            </a:extLst>
          </p:cNvPr>
          <p:cNvGrpSpPr/>
          <p:nvPr/>
        </p:nvGrpSpPr>
        <p:grpSpPr>
          <a:xfrm>
            <a:off x="902680" y="869671"/>
            <a:ext cx="9686152" cy="1975791"/>
            <a:chOff x="2252087" y="406152"/>
            <a:chExt cx="9517300" cy="2289511"/>
          </a:xfrm>
        </p:grpSpPr>
        <p:sp>
          <p:nvSpPr>
            <p:cNvPr id="58" name="Obdélník 57">
              <a:extLst>
                <a:ext uri="{FF2B5EF4-FFF2-40B4-BE49-F238E27FC236}">
                  <a16:creationId xmlns:a16="http://schemas.microsoft.com/office/drawing/2014/main" id="{367731DE-2633-D74D-8C37-D63717675EE1}"/>
                </a:ext>
              </a:extLst>
            </p:cNvPr>
            <p:cNvSpPr/>
            <p:nvPr/>
          </p:nvSpPr>
          <p:spPr>
            <a:xfrm>
              <a:off x="2252087" y="879483"/>
              <a:ext cx="9041038" cy="360324"/>
            </a:xfrm>
            <a:prstGeom prst="rect">
              <a:avLst/>
            </a:prstGeom>
            <a:solidFill>
              <a:srgbClr val="FFCE32"/>
            </a:solidFill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endParaRPr lang="cs-C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EC69251F-0D08-4F02-8A4F-322B14FC4A2C}"/>
                </a:ext>
              </a:extLst>
            </p:cNvPr>
            <p:cNvSpPr/>
            <p:nvPr/>
          </p:nvSpPr>
          <p:spPr>
            <a:xfrm>
              <a:off x="2252087" y="520873"/>
              <a:ext cx="9041038" cy="360326"/>
            </a:xfrm>
            <a:prstGeom prst="rect">
              <a:avLst/>
            </a:prstGeom>
            <a:solidFill>
              <a:srgbClr val="2BAD70"/>
            </a:solidFill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cs-CZ" sz="14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Portál občana</a:t>
              </a:r>
            </a:p>
          </p:txBody>
        </p:sp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C236B26A-D45D-490A-B74E-F411055F584A}"/>
                </a:ext>
              </a:extLst>
            </p:cNvPr>
            <p:cNvSpPr/>
            <p:nvPr/>
          </p:nvSpPr>
          <p:spPr>
            <a:xfrm>
              <a:off x="2688941" y="906470"/>
              <a:ext cx="1769814" cy="28956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cs-CZ" sz="1100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NIA</a:t>
              </a:r>
            </a:p>
          </p:txBody>
        </p:sp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1C319383-6F31-494F-A93C-C9EC07A0C32A}"/>
                </a:ext>
              </a:extLst>
            </p:cNvPr>
            <p:cNvSpPr/>
            <p:nvPr/>
          </p:nvSpPr>
          <p:spPr>
            <a:xfrm>
              <a:off x="9021104" y="914347"/>
              <a:ext cx="1769814" cy="28956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cs-CZ" sz="1100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ISDS</a:t>
              </a:r>
            </a:p>
          </p:txBody>
        </p:sp>
        <p:sp>
          <p:nvSpPr>
            <p:cNvPr id="16" name="Obdélník 15">
              <a:extLst>
                <a:ext uri="{FF2B5EF4-FFF2-40B4-BE49-F238E27FC236}">
                  <a16:creationId xmlns:a16="http://schemas.microsoft.com/office/drawing/2014/main" id="{66DA0232-1595-44BC-93AB-C02E3AD840E5}"/>
                </a:ext>
              </a:extLst>
            </p:cNvPr>
            <p:cNvSpPr/>
            <p:nvPr/>
          </p:nvSpPr>
          <p:spPr>
            <a:xfrm>
              <a:off x="6984975" y="905989"/>
              <a:ext cx="1769814" cy="28956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cs-CZ" sz="1100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ISKN</a:t>
              </a:r>
            </a:p>
          </p:txBody>
        </p:sp>
        <p:sp>
          <p:nvSpPr>
            <p:cNvPr id="17" name="Obdélník 16">
              <a:extLst>
                <a:ext uri="{FF2B5EF4-FFF2-40B4-BE49-F238E27FC236}">
                  <a16:creationId xmlns:a16="http://schemas.microsoft.com/office/drawing/2014/main" id="{5F4F4372-BB91-4E6A-868E-3435A77C677B}"/>
                </a:ext>
              </a:extLst>
            </p:cNvPr>
            <p:cNvSpPr/>
            <p:nvPr/>
          </p:nvSpPr>
          <p:spPr>
            <a:xfrm>
              <a:off x="4770587" y="905648"/>
              <a:ext cx="1769814" cy="28956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cs-CZ" sz="110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ISZR</a:t>
              </a:r>
            </a:p>
          </p:txBody>
        </p:sp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4E58C09C-FF3A-4765-9B7C-49F1D46A133C}"/>
                </a:ext>
              </a:extLst>
            </p:cNvPr>
            <p:cNvSpPr/>
            <p:nvPr/>
          </p:nvSpPr>
          <p:spPr>
            <a:xfrm rot="16200000">
              <a:off x="11205055" y="705743"/>
              <a:ext cx="863923" cy="26474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cs-CZ" sz="900" dirty="0">
                  <a:solidFill>
                    <a:srgbClr val="2BAD7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Existující ISVS</a:t>
              </a:r>
              <a:endParaRPr lang="cs-CZ" sz="1100" dirty="0">
                <a:solidFill>
                  <a:srgbClr val="2BAD7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Obdélník 63">
              <a:extLst>
                <a:ext uri="{FF2B5EF4-FFF2-40B4-BE49-F238E27FC236}">
                  <a16:creationId xmlns:a16="http://schemas.microsoft.com/office/drawing/2014/main" id="{408278B3-1CFB-3F4B-BD22-C33ED69A4243}"/>
                </a:ext>
              </a:extLst>
            </p:cNvPr>
            <p:cNvSpPr/>
            <p:nvPr/>
          </p:nvSpPr>
          <p:spPr>
            <a:xfrm>
              <a:off x="2256862" y="1867384"/>
              <a:ext cx="2823564" cy="828279"/>
            </a:xfrm>
            <a:prstGeom prst="rect">
              <a:avLst/>
            </a:prstGeom>
            <a:solidFill>
              <a:srgbClr val="2BAD70"/>
            </a:solidFill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1" algn="ctr" fontAlgn="t"/>
              <a:r>
                <a:rPr lang="cs-CZ" sz="1100" dirty="0">
                  <a:latin typeface="Arial" panose="020B0604020202020204" pitchFamily="34" charset="0"/>
                  <a:cs typeface="Arial" panose="020B0604020202020204" pitchFamily="34" charset="0"/>
                </a:rPr>
                <a:t>Všeobecné informace</a:t>
              </a:r>
            </a:p>
            <a:p>
              <a:pPr lvl="1" algn="ctr" fontAlgn="t"/>
              <a:r>
                <a:rPr lang="cs-CZ" sz="1100" dirty="0">
                  <a:latin typeface="Arial" panose="020B0604020202020204" pitchFamily="34" charset="0"/>
                  <a:cs typeface="Arial" panose="020B0604020202020204" pitchFamily="34" charset="0"/>
                </a:rPr>
                <a:t>Metodiky</a:t>
              </a:r>
            </a:p>
            <a:p>
              <a:pPr lvl="1" algn="ctr" fontAlgn="t"/>
              <a:r>
                <a:rPr lang="cs-CZ" sz="1100" dirty="0">
                  <a:latin typeface="Arial" panose="020B0604020202020204" pitchFamily="34" charset="0"/>
                  <a:cs typeface="Arial" panose="020B0604020202020204" pitchFamily="34" charset="0"/>
                </a:rPr>
                <a:t>Životní situace</a:t>
              </a:r>
            </a:p>
          </p:txBody>
        </p:sp>
        <p:sp>
          <p:nvSpPr>
            <p:cNvPr id="73" name="Obdélník 72">
              <a:extLst>
                <a:ext uri="{FF2B5EF4-FFF2-40B4-BE49-F238E27FC236}">
                  <a16:creationId xmlns:a16="http://schemas.microsoft.com/office/drawing/2014/main" id="{1402A363-3DFC-D04A-BE53-040A8E468450}"/>
                </a:ext>
              </a:extLst>
            </p:cNvPr>
            <p:cNvSpPr/>
            <p:nvPr/>
          </p:nvSpPr>
          <p:spPr>
            <a:xfrm>
              <a:off x="8460580" y="1867384"/>
              <a:ext cx="2828337" cy="828279"/>
            </a:xfrm>
            <a:prstGeom prst="rect">
              <a:avLst/>
            </a:prstGeom>
            <a:solidFill>
              <a:srgbClr val="2BAD70"/>
            </a:solidFill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t"/>
              <a:r>
                <a:rPr lang="cs-CZ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Interakt</a:t>
              </a:r>
              <a:r>
                <a:rPr lang="cs-CZ" sz="1100" dirty="0">
                  <a:latin typeface="Arial" panose="020B0604020202020204" pitchFamily="34" charset="0"/>
                  <a:cs typeface="Arial" panose="020B0604020202020204" pitchFamily="34" charset="0"/>
                </a:rPr>
                <a:t>. formuláře</a:t>
              </a:r>
            </a:p>
            <a:p>
              <a:pPr algn="ctr" fontAlgn="t"/>
              <a:r>
                <a:rPr lang="cs-CZ" sz="1100" dirty="0">
                  <a:latin typeface="Arial" panose="020B0604020202020204" pitchFamily="34" charset="0"/>
                  <a:cs typeface="Arial" panose="020B0604020202020204" pitchFamily="34" charset="0"/>
                </a:rPr>
                <a:t>Notifikace</a:t>
              </a:r>
            </a:p>
            <a:p>
              <a:pPr algn="ctr" fontAlgn="t"/>
              <a:r>
                <a:rPr lang="cs-CZ" sz="1100" dirty="0">
                  <a:latin typeface="Arial" panose="020B0604020202020204" pitchFamily="34" charset="0"/>
                  <a:cs typeface="Arial" panose="020B0604020202020204" pitchFamily="34" charset="0"/>
                </a:rPr>
                <a:t>Kalendář průběhu řízení</a:t>
              </a:r>
            </a:p>
          </p:txBody>
        </p:sp>
      </p:grpSp>
      <p:sp>
        <p:nvSpPr>
          <p:cNvPr id="11" name="Obdélník 10">
            <a:extLst>
              <a:ext uri="{FF2B5EF4-FFF2-40B4-BE49-F238E27FC236}">
                <a16:creationId xmlns:a16="http://schemas.microsoft.com/office/drawing/2014/main" id="{95FC762E-1B4F-41C2-BB6F-09497579008D}"/>
              </a:ext>
            </a:extLst>
          </p:cNvPr>
          <p:cNvSpPr/>
          <p:nvPr/>
        </p:nvSpPr>
        <p:spPr>
          <a:xfrm>
            <a:off x="8334808" y="3585746"/>
            <a:ext cx="1765029" cy="11977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cs-CZ" sz="10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Klasifikační systém staveb</a:t>
            </a:r>
          </a:p>
          <a:p>
            <a:pPr algn="r"/>
            <a:r>
              <a:rPr lang="cs-CZ" sz="10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Datový standard BIM</a:t>
            </a:r>
          </a:p>
          <a:p>
            <a:pPr algn="r"/>
            <a:r>
              <a:rPr lang="cs-CZ" sz="10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(ČAS)</a:t>
            </a: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84CB7711-6DD5-4C96-AE7C-B18AF39465D7}"/>
              </a:ext>
            </a:extLst>
          </p:cNvPr>
          <p:cNvSpPr/>
          <p:nvPr/>
        </p:nvSpPr>
        <p:spPr>
          <a:xfrm>
            <a:off x="907540" y="3527971"/>
            <a:ext cx="1433324" cy="11977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sz="10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Databáze určených norem DUN</a:t>
            </a:r>
          </a:p>
          <a:p>
            <a:r>
              <a:rPr lang="cs-CZ" sz="10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(ČAS)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58566FA-F29D-4A50-A091-AAC100335324}"/>
              </a:ext>
            </a:extLst>
          </p:cNvPr>
          <p:cNvSpPr/>
          <p:nvPr/>
        </p:nvSpPr>
        <p:spPr>
          <a:xfrm>
            <a:off x="3123809" y="3559153"/>
            <a:ext cx="2236599" cy="585728"/>
          </a:xfrm>
          <a:prstGeom prst="rect">
            <a:avLst/>
          </a:prstGeom>
          <a:solidFill>
            <a:srgbClr val="EF7D00"/>
          </a:solidFill>
          <a:ln>
            <a:noFill/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1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SW STAVEBNÍCH ÚŘADŮ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stávající</a:t>
            </a:r>
            <a:endParaRPr lang="cs-CZ" sz="1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80C70712-5064-4754-A971-0770A08EE300}"/>
              </a:ext>
            </a:extLst>
          </p:cNvPr>
          <p:cNvSpPr/>
          <p:nvPr/>
        </p:nvSpPr>
        <p:spPr>
          <a:xfrm>
            <a:off x="4059908" y="2984701"/>
            <a:ext cx="2765368" cy="298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Napojení na další systémy</a:t>
            </a:r>
          </a:p>
        </p:txBody>
      </p:sp>
      <p:sp>
        <p:nvSpPr>
          <p:cNvPr id="44" name="Obdélník 43">
            <a:extLst>
              <a:ext uri="{FF2B5EF4-FFF2-40B4-BE49-F238E27FC236}">
                <a16:creationId xmlns:a16="http://schemas.microsoft.com/office/drawing/2014/main" id="{19D3733A-08E8-4086-8E9E-CFAC545C7E28}"/>
              </a:ext>
            </a:extLst>
          </p:cNvPr>
          <p:cNvSpPr/>
          <p:nvPr/>
        </p:nvSpPr>
        <p:spPr>
          <a:xfrm>
            <a:off x="4118576" y="2068476"/>
            <a:ext cx="2765368" cy="453028"/>
          </a:xfrm>
          <a:prstGeom prst="rect">
            <a:avLst/>
          </a:prstGeom>
          <a:noFill/>
          <a:ln/>
          <a:effectLst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1400" dirty="0">
                <a:solidFill>
                  <a:srgbClr val="2BAD7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Portál stavebníka</a:t>
            </a:r>
          </a:p>
        </p:txBody>
      </p:sp>
      <p:sp>
        <p:nvSpPr>
          <p:cNvPr id="46" name="Obdélník 45">
            <a:extLst>
              <a:ext uri="{FF2B5EF4-FFF2-40B4-BE49-F238E27FC236}">
                <a16:creationId xmlns:a16="http://schemas.microsoft.com/office/drawing/2014/main" id="{777425EA-F7A4-4455-B947-92EE12904851}"/>
              </a:ext>
            </a:extLst>
          </p:cNvPr>
          <p:cNvSpPr/>
          <p:nvPr/>
        </p:nvSpPr>
        <p:spPr>
          <a:xfrm>
            <a:off x="3230024" y="1799891"/>
            <a:ext cx="4019966" cy="2995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1000" b="1" cap="all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Integrační platforma digitalizace stav. řízení</a:t>
            </a:r>
          </a:p>
        </p:txBody>
      </p:sp>
      <p:sp>
        <p:nvSpPr>
          <p:cNvPr id="53" name="Obdélník 52">
            <a:extLst>
              <a:ext uri="{FF2B5EF4-FFF2-40B4-BE49-F238E27FC236}">
                <a16:creationId xmlns:a16="http://schemas.microsoft.com/office/drawing/2014/main" id="{5F16E06C-18BC-4E23-9010-FCC956719495}"/>
              </a:ext>
            </a:extLst>
          </p:cNvPr>
          <p:cNvSpPr/>
          <p:nvPr/>
        </p:nvSpPr>
        <p:spPr>
          <a:xfrm>
            <a:off x="1441495" y="2985579"/>
            <a:ext cx="2498209" cy="2995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Podatelna - vyjádření vlastníků TI</a:t>
            </a:r>
          </a:p>
        </p:txBody>
      </p:sp>
      <p:sp>
        <p:nvSpPr>
          <p:cNvPr id="54" name="Obdélník 53">
            <a:extLst>
              <a:ext uri="{FF2B5EF4-FFF2-40B4-BE49-F238E27FC236}">
                <a16:creationId xmlns:a16="http://schemas.microsoft.com/office/drawing/2014/main" id="{82228841-2889-4697-B563-885399BEAC47}"/>
              </a:ext>
            </a:extLst>
          </p:cNvPr>
          <p:cNvSpPr/>
          <p:nvPr/>
        </p:nvSpPr>
        <p:spPr>
          <a:xfrm>
            <a:off x="6981428" y="2981006"/>
            <a:ext cx="2498209" cy="298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Identifikačního čísla stavby</a:t>
            </a:r>
          </a:p>
        </p:txBody>
      </p:sp>
      <p:sp>
        <p:nvSpPr>
          <p:cNvPr id="66" name="Obdélník 65">
            <a:extLst>
              <a:ext uri="{FF2B5EF4-FFF2-40B4-BE49-F238E27FC236}">
                <a16:creationId xmlns:a16="http://schemas.microsoft.com/office/drawing/2014/main" id="{12433496-8951-43A8-A18B-003466C04475}"/>
              </a:ext>
            </a:extLst>
          </p:cNvPr>
          <p:cNvSpPr/>
          <p:nvPr/>
        </p:nvSpPr>
        <p:spPr>
          <a:xfrm>
            <a:off x="902680" y="4577695"/>
            <a:ext cx="9197157" cy="1289995"/>
          </a:xfrm>
          <a:prstGeom prst="rect">
            <a:avLst/>
          </a:prstGeom>
          <a:solidFill>
            <a:srgbClr val="EF7D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/>
          </a:p>
        </p:txBody>
      </p:sp>
      <p:sp>
        <p:nvSpPr>
          <p:cNvPr id="67" name="Obdélník 66">
            <a:extLst>
              <a:ext uri="{FF2B5EF4-FFF2-40B4-BE49-F238E27FC236}">
                <a16:creationId xmlns:a16="http://schemas.microsoft.com/office/drawing/2014/main" id="{E0A4E928-597B-4F67-A239-80E80FB4944A}"/>
              </a:ext>
            </a:extLst>
          </p:cNvPr>
          <p:cNvSpPr/>
          <p:nvPr/>
        </p:nvSpPr>
        <p:spPr>
          <a:xfrm>
            <a:off x="1151259" y="4772496"/>
            <a:ext cx="2035108" cy="936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cs-CZ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INF.SYSTÉM EVIDENCE ÚZEMNÍCH A STAVEBNÍCH ŘÍZENÍ A JINÝCH POSTUPŮ </a:t>
            </a:r>
          </a:p>
          <a:p>
            <a:pPr algn="ctr">
              <a:spcAft>
                <a:spcPts val="0"/>
              </a:spcAft>
            </a:pPr>
            <a:r>
              <a:rPr lang="cs-CZ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Evidence úkonů, postupů, rozhodnutí, opatření, vyjádření</a:t>
            </a:r>
          </a:p>
        </p:txBody>
      </p:sp>
      <p:sp>
        <p:nvSpPr>
          <p:cNvPr id="68" name="Obdélník 67">
            <a:extLst>
              <a:ext uri="{FF2B5EF4-FFF2-40B4-BE49-F238E27FC236}">
                <a16:creationId xmlns:a16="http://schemas.microsoft.com/office/drawing/2014/main" id="{CC8DE30B-6811-44D3-BDC1-0C3C7224E744}"/>
              </a:ext>
            </a:extLst>
          </p:cNvPr>
          <p:cNvSpPr/>
          <p:nvPr/>
        </p:nvSpPr>
        <p:spPr>
          <a:xfrm>
            <a:off x="3278564" y="4772496"/>
            <a:ext cx="2115797" cy="936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cs-CZ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INF. SYSTÉM </a:t>
            </a:r>
            <a:br>
              <a:rPr lang="cs-CZ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EVIDENCE ELEKTRONICKÝCH DOKUMENTACÍ</a:t>
            </a:r>
            <a:endParaRPr lang="cs-CZ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cs-CZ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Projektové dokumentace, </a:t>
            </a:r>
            <a:r>
              <a:rPr lang="cs-CZ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volitelně i DWG,  BIM…</a:t>
            </a:r>
          </a:p>
        </p:txBody>
      </p:sp>
      <p:sp>
        <p:nvSpPr>
          <p:cNvPr id="69" name="Obdélník 68">
            <a:extLst>
              <a:ext uri="{FF2B5EF4-FFF2-40B4-BE49-F238E27FC236}">
                <a16:creationId xmlns:a16="http://schemas.microsoft.com/office/drawing/2014/main" id="{D9651B80-02D7-4258-B0F8-8F3B4C191AAF}"/>
              </a:ext>
            </a:extLst>
          </p:cNvPr>
          <p:cNvSpPr/>
          <p:nvPr/>
        </p:nvSpPr>
        <p:spPr>
          <a:xfrm>
            <a:off x="7751900" y="4772496"/>
            <a:ext cx="2026900" cy="5939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cs-CZ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DIGITÁLNÍ MAPA VEŘ. SPRÁVY</a:t>
            </a:r>
            <a:br>
              <a:rPr lang="cs-CZ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(komunikace, sítě a vybrané objekty)</a:t>
            </a:r>
          </a:p>
        </p:txBody>
      </p:sp>
      <p:sp>
        <p:nvSpPr>
          <p:cNvPr id="70" name="Obdélník 69">
            <a:extLst>
              <a:ext uri="{FF2B5EF4-FFF2-40B4-BE49-F238E27FC236}">
                <a16:creationId xmlns:a16="http://schemas.microsoft.com/office/drawing/2014/main" id="{A244B6C4-427D-4706-A442-C926D96D9ECD}"/>
              </a:ext>
            </a:extLst>
          </p:cNvPr>
          <p:cNvSpPr/>
          <p:nvPr/>
        </p:nvSpPr>
        <p:spPr>
          <a:xfrm>
            <a:off x="5486558" y="4772496"/>
            <a:ext cx="2173146" cy="936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NÁRODNÍ GEOPORTÁL ÚZEMNÍHO PLÁNOVÁNÍ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9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</a:t>
            </a:r>
            <a:r>
              <a:rPr lang="cs-CZ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systém pro územní plánování a správu ÚP</a:t>
            </a:r>
            <a:endParaRPr lang="cs-CZ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4" name="Obdélník 73">
            <a:extLst>
              <a:ext uri="{FF2B5EF4-FFF2-40B4-BE49-F238E27FC236}">
                <a16:creationId xmlns:a16="http://schemas.microsoft.com/office/drawing/2014/main" id="{BCD3DC94-328A-AC4F-AA37-F59486F21CC2}"/>
              </a:ext>
            </a:extLst>
          </p:cNvPr>
          <p:cNvSpPr/>
          <p:nvPr/>
        </p:nvSpPr>
        <p:spPr>
          <a:xfrm>
            <a:off x="5175029" y="5991736"/>
            <a:ext cx="2484674" cy="239888"/>
          </a:xfrm>
          <a:prstGeom prst="rect">
            <a:avLst/>
          </a:prstGeom>
          <a:solidFill>
            <a:srgbClr val="2BAD70"/>
          </a:solidFill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KRAJSKÉ GEOPORTÁLY</a:t>
            </a:r>
          </a:p>
        </p:txBody>
      </p:sp>
      <p:sp>
        <p:nvSpPr>
          <p:cNvPr id="72" name="Obdélník 71">
            <a:extLst>
              <a:ext uri="{FF2B5EF4-FFF2-40B4-BE49-F238E27FC236}">
                <a16:creationId xmlns:a16="http://schemas.microsoft.com/office/drawing/2014/main" id="{27B0FB35-78D7-F943-81A1-6C36D3E0A6F9}"/>
              </a:ext>
            </a:extLst>
          </p:cNvPr>
          <p:cNvSpPr/>
          <p:nvPr/>
        </p:nvSpPr>
        <p:spPr>
          <a:xfrm>
            <a:off x="1102109" y="6001750"/>
            <a:ext cx="3582234" cy="2141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Komplementární informační systémy VS</a:t>
            </a:r>
          </a:p>
        </p:txBody>
      </p:sp>
      <p:sp>
        <p:nvSpPr>
          <p:cNvPr id="77" name="Obdélník 76">
            <a:extLst>
              <a:ext uri="{FF2B5EF4-FFF2-40B4-BE49-F238E27FC236}">
                <a16:creationId xmlns:a16="http://schemas.microsoft.com/office/drawing/2014/main" id="{F47A2E9F-09DB-8343-B753-D643FC6DE22C}"/>
              </a:ext>
            </a:extLst>
          </p:cNvPr>
          <p:cNvSpPr/>
          <p:nvPr/>
        </p:nvSpPr>
        <p:spPr>
          <a:xfrm>
            <a:off x="7735900" y="5993380"/>
            <a:ext cx="2363938" cy="239888"/>
          </a:xfrm>
          <a:prstGeom prst="rect">
            <a:avLst/>
          </a:prstGeom>
          <a:solidFill>
            <a:srgbClr val="2BAD70"/>
          </a:solidFill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MAPOVÁNÍ VRI</a:t>
            </a:r>
          </a:p>
        </p:txBody>
      </p:sp>
      <p:sp>
        <p:nvSpPr>
          <p:cNvPr id="52" name="Obdélník 51">
            <a:extLst>
              <a:ext uri="{FF2B5EF4-FFF2-40B4-BE49-F238E27FC236}">
                <a16:creationId xmlns:a16="http://schemas.microsoft.com/office/drawing/2014/main" id="{15538797-7BC6-D041-BDAA-674E3B576E43}"/>
              </a:ext>
            </a:extLst>
          </p:cNvPr>
          <p:cNvSpPr/>
          <p:nvPr/>
        </p:nvSpPr>
        <p:spPr>
          <a:xfrm>
            <a:off x="7751899" y="5418344"/>
            <a:ext cx="2026900" cy="2902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9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DIGITÁLNÍ TECHNICKÉ MAPY</a:t>
            </a:r>
            <a:endParaRPr lang="cs-CZ" sz="9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délník 47">
            <a:extLst>
              <a:ext uri="{FF2B5EF4-FFF2-40B4-BE49-F238E27FC236}">
                <a16:creationId xmlns:a16="http://schemas.microsoft.com/office/drawing/2014/main" id="{9B6B5D5C-2E9B-A846-977F-E8A4AD63BE59}"/>
              </a:ext>
            </a:extLst>
          </p:cNvPr>
          <p:cNvSpPr/>
          <p:nvPr/>
        </p:nvSpPr>
        <p:spPr>
          <a:xfrm>
            <a:off x="5533374" y="3552232"/>
            <a:ext cx="2263816" cy="594264"/>
          </a:xfrm>
          <a:prstGeom prst="rect">
            <a:avLst/>
          </a:prstGeom>
          <a:solidFill>
            <a:srgbClr val="EF7D00"/>
          </a:solidFill>
          <a:ln>
            <a:noFill/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1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SW STAVEBNÍCH ÚŘADŮ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nový</a:t>
            </a:r>
            <a:endParaRPr lang="cs-CZ" sz="10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A1F8F7A-54D4-4B18-AA4E-9FD3EF4166D5}"/>
              </a:ext>
            </a:extLst>
          </p:cNvPr>
          <p:cNvSpPr/>
          <p:nvPr/>
        </p:nvSpPr>
        <p:spPr>
          <a:xfrm>
            <a:off x="4026106" y="4096393"/>
            <a:ext cx="2832972" cy="314159"/>
          </a:xfrm>
          <a:prstGeom prst="rect">
            <a:avLst/>
          </a:prstGeom>
          <a:solidFill>
            <a:srgbClr val="FFCE3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Technické vybavení stavebních úřadů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226AE171-CD96-7845-8FD0-E44F4FDED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922" y="-4349"/>
            <a:ext cx="1484597" cy="2095901"/>
          </a:xfrm>
          <a:prstGeom prst="rect">
            <a:avLst/>
          </a:prstGeom>
        </p:spPr>
      </p:pic>
      <p:sp>
        <p:nvSpPr>
          <p:cNvPr id="19" name="Obdélník 18">
            <a:extLst>
              <a:ext uri="{FF2B5EF4-FFF2-40B4-BE49-F238E27FC236}">
                <a16:creationId xmlns:a16="http://schemas.microsoft.com/office/drawing/2014/main" id="{FE40A214-7856-8748-9BCA-35D82FAFE164}"/>
              </a:ext>
            </a:extLst>
          </p:cNvPr>
          <p:cNvSpPr/>
          <p:nvPr/>
        </p:nvSpPr>
        <p:spPr>
          <a:xfrm>
            <a:off x="4576960" y="305636"/>
            <a:ext cx="6096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Digitalizace stavebního řízení 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územního plánování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200" dirty="0">
              <a:solidFill>
                <a:srgbClr val="2BA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6E36B90B-6272-6946-8889-376C092AE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010" y="2575675"/>
            <a:ext cx="952500" cy="203200"/>
          </a:xfrm>
          <a:prstGeom prst="rect">
            <a:avLst/>
          </a:prstGeom>
        </p:spPr>
      </p:pic>
      <p:sp>
        <p:nvSpPr>
          <p:cNvPr id="59" name="Obdélník 58">
            <a:extLst>
              <a:ext uri="{FF2B5EF4-FFF2-40B4-BE49-F238E27FC236}">
                <a16:creationId xmlns:a16="http://schemas.microsoft.com/office/drawing/2014/main" id="{409BC799-57CC-C144-A096-B15940F11C83}"/>
              </a:ext>
            </a:extLst>
          </p:cNvPr>
          <p:cNvSpPr/>
          <p:nvPr/>
        </p:nvSpPr>
        <p:spPr>
          <a:xfrm>
            <a:off x="1303987" y="1799891"/>
            <a:ext cx="2038830" cy="2995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1000" b="1" cap="all" dirty="0">
                <a:solidFill>
                  <a:srgbClr val="2BAD7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VEŘEJNÁ ČÁST</a:t>
            </a:r>
          </a:p>
        </p:txBody>
      </p:sp>
      <p:sp>
        <p:nvSpPr>
          <p:cNvPr id="63" name="Obdélník 62">
            <a:extLst>
              <a:ext uri="{FF2B5EF4-FFF2-40B4-BE49-F238E27FC236}">
                <a16:creationId xmlns:a16="http://schemas.microsoft.com/office/drawing/2014/main" id="{20DC02ED-6D63-F648-BA9C-B3EBBB8BA5F7}"/>
              </a:ext>
            </a:extLst>
          </p:cNvPr>
          <p:cNvSpPr/>
          <p:nvPr/>
        </p:nvSpPr>
        <p:spPr>
          <a:xfrm>
            <a:off x="7659703" y="1799891"/>
            <a:ext cx="2038830" cy="2995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cs-CZ" sz="1000" b="1" cap="all" dirty="0">
                <a:solidFill>
                  <a:srgbClr val="2BAD7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NEVEŘEJNÁ ČÁST</a:t>
            </a:r>
          </a:p>
        </p:txBody>
      </p:sp>
      <p:grpSp>
        <p:nvGrpSpPr>
          <p:cNvPr id="75" name="Skupina 74">
            <a:extLst>
              <a:ext uri="{FF2B5EF4-FFF2-40B4-BE49-F238E27FC236}">
                <a16:creationId xmlns:a16="http://schemas.microsoft.com/office/drawing/2014/main" id="{E2D27288-A5E1-464A-9A41-750D2CD65031}"/>
              </a:ext>
            </a:extLst>
          </p:cNvPr>
          <p:cNvGrpSpPr/>
          <p:nvPr/>
        </p:nvGrpSpPr>
        <p:grpSpPr>
          <a:xfrm>
            <a:off x="7968453" y="3486801"/>
            <a:ext cx="410195" cy="788172"/>
            <a:chOff x="8624669" y="3563133"/>
            <a:chExt cx="713037" cy="1472075"/>
          </a:xfrm>
        </p:grpSpPr>
        <p:sp>
          <p:nvSpPr>
            <p:cNvPr id="76" name="Šipka: doleva a nahoru 60">
              <a:extLst>
                <a:ext uri="{FF2B5EF4-FFF2-40B4-BE49-F238E27FC236}">
                  <a16:creationId xmlns:a16="http://schemas.microsoft.com/office/drawing/2014/main" id="{A0C7A0FA-E1E8-2447-BE88-D71C87782DD2}"/>
                </a:ext>
              </a:extLst>
            </p:cNvPr>
            <p:cNvSpPr/>
            <p:nvPr/>
          </p:nvSpPr>
          <p:spPr>
            <a:xfrm>
              <a:off x="8624669" y="3563133"/>
              <a:ext cx="713037" cy="911290"/>
            </a:xfrm>
            <a:prstGeom prst="leftUpArrow">
              <a:avLst/>
            </a:prstGeom>
            <a:solidFill>
              <a:srgbClr val="2BA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78" name="Šipka: doleva a nahoru 61">
              <a:extLst>
                <a:ext uri="{FF2B5EF4-FFF2-40B4-BE49-F238E27FC236}">
                  <a16:creationId xmlns:a16="http://schemas.microsoft.com/office/drawing/2014/main" id="{CD9267F1-5826-984C-8375-4021A33A6F38}"/>
                </a:ext>
              </a:extLst>
            </p:cNvPr>
            <p:cNvSpPr/>
            <p:nvPr/>
          </p:nvSpPr>
          <p:spPr>
            <a:xfrm rot="10800000" flipH="1">
              <a:off x="8624669" y="4106099"/>
              <a:ext cx="713037" cy="929109"/>
            </a:xfrm>
            <a:prstGeom prst="leftUpArrow">
              <a:avLst>
                <a:gd name="adj1" fmla="val 25000"/>
                <a:gd name="adj2" fmla="val 25280"/>
                <a:gd name="adj3" fmla="val 25000"/>
              </a:avLst>
            </a:prstGeom>
            <a:solidFill>
              <a:srgbClr val="2BA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grpSp>
        <p:nvGrpSpPr>
          <p:cNvPr id="79" name="Skupina 78">
            <a:extLst>
              <a:ext uri="{FF2B5EF4-FFF2-40B4-BE49-F238E27FC236}">
                <a16:creationId xmlns:a16="http://schemas.microsoft.com/office/drawing/2014/main" id="{AC482249-AC71-3449-B4A2-B6B8539BC648}"/>
              </a:ext>
            </a:extLst>
          </p:cNvPr>
          <p:cNvGrpSpPr/>
          <p:nvPr/>
        </p:nvGrpSpPr>
        <p:grpSpPr>
          <a:xfrm rot="10800000">
            <a:off x="2326605" y="3486801"/>
            <a:ext cx="410195" cy="788172"/>
            <a:chOff x="8624669" y="3563133"/>
            <a:chExt cx="713037" cy="1472075"/>
          </a:xfrm>
        </p:grpSpPr>
        <p:sp>
          <p:nvSpPr>
            <p:cNvPr id="80" name="Šipka: doleva a nahoru 60">
              <a:extLst>
                <a:ext uri="{FF2B5EF4-FFF2-40B4-BE49-F238E27FC236}">
                  <a16:creationId xmlns:a16="http://schemas.microsoft.com/office/drawing/2014/main" id="{8D748FF5-36F6-9E4E-9BAC-A818D5D04D68}"/>
                </a:ext>
              </a:extLst>
            </p:cNvPr>
            <p:cNvSpPr/>
            <p:nvPr/>
          </p:nvSpPr>
          <p:spPr>
            <a:xfrm>
              <a:off x="8624669" y="3563133"/>
              <a:ext cx="713037" cy="911290"/>
            </a:xfrm>
            <a:prstGeom prst="leftUpArrow">
              <a:avLst/>
            </a:prstGeom>
            <a:solidFill>
              <a:srgbClr val="2BA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81" name="Šipka: doleva a nahoru 61">
              <a:extLst>
                <a:ext uri="{FF2B5EF4-FFF2-40B4-BE49-F238E27FC236}">
                  <a16:creationId xmlns:a16="http://schemas.microsoft.com/office/drawing/2014/main" id="{1AC1C8B5-C3F0-FD4E-BDF0-1D9275B290A6}"/>
                </a:ext>
              </a:extLst>
            </p:cNvPr>
            <p:cNvSpPr/>
            <p:nvPr/>
          </p:nvSpPr>
          <p:spPr>
            <a:xfrm rot="10800000" flipH="1">
              <a:off x="8624669" y="4106099"/>
              <a:ext cx="713037" cy="929109"/>
            </a:xfrm>
            <a:prstGeom prst="leftUpArrow">
              <a:avLst>
                <a:gd name="adj1" fmla="val 25000"/>
                <a:gd name="adj2" fmla="val 25280"/>
                <a:gd name="adj3" fmla="val 25000"/>
              </a:avLst>
            </a:prstGeom>
            <a:solidFill>
              <a:srgbClr val="2BAD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pic>
        <p:nvPicPr>
          <p:cNvPr id="83" name="Obrázek 82">
            <a:extLst>
              <a:ext uri="{FF2B5EF4-FFF2-40B4-BE49-F238E27FC236}">
                <a16:creationId xmlns:a16="http://schemas.microsoft.com/office/drawing/2014/main" id="{D35BEA92-8897-6E44-9577-074F7E172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3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5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C903F14-1120-41D4-942E-05B4333C5F55}"/>
              </a:ext>
            </a:extLst>
          </p:cNvPr>
          <p:cNvSpPr txBox="1"/>
          <p:nvPr/>
        </p:nvSpPr>
        <p:spPr>
          <a:xfrm>
            <a:off x="1157820" y="1119465"/>
            <a:ext cx="999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2800" b="1" dirty="0">
                <a:latin typeface="Arial Black" panose="020B0604020202020204" pitchFamily="34" charset="0"/>
                <a:cs typeface="Arial Black" panose="020B0604020202020204" pitchFamily="34" charset="0"/>
              </a:rPr>
              <a:t>Jaké aktivity již byly realizovány?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2DB5A14D-83D3-4107-A8E9-B796EDFA7689}"/>
              </a:ext>
            </a:extLst>
          </p:cNvPr>
          <p:cNvSpPr/>
          <p:nvPr/>
        </p:nvSpPr>
        <p:spPr>
          <a:xfrm>
            <a:off x="1177831" y="1939389"/>
            <a:ext cx="9139556" cy="3466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9163">
              <a:lnSpc>
                <a:spcPct val="115000"/>
              </a:lnSpc>
              <a:buClr>
                <a:srgbClr val="EF7D00"/>
              </a:buClr>
              <a:buFont typeface="Wingdings" pitchFamily="2" charset="2"/>
              <a:buChar char="ü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Legislativa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 novela zákona o zeměměřičství a stavebního zákona, provedená zák. č. 47/2020 Sb.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 nový stavební zákon – projednáno Poslaneckou sněmovnou, nyní v Senátu ČR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9163">
              <a:lnSpc>
                <a:spcPct val="115000"/>
              </a:lnSpc>
              <a:buClr>
                <a:srgbClr val="EF7D00"/>
              </a:buClr>
              <a:buFont typeface="Wingdings" pitchFamily="2" charset="2"/>
              <a:buChar char="ü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Koncept DSŘÚP a </a:t>
            </a:r>
            <a:r>
              <a:rPr lang="cs-CZ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 architektury systému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vytvoření konceptu; architektura projednána a schválena MV - Odborem hlavního architekta</a:t>
            </a:r>
          </a:p>
          <a:p>
            <a:pPr marL="285750" indent="-285750" defTabSz="919163">
              <a:lnSpc>
                <a:spcPct val="115000"/>
              </a:lnSpc>
              <a:buClr>
                <a:srgbClr val="EF7D00"/>
              </a:buClr>
              <a:buFont typeface="Wingdings" pitchFamily="2" charset="2"/>
              <a:buChar char="ü"/>
              <a:tabLst>
                <a:tab pos="6813550" algn="l"/>
              </a:tabLst>
            </a:pPr>
            <a:endParaRPr lang="cs-CZ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defTabSz="919163">
              <a:lnSpc>
                <a:spcPct val="115000"/>
              </a:lnSpc>
              <a:buClr>
                <a:srgbClr val="EF7D00"/>
              </a:buClr>
              <a:buFont typeface="Wingdings" pitchFamily="2" charset="2"/>
              <a:buChar char="ü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Organizace projektu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cs-CZ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VVT, Rada DSŘ, Pracovní výbor pro digitalizaci SŘ a ÚP, Pracovní skupina pro NSÚ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endParaRPr lang="cs-CZ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defTabSz="919163">
              <a:lnSpc>
                <a:spcPct val="115000"/>
              </a:lnSpc>
              <a:buClr>
                <a:srgbClr val="EF7D00"/>
              </a:buClr>
              <a:buFont typeface="Wingdings" pitchFamily="2" charset="2"/>
              <a:buChar char="ü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Financování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cs-CZ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IROP, NPO</a:t>
            </a:r>
            <a:r>
              <a:rPr lang="cs-CZ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4FA6D41-AB43-A24B-8D60-CEF7E0821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922" y="-4349"/>
            <a:ext cx="1484597" cy="2095901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4E12C5C4-DE1B-CE46-9544-13CD92A78A81}"/>
              </a:ext>
            </a:extLst>
          </p:cNvPr>
          <p:cNvSpPr/>
          <p:nvPr/>
        </p:nvSpPr>
        <p:spPr>
          <a:xfrm>
            <a:off x="4576960" y="305636"/>
            <a:ext cx="6096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Digitalizace stavebního řízení 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územního plánování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200" dirty="0">
              <a:solidFill>
                <a:srgbClr val="2BA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9CE6CC8-8256-1140-AE4D-39C099678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59" y="6174311"/>
            <a:ext cx="2779223" cy="457061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7E5B8A70-AB3B-334F-A7CA-3AAD15C23B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5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C903F14-1120-41D4-942E-05B4333C5F55}"/>
              </a:ext>
            </a:extLst>
          </p:cNvPr>
          <p:cNvSpPr txBox="1"/>
          <p:nvPr/>
        </p:nvSpPr>
        <p:spPr>
          <a:xfrm>
            <a:off x="1110858" y="1009737"/>
            <a:ext cx="9998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3600" b="1" dirty="0">
                <a:latin typeface="Arial Black" panose="020B0604020202020204" pitchFamily="34" charset="0"/>
                <a:cs typeface="Arial Black" panose="020B0604020202020204" pitchFamily="34" charset="0"/>
              </a:rPr>
              <a:t>Organizace projektu</a:t>
            </a:r>
          </a:p>
        </p:txBody>
      </p:sp>
      <p:sp>
        <p:nvSpPr>
          <p:cNvPr id="14" name="Zaoblený obdélník 4"/>
          <p:cNvSpPr txBox="1"/>
          <p:nvPr/>
        </p:nvSpPr>
        <p:spPr>
          <a:xfrm>
            <a:off x="5915390" y="2024341"/>
            <a:ext cx="4445081" cy="508547"/>
          </a:xfrm>
          <a:prstGeom prst="rect">
            <a:avLst/>
          </a:prstGeom>
          <a:solidFill>
            <a:srgbClr val="831F8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Rada vlády pro informační společnost</a:t>
            </a:r>
          </a:p>
        </p:txBody>
      </p:sp>
      <p:sp>
        <p:nvSpPr>
          <p:cNvPr id="17" name="Zaoblený obdélník 4"/>
          <p:cNvSpPr txBox="1"/>
          <p:nvPr/>
        </p:nvSpPr>
        <p:spPr>
          <a:xfrm>
            <a:off x="1110858" y="2024341"/>
            <a:ext cx="4445081" cy="508547"/>
          </a:xfrm>
          <a:prstGeom prst="rect">
            <a:avLst/>
          </a:prstGeom>
          <a:solidFill>
            <a:srgbClr val="831F8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Ministerstvo pro místní rozvoj ČR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3F594332-4688-1F47-ABEC-3F36249F9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922" y="-4349"/>
            <a:ext cx="1484597" cy="2095901"/>
          </a:xfrm>
          <a:prstGeom prst="rect">
            <a:avLst/>
          </a:prstGeom>
        </p:spPr>
      </p:pic>
      <p:sp>
        <p:nvSpPr>
          <p:cNvPr id="23" name="Obdélník 22">
            <a:extLst>
              <a:ext uri="{FF2B5EF4-FFF2-40B4-BE49-F238E27FC236}">
                <a16:creationId xmlns:a16="http://schemas.microsoft.com/office/drawing/2014/main" id="{F2C18912-8C0D-644D-AD07-C40C16FF2D20}"/>
              </a:ext>
            </a:extLst>
          </p:cNvPr>
          <p:cNvSpPr/>
          <p:nvPr/>
        </p:nvSpPr>
        <p:spPr>
          <a:xfrm>
            <a:off x="4576960" y="305636"/>
            <a:ext cx="6096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Digitalizace stavebního řízení 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územního plánování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200" dirty="0">
              <a:solidFill>
                <a:srgbClr val="2BA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2C0F3039-A3DB-6447-B905-DD93E5AC0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59" y="6174311"/>
            <a:ext cx="2779223" cy="457061"/>
          </a:xfrm>
          <a:prstGeom prst="rect">
            <a:avLst/>
          </a:prstGeom>
        </p:spPr>
      </p:pic>
      <p:sp>
        <p:nvSpPr>
          <p:cNvPr id="28" name="Zaoblený obdélník 4">
            <a:extLst>
              <a:ext uri="{FF2B5EF4-FFF2-40B4-BE49-F238E27FC236}">
                <a16:creationId xmlns:a16="http://schemas.microsoft.com/office/drawing/2014/main" id="{DF48D1EB-6E3C-9843-9D1D-D08E3C0B3A37}"/>
              </a:ext>
            </a:extLst>
          </p:cNvPr>
          <p:cNvSpPr txBox="1"/>
          <p:nvPr/>
        </p:nvSpPr>
        <p:spPr>
          <a:xfrm>
            <a:off x="1110858" y="2532888"/>
            <a:ext cx="4445081" cy="437329"/>
          </a:xfrm>
          <a:prstGeom prst="rect">
            <a:avLst/>
          </a:prstGeom>
          <a:solidFill>
            <a:srgbClr val="FFCE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/>
            <a:r>
              <a:rPr lang="cs-CZ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Výkonný a věcný tým DSŘÚP</a:t>
            </a:r>
          </a:p>
        </p:txBody>
      </p:sp>
      <p:sp>
        <p:nvSpPr>
          <p:cNvPr id="29" name="Zaoblený obdélník 4">
            <a:extLst>
              <a:ext uri="{FF2B5EF4-FFF2-40B4-BE49-F238E27FC236}">
                <a16:creationId xmlns:a16="http://schemas.microsoft.com/office/drawing/2014/main" id="{86806646-218D-3942-BA95-297ED3770E71}"/>
              </a:ext>
            </a:extLst>
          </p:cNvPr>
          <p:cNvSpPr txBox="1"/>
          <p:nvPr/>
        </p:nvSpPr>
        <p:spPr>
          <a:xfrm>
            <a:off x="1106422" y="3041435"/>
            <a:ext cx="1389889" cy="1483946"/>
          </a:xfrm>
          <a:prstGeom prst="rect">
            <a:avLst/>
          </a:prstGeom>
          <a:solidFill>
            <a:srgbClr val="2BAD7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t" anchorCtr="0">
            <a:noAutofit/>
          </a:bodyPr>
          <a:lstStyle/>
          <a:p>
            <a:pPr lvl="0" algn="ctr"/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Odbor projektového řízení</a:t>
            </a:r>
          </a:p>
        </p:txBody>
      </p:sp>
      <p:sp>
        <p:nvSpPr>
          <p:cNvPr id="30" name="Zaoblený obdélník 4">
            <a:extLst>
              <a:ext uri="{FF2B5EF4-FFF2-40B4-BE49-F238E27FC236}">
                <a16:creationId xmlns:a16="http://schemas.microsoft.com/office/drawing/2014/main" id="{8FB03982-AE93-BD49-B1E9-63184564A6C6}"/>
              </a:ext>
            </a:extLst>
          </p:cNvPr>
          <p:cNvSpPr txBox="1"/>
          <p:nvPr/>
        </p:nvSpPr>
        <p:spPr>
          <a:xfrm>
            <a:off x="2569464" y="3041435"/>
            <a:ext cx="1463040" cy="1483946"/>
          </a:xfrm>
          <a:prstGeom prst="rect">
            <a:avLst/>
          </a:prstGeom>
          <a:solidFill>
            <a:srgbClr val="2BAD7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t" anchorCtr="0">
            <a:noAutofit/>
          </a:bodyPr>
          <a:lstStyle/>
          <a:p>
            <a:pPr lvl="0" algn="ctr"/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Oddělení digitalizace stavebního řízení</a:t>
            </a:r>
          </a:p>
        </p:txBody>
      </p:sp>
      <p:sp>
        <p:nvSpPr>
          <p:cNvPr id="31" name="Zaoblený obdélník 4">
            <a:extLst>
              <a:ext uri="{FF2B5EF4-FFF2-40B4-BE49-F238E27FC236}">
                <a16:creationId xmlns:a16="http://schemas.microsoft.com/office/drawing/2014/main" id="{91067B8F-B5B1-0E44-8444-4306EDA9C863}"/>
              </a:ext>
            </a:extLst>
          </p:cNvPr>
          <p:cNvSpPr txBox="1"/>
          <p:nvPr/>
        </p:nvSpPr>
        <p:spPr>
          <a:xfrm>
            <a:off x="4105657" y="3041435"/>
            <a:ext cx="1450282" cy="1483946"/>
          </a:xfrm>
          <a:prstGeom prst="rect">
            <a:avLst/>
          </a:prstGeom>
          <a:solidFill>
            <a:srgbClr val="2BAD7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t" anchorCtr="0">
            <a:noAutofit/>
          </a:bodyPr>
          <a:lstStyle/>
          <a:p>
            <a:pPr lvl="0" algn="ctr"/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Odborníci z ostatních útvarů</a:t>
            </a:r>
          </a:p>
          <a:p>
            <a:pPr lvl="0" algn="ctr"/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Odborníci mimo MMR</a:t>
            </a:r>
          </a:p>
        </p:txBody>
      </p:sp>
      <p:sp>
        <p:nvSpPr>
          <p:cNvPr id="32" name="Zaoblený obdélník 4">
            <a:extLst>
              <a:ext uri="{FF2B5EF4-FFF2-40B4-BE49-F238E27FC236}">
                <a16:creationId xmlns:a16="http://schemas.microsoft.com/office/drawing/2014/main" id="{5C59EC2D-7786-2347-9BD6-1BA0A0B7EF83}"/>
              </a:ext>
            </a:extLst>
          </p:cNvPr>
          <p:cNvSpPr txBox="1"/>
          <p:nvPr/>
        </p:nvSpPr>
        <p:spPr>
          <a:xfrm>
            <a:off x="1110858" y="4610626"/>
            <a:ext cx="4445081" cy="635116"/>
          </a:xfrm>
          <a:prstGeom prst="rect">
            <a:avLst/>
          </a:prstGeom>
          <a:solidFill>
            <a:srgbClr val="FFCE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Rada DSŘ</a:t>
            </a:r>
          </a:p>
        </p:txBody>
      </p:sp>
      <p:sp>
        <p:nvSpPr>
          <p:cNvPr id="33" name="Zaoblený obdélník 4">
            <a:extLst>
              <a:ext uri="{FF2B5EF4-FFF2-40B4-BE49-F238E27FC236}">
                <a16:creationId xmlns:a16="http://schemas.microsoft.com/office/drawing/2014/main" id="{0E7063CC-CFDA-8A43-9DE0-D3F95D77BADC}"/>
              </a:ext>
            </a:extLst>
          </p:cNvPr>
          <p:cNvSpPr txBox="1"/>
          <p:nvPr/>
        </p:nvSpPr>
        <p:spPr>
          <a:xfrm>
            <a:off x="5915390" y="2532888"/>
            <a:ext cx="4445081" cy="437329"/>
          </a:xfrm>
          <a:prstGeom prst="rect">
            <a:avLst/>
          </a:prstGeom>
          <a:solidFill>
            <a:srgbClr val="EF7D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/>
            <a:r>
              <a:rPr lang="cs-CZ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RVIS – Pracovní výbor pro digitalizaci SŘ a ÚP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DEE7BB28-0CF8-544E-8C01-D4C50F712FD2}"/>
              </a:ext>
            </a:extLst>
          </p:cNvPr>
          <p:cNvSpPr txBox="1"/>
          <p:nvPr/>
        </p:nvSpPr>
        <p:spPr>
          <a:xfrm>
            <a:off x="6707930" y="3296746"/>
            <a:ext cx="5123852" cy="228109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285750" lvl="0" indent="-285750">
              <a:buClr>
                <a:srgbClr val="EF7D00"/>
              </a:buClr>
              <a:buSzPct val="150000"/>
              <a:buFont typeface="Wingdings" pitchFamily="2" charset="2"/>
              <a:buChar char="§"/>
            </a:pPr>
            <a:r>
              <a:rPr lang="cs-CZ" sz="1400" b="1" dirty="0">
                <a:solidFill>
                  <a:schemeClr val="bg2">
                    <a:lumMod val="25000"/>
                  </a:schemeClr>
                </a:solidFill>
              </a:rPr>
              <a:t>Pracovní skupina pro legislativu</a:t>
            </a:r>
          </a:p>
          <a:p>
            <a:pPr marL="285750" lvl="0" indent="-285750">
              <a:buClr>
                <a:srgbClr val="EF7D00"/>
              </a:buClr>
              <a:buSzPct val="150000"/>
              <a:buFont typeface="Wingdings" pitchFamily="2" charset="2"/>
              <a:buChar char="§"/>
            </a:pPr>
            <a:endParaRPr lang="cs-CZ" sz="14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lvl="0" indent="-285750">
              <a:buClr>
                <a:srgbClr val="EF7D00"/>
              </a:buClr>
              <a:buSzPct val="150000"/>
              <a:buFont typeface="Wingdings" pitchFamily="2" charset="2"/>
              <a:buChar char="§"/>
            </a:pPr>
            <a:r>
              <a:rPr lang="cs-CZ" sz="1400" b="1" dirty="0">
                <a:solidFill>
                  <a:schemeClr val="bg2">
                    <a:lumMod val="25000"/>
                  </a:schemeClr>
                </a:solidFill>
              </a:rPr>
              <a:t>Pracovní skupina pro architekturu</a:t>
            </a:r>
          </a:p>
          <a:p>
            <a:pPr marL="285750" lvl="0" indent="-285750">
              <a:buClr>
                <a:srgbClr val="EF7D00"/>
              </a:buClr>
              <a:buSzPct val="150000"/>
              <a:buFont typeface="Wingdings" pitchFamily="2" charset="2"/>
              <a:buChar char="§"/>
            </a:pPr>
            <a:endParaRPr lang="cs-CZ" sz="14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lvl="0" indent="-285750">
              <a:buClr>
                <a:srgbClr val="EF7D00"/>
              </a:buClr>
              <a:buSzPct val="150000"/>
              <a:buFont typeface="Wingdings" pitchFamily="2" charset="2"/>
              <a:buChar char="§"/>
            </a:pPr>
            <a:r>
              <a:rPr lang="cs-CZ" sz="1400" b="1" dirty="0">
                <a:solidFill>
                  <a:schemeClr val="bg2">
                    <a:lumMod val="25000"/>
                  </a:schemeClr>
                </a:solidFill>
              </a:rPr>
              <a:t>Pracovní skupina pro financování</a:t>
            </a:r>
          </a:p>
          <a:p>
            <a:pPr marL="285750" lvl="0" indent="-285750">
              <a:buClr>
                <a:srgbClr val="EF7D00"/>
              </a:buClr>
              <a:buSzPct val="150000"/>
              <a:buFont typeface="Wingdings" pitchFamily="2" charset="2"/>
              <a:buChar char="§"/>
            </a:pPr>
            <a:endParaRPr lang="cs-CZ" sz="1400" b="1" dirty="0">
              <a:solidFill>
                <a:schemeClr val="bg2">
                  <a:lumMod val="25000"/>
                </a:schemeClr>
              </a:solidFill>
            </a:endParaRPr>
          </a:p>
          <a:p>
            <a:pPr marL="285750" lvl="0" indent="-285750">
              <a:buClr>
                <a:srgbClr val="EF7D00"/>
              </a:buClr>
              <a:buSzPct val="150000"/>
              <a:buFont typeface="Wingdings" pitchFamily="2" charset="2"/>
              <a:buChar char="§"/>
            </a:pPr>
            <a:r>
              <a:rPr lang="cs-CZ" sz="1400" b="1" dirty="0">
                <a:solidFill>
                  <a:schemeClr val="bg2">
                    <a:lumMod val="25000"/>
                  </a:schemeClr>
                </a:solidFill>
              </a:rPr>
              <a:t>Pracovní skupina </a:t>
            </a:r>
            <a:br>
              <a:rPr lang="cs-CZ" sz="1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cs-CZ" sz="1400" b="1" dirty="0">
                <a:solidFill>
                  <a:schemeClr val="bg2">
                    <a:lumMod val="25000"/>
                  </a:schemeClr>
                </a:solidFill>
              </a:rPr>
              <a:t>– Koordinační rada správců DMVS a DTM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3748C4A-6190-8B40-80C3-2B868A284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349"/>
            <a:ext cx="812800" cy="812800"/>
          </a:xfrm>
          <a:prstGeom prst="rect">
            <a:avLst/>
          </a:prstGeom>
        </p:spPr>
      </p:pic>
      <p:sp>
        <p:nvSpPr>
          <p:cNvPr id="16" name="Zaoblený obdélník 4">
            <a:extLst>
              <a:ext uri="{FF2B5EF4-FFF2-40B4-BE49-F238E27FC236}">
                <a16:creationId xmlns:a16="http://schemas.microsoft.com/office/drawing/2014/main" id="{3A55EACC-E8F2-431D-91A7-FC83C3105F14}"/>
              </a:ext>
            </a:extLst>
          </p:cNvPr>
          <p:cNvSpPr txBox="1"/>
          <p:nvPr/>
        </p:nvSpPr>
        <p:spPr>
          <a:xfrm>
            <a:off x="1110858" y="5330987"/>
            <a:ext cx="4445081" cy="635116"/>
          </a:xfrm>
          <a:prstGeom prst="rect">
            <a:avLst/>
          </a:prstGeom>
          <a:solidFill>
            <a:srgbClr val="FFCE3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skupina pro NSÚ</a:t>
            </a:r>
          </a:p>
        </p:txBody>
      </p:sp>
    </p:spTree>
    <p:extLst>
      <p:ext uri="{BB962C8B-B14F-4D97-AF65-F5344CB8AC3E}">
        <p14:creationId xmlns:p14="http://schemas.microsoft.com/office/powerpoint/2010/main" val="314573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C903F14-1120-41D4-942E-05B4333C5F55}"/>
              </a:ext>
            </a:extLst>
          </p:cNvPr>
          <p:cNvSpPr txBox="1"/>
          <p:nvPr/>
        </p:nvSpPr>
        <p:spPr>
          <a:xfrm>
            <a:off x="1170877" y="920506"/>
            <a:ext cx="9998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3600" b="1" dirty="0">
                <a:latin typeface="Arial Black" panose="020B0604020202020204" pitchFamily="34" charset="0"/>
                <a:cs typeface="Arial Black" panose="020B0604020202020204" pitchFamily="34" charset="0"/>
              </a:rPr>
              <a:t>Financování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4A0CEEA-01E1-D743-ADF4-409090526BEF}"/>
              </a:ext>
            </a:extLst>
          </p:cNvPr>
          <p:cNvSpPr/>
          <p:nvPr/>
        </p:nvSpPr>
        <p:spPr>
          <a:xfrm>
            <a:off x="1170877" y="2519310"/>
            <a:ext cx="9139556" cy="3501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9163">
              <a:lnSpc>
                <a:spcPct val="115000"/>
              </a:lnSpc>
              <a:buSzPct val="150000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Integrovaný regionální operační program</a:t>
            </a:r>
            <a:r>
              <a:rPr lang="cs-CZ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0,976 mld. Kč</a:t>
            </a:r>
          </a:p>
          <a:p>
            <a:pPr marL="800100" lvl="1" indent="-342900" defTabSz="919163">
              <a:lnSpc>
                <a:spcPct val="115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§"/>
              <a:tabLst>
                <a:tab pos="6813550" algn="l"/>
              </a:tabLst>
            </a:pPr>
            <a:r>
              <a:rPr lang="cs-CZ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Digitalizace stavebního řízení		    0,776 mld. Kč</a:t>
            </a:r>
          </a:p>
          <a:p>
            <a:pPr marL="800100" lvl="1" indent="-342900" defTabSz="919163">
              <a:lnSpc>
                <a:spcPct val="115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§"/>
              <a:tabLst>
                <a:tab pos="6813550" algn="l"/>
              </a:tabLst>
            </a:pPr>
            <a:r>
              <a:rPr lang="cs-CZ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Národní </a:t>
            </a:r>
            <a:r>
              <a:rPr lang="cs-CZ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geoportál</a:t>
            </a:r>
            <a:r>
              <a:rPr lang="cs-CZ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územního plánování		        0,2 mld. Kč	</a:t>
            </a:r>
          </a:p>
          <a:p>
            <a:pPr defTabSz="919163">
              <a:lnSpc>
                <a:spcPct val="115000"/>
              </a:lnSpc>
              <a:buClr>
                <a:srgbClr val="00B050"/>
              </a:buClr>
              <a:buSzPct val="150000"/>
              <a:tabLst>
                <a:tab pos="6813550" algn="l"/>
              </a:tabLst>
            </a:pPr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9163">
              <a:lnSpc>
                <a:spcPct val="115000"/>
              </a:lnSpc>
              <a:buClr>
                <a:srgbClr val="00B050"/>
              </a:buClr>
              <a:buSzPct val="150000"/>
              <a:tabLst>
                <a:tab pos="6813550" algn="l"/>
              </a:tabLst>
            </a:pPr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9163">
              <a:lnSpc>
                <a:spcPct val="115000"/>
              </a:lnSpc>
              <a:buClr>
                <a:srgbClr val="00B050"/>
              </a:buClr>
              <a:buSzPct val="150000"/>
              <a:tabLst>
                <a:tab pos="6813550" algn="l"/>
              </a:tabLst>
            </a:pPr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9163">
              <a:lnSpc>
                <a:spcPct val="115000"/>
              </a:lnSpc>
              <a:buClr>
                <a:srgbClr val="00B050"/>
              </a:buClr>
              <a:buSzPct val="150000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Národní plán obnovy RRF, 1.6 Zrychlení a digitalizace stavebního řízení     	1,75 mld. Kč</a:t>
            </a:r>
          </a:p>
          <a:p>
            <a:pPr marL="800100" lvl="1" indent="-342900" defTabSz="919163">
              <a:lnSpc>
                <a:spcPct val="115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§"/>
              <a:tabLst>
                <a:tab pos="6813550" algn="l"/>
              </a:tabLst>
            </a:pPr>
            <a:r>
              <a:rPr lang="cs-CZ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Vytvoření „Agendového informačního systému“ (AIS) 		      0,4 mld. Kč</a:t>
            </a:r>
          </a:p>
          <a:p>
            <a:pPr marL="800100" lvl="1" indent="-342900" defTabSz="919163">
              <a:lnSpc>
                <a:spcPct val="115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§"/>
              <a:tabLst>
                <a:tab pos="6813550" algn="l"/>
              </a:tabLst>
            </a:pPr>
            <a:r>
              <a:rPr lang="cs-CZ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Rozvoj a využití datového fondu veřejné správy v územním plánování 		    0,03 mld. Kč</a:t>
            </a:r>
          </a:p>
          <a:p>
            <a:pPr marL="800100" lvl="1" indent="-342900" defTabSz="919163">
              <a:lnSpc>
                <a:spcPct val="115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§"/>
              <a:tabLst>
                <a:tab pos="6813550" algn="l"/>
              </a:tabLst>
            </a:pPr>
            <a:r>
              <a:rPr lang="cs-CZ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Plné využití přínosů digitalizace stavebního řízení	 	      0,2 mld. Kč</a:t>
            </a:r>
          </a:p>
          <a:p>
            <a:pPr marL="800100" lvl="1" indent="-342900" defTabSz="919163">
              <a:lnSpc>
                <a:spcPct val="115000"/>
              </a:lnSpc>
              <a:buClr>
                <a:srgbClr val="00B050"/>
              </a:buClr>
              <a:buSzPct val="150000"/>
              <a:buFont typeface="Wingdings" panose="05000000000000000000" pitchFamily="2" charset="2"/>
              <a:buChar char="§"/>
              <a:tabLst>
                <a:tab pos="6813550" algn="l"/>
              </a:tabLst>
            </a:pPr>
            <a:r>
              <a:rPr lang="cs-CZ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Zavedení rekodifikace stavebního práva do praxe		    1,12 mld. Kč</a:t>
            </a:r>
          </a:p>
          <a:p>
            <a:pPr lvl="0" algn="just" defTabSz="919163">
              <a:lnSpc>
                <a:spcPct val="115000"/>
              </a:lnSpc>
              <a:buSzPct val="150000"/>
              <a:tabLst>
                <a:tab pos="6813550" algn="l"/>
              </a:tabLst>
            </a:pPr>
            <a:endParaRPr lang="cs-CZ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A6553CA-B048-4739-AC6D-F373FA32B33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780" y="3689183"/>
            <a:ext cx="1419860" cy="593090"/>
          </a:xfrm>
          <a:prstGeom prst="rect">
            <a:avLst/>
          </a:prstGeo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9B52B650-361B-4043-9560-5EB675C9E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69" y="1628087"/>
            <a:ext cx="5056711" cy="82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8F126C7-1C76-4647-9EAD-1F538DAD1F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9922" y="-4349"/>
            <a:ext cx="1484597" cy="2095901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A7C49A45-9FB9-EF47-A63C-DDCDD8B15993}"/>
              </a:ext>
            </a:extLst>
          </p:cNvPr>
          <p:cNvSpPr/>
          <p:nvPr/>
        </p:nvSpPr>
        <p:spPr>
          <a:xfrm>
            <a:off x="4576960" y="305636"/>
            <a:ext cx="6096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Digitalizace stavebního řízení 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územního plánování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200" dirty="0">
              <a:solidFill>
                <a:srgbClr val="2BA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A182650-C66B-D54A-84B4-B3F2189EEF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2559" y="6174311"/>
            <a:ext cx="2779223" cy="457061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029B6D03-DADB-A843-81F1-496A44F486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0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2DB5A14D-83D3-4107-A8E9-B796EDFA7689}"/>
              </a:ext>
            </a:extLst>
          </p:cNvPr>
          <p:cNvSpPr/>
          <p:nvPr/>
        </p:nvSpPr>
        <p:spPr>
          <a:xfrm>
            <a:off x="1157820" y="1681937"/>
            <a:ext cx="9139556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r>
              <a:rPr lang="cs-CZ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B76F46CB-BD7F-4BBB-8927-F59657D68743}"/>
              </a:ext>
            </a:extLst>
          </p:cNvPr>
          <p:cNvSpPr txBox="1"/>
          <p:nvPr/>
        </p:nvSpPr>
        <p:spPr>
          <a:xfrm>
            <a:off x="1302614" y="468018"/>
            <a:ext cx="999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2800" b="1" dirty="0">
                <a:latin typeface="Arial Black" panose="020B0604020202020204" pitchFamily="34" charset="0"/>
                <a:cs typeface="Arial Black" panose="020B0604020202020204" pitchFamily="34" charset="0"/>
              </a:rPr>
              <a:t>Na čem právě pracujeme?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5496541C-746F-434D-87D9-A86A5EE84AE3}"/>
              </a:ext>
            </a:extLst>
          </p:cNvPr>
          <p:cNvSpPr/>
          <p:nvPr/>
        </p:nvSpPr>
        <p:spPr>
          <a:xfrm>
            <a:off x="1302614" y="1090994"/>
            <a:ext cx="9139556" cy="547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9163">
              <a:lnSpc>
                <a:spcPct val="115000"/>
              </a:lnSpc>
              <a:buClr>
                <a:srgbClr val="EF7D00"/>
              </a:buClr>
              <a:buFont typeface="Wingdings" pitchFamily="2" charset="2"/>
              <a:buChar char="ü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Probíhá </a:t>
            </a:r>
            <a:r>
              <a:rPr lang="cs-C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připomínkové řízení pro 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jednotlivé </a:t>
            </a:r>
            <a:r>
              <a:rPr lang="cs-C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části DSŘÚP</a:t>
            </a:r>
            <a:endParaRPr lang="cs-CZ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919163">
              <a:lnSpc>
                <a:spcPct val="115000"/>
              </a:lnSpc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VZ Integrační platforma a portál stavebníka (IPPS)</a:t>
            </a:r>
          </a:p>
          <a:p>
            <a:pPr defTabSz="919163">
              <a:lnSpc>
                <a:spcPct val="115000"/>
              </a:lnSpc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VZ Evidence územních a stavebních řízení a jiných  postupů (EÚSŘ)</a:t>
            </a:r>
          </a:p>
          <a:p>
            <a:pPr defTabSz="919163">
              <a:lnSpc>
                <a:spcPct val="115000"/>
              </a:lnSpc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VZ Evidence elektronických dokumentací (EED)</a:t>
            </a:r>
          </a:p>
          <a:p>
            <a:pPr defTabSz="919163">
              <a:lnSpc>
                <a:spcPct val="115000"/>
              </a:lnSpc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VZ národní </a:t>
            </a:r>
            <a:r>
              <a:rPr lang="cs-CZ" sz="1600" dirty="0" err="1">
                <a:latin typeface="Arial" panose="020B0604020202020204" pitchFamily="34" charset="0"/>
                <a:cs typeface="Arial" panose="020B0604020202020204" pitchFamily="34" charset="0"/>
              </a:rPr>
              <a:t>geoportál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územního plánování (NGÚP)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9163">
              <a:lnSpc>
                <a:spcPct val="115000"/>
              </a:lnSpc>
              <a:buClr>
                <a:srgbClr val="EF7D00"/>
              </a:buClr>
              <a:buFont typeface="Wingdings" panose="05000000000000000000" pitchFamily="2" charset="2"/>
              <a:buChar char="ü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Probíhají přípravné práce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VZ Informační systém stavebního řízení (ISSŘ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919163">
              <a:lnSpc>
                <a:spcPct val="115000"/>
              </a:lnSpc>
              <a:buClr>
                <a:srgbClr val="EF7D00"/>
              </a:buClr>
              <a:tabLst>
                <a:tab pos="6813550" algn="l"/>
              </a:tabLst>
            </a:pP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9163">
              <a:lnSpc>
                <a:spcPct val="115000"/>
              </a:lnSpc>
              <a:buClr>
                <a:srgbClr val="EF7D00"/>
              </a:buClr>
              <a:buFont typeface="Wingdings" panose="05000000000000000000" pitchFamily="2" charset="2"/>
              <a:buChar char="ü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Pilotní řešení služeb elektronických formulářů, hromadné podatelny </a:t>
            </a:r>
          </a:p>
          <a:p>
            <a:pPr defTabSz="919163">
              <a:lnSpc>
                <a:spcPct val="115000"/>
              </a:lnSpc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probíhá jednací fáze v rámci koncesního řízení, testování služeb 2. pol. roku 2021, spuštění   </a:t>
            </a:r>
          </a:p>
          <a:p>
            <a:pPr defTabSz="919163">
              <a:lnSpc>
                <a:spcPct val="115000"/>
              </a:lnSpc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služeb 1. 1.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  <a:p>
            <a:pPr defTabSz="919163">
              <a:lnSpc>
                <a:spcPct val="115000"/>
              </a:lnSpc>
              <a:tabLst>
                <a:tab pos="6813550" algn="l"/>
              </a:tabLst>
            </a:pP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9163">
              <a:lnSpc>
                <a:spcPct val="115000"/>
              </a:lnSpc>
              <a:buClr>
                <a:schemeClr val="accent2"/>
              </a:buClr>
              <a:buFont typeface="Wingdings" panose="05000000000000000000" pitchFamily="2" charset="2"/>
              <a:buChar char="ü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NPO</a:t>
            </a:r>
          </a:p>
          <a:p>
            <a:pPr algn="just" defTabSz="919163">
              <a:lnSpc>
                <a:spcPct val="115000"/>
              </a:lnSpc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probíhají přípravné a koordinační práce pro implementaci komponenty 1.6. Zrychlení </a:t>
            </a:r>
          </a:p>
          <a:p>
            <a:pPr algn="just" defTabSz="919163">
              <a:lnSpc>
                <a:spcPct val="115000"/>
              </a:lnSpc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a digitalizace stavebního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řízení</a:t>
            </a:r>
          </a:p>
          <a:p>
            <a:pPr algn="just" defTabSz="919163">
              <a:lnSpc>
                <a:spcPct val="115000"/>
              </a:lnSpc>
              <a:tabLst>
                <a:tab pos="6813550" algn="l"/>
              </a:tabLst>
            </a:pPr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9163">
              <a:lnSpc>
                <a:spcPct val="115000"/>
              </a:lnSpc>
              <a:buClr>
                <a:schemeClr val="accent2"/>
              </a:buClr>
              <a:buFont typeface="Wingdings" panose="05000000000000000000" pitchFamily="2" charset="2"/>
              <a:buChar char="ü"/>
              <a:tabLst>
                <a:tab pos="6813550" algn="l"/>
              </a:tabLst>
            </a:pP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NSÚ</a:t>
            </a:r>
          </a:p>
          <a:p>
            <a:pPr defTabSz="919163">
              <a:lnSpc>
                <a:spcPct val="115000"/>
              </a:lnSpc>
              <a:buClr>
                <a:srgbClr val="FFC000"/>
              </a:buClr>
              <a:tabLst>
                <a:tab pos="6813550" algn="l"/>
              </a:tabLst>
            </a:pP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    probíhají přípravné práce pro vznik </a:t>
            </a:r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NSÚ</a:t>
            </a:r>
            <a:r>
              <a:rPr lang="cs-CZ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4FA6D41-AB43-A24B-8D60-CEF7E0821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922" y="-4349"/>
            <a:ext cx="1484597" cy="2095901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4E12C5C4-DE1B-CE46-9544-13CD92A78A81}"/>
              </a:ext>
            </a:extLst>
          </p:cNvPr>
          <p:cNvSpPr/>
          <p:nvPr/>
        </p:nvSpPr>
        <p:spPr>
          <a:xfrm>
            <a:off x="4576960" y="305636"/>
            <a:ext cx="6096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Digitalizace stavebního řízení 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územního plánování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200" dirty="0">
              <a:solidFill>
                <a:srgbClr val="2BA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9CE6CC8-8256-1140-AE4D-39C099678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59" y="6174311"/>
            <a:ext cx="2779223" cy="457061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7E5B8A70-AB3B-334F-A7CA-3AAD15C23B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9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C903F14-1120-41D4-942E-05B4333C5F55}"/>
              </a:ext>
            </a:extLst>
          </p:cNvPr>
          <p:cNvSpPr txBox="1"/>
          <p:nvPr/>
        </p:nvSpPr>
        <p:spPr>
          <a:xfrm>
            <a:off x="1103699" y="1009737"/>
            <a:ext cx="99981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3600" b="1" dirty="0">
                <a:latin typeface="Arial Black" panose="020B0604020202020204" pitchFamily="34" charset="0"/>
                <a:cs typeface="Arial Black" panose="020B0604020202020204" pitchFamily="34" charset="0"/>
              </a:rPr>
              <a:t>Harmonogram přípravných prací</a:t>
            </a:r>
          </a:p>
          <a:p>
            <a:pPr>
              <a:buClr>
                <a:srgbClr val="002060"/>
              </a:buClr>
            </a:pPr>
            <a:endParaRPr lang="cs-CZ" sz="2400" dirty="0"/>
          </a:p>
        </p:txBody>
      </p:sp>
      <p:graphicFrame>
        <p:nvGraphicFramePr>
          <p:cNvPr id="2" name="Tabulka 4">
            <a:extLst>
              <a:ext uri="{FF2B5EF4-FFF2-40B4-BE49-F238E27FC236}">
                <a16:creationId xmlns:a16="http://schemas.microsoft.com/office/drawing/2014/main" id="{03DFF68A-E3D4-4B9A-B607-11E1BE30C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541239"/>
              </p:ext>
            </p:extLst>
          </p:nvPr>
        </p:nvGraphicFramePr>
        <p:xfrm>
          <a:off x="1226017" y="1752829"/>
          <a:ext cx="9875792" cy="38890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468948">
                  <a:extLst>
                    <a:ext uri="{9D8B030D-6E8A-4147-A177-3AD203B41FA5}">
                      <a16:colId xmlns:a16="http://schemas.microsoft.com/office/drawing/2014/main" val="2946741002"/>
                    </a:ext>
                  </a:extLst>
                </a:gridCol>
                <a:gridCol w="2468948">
                  <a:extLst>
                    <a:ext uri="{9D8B030D-6E8A-4147-A177-3AD203B41FA5}">
                      <a16:colId xmlns:a16="http://schemas.microsoft.com/office/drawing/2014/main" val="2042695550"/>
                    </a:ext>
                  </a:extLst>
                </a:gridCol>
                <a:gridCol w="2468948">
                  <a:extLst>
                    <a:ext uri="{9D8B030D-6E8A-4147-A177-3AD203B41FA5}">
                      <a16:colId xmlns:a16="http://schemas.microsoft.com/office/drawing/2014/main" val="175246928"/>
                    </a:ext>
                  </a:extLst>
                </a:gridCol>
                <a:gridCol w="2468948">
                  <a:extLst>
                    <a:ext uri="{9D8B030D-6E8A-4147-A177-3AD203B41FA5}">
                      <a16:colId xmlns:a16="http://schemas.microsoft.com/office/drawing/2014/main" val="1633175475"/>
                    </a:ext>
                  </a:extLst>
                </a:gridCol>
              </a:tblGrid>
              <a:tr h="64817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2020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AD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2021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AD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2022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AD7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AD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792969"/>
                  </a:ext>
                </a:extLst>
              </a:tr>
              <a:tr h="64817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198691"/>
                  </a:ext>
                </a:extLst>
              </a:tr>
              <a:tr h="64817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300563"/>
                  </a:ext>
                </a:extLst>
              </a:tr>
              <a:tr h="64817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27745523"/>
                  </a:ext>
                </a:extLst>
              </a:tr>
              <a:tr h="64817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144288"/>
                  </a:ext>
                </a:extLst>
              </a:tr>
              <a:tr h="64817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E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80709"/>
                  </a:ext>
                </a:extLst>
              </a:tr>
            </a:tbl>
          </a:graphicData>
        </a:graphic>
      </p:graphicFrame>
      <p:sp>
        <p:nvSpPr>
          <p:cNvPr id="8" name="Obdélník 7">
            <a:extLst>
              <a:ext uri="{FF2B5EF4-FFF2-40B4-BE49-F238E27FC236}">
                <a16:creationId xmlns:a16="http://schemas.microsoft.com/office/drawing/2014/main" id="{82A8BB31-1454-4E0B-8BA9-7582AAA2D408}"/>
              </a:ext>
            </a:extLst>
          </p:cNvPr>
          <p:cNvSpPr/>
          <p:nvPr/>
        </p:nvSpPr>
        <p:spPr>
          <a:xfrm>
            <a:off x="1226014" y="3202080"/>
            <a:ext cx="8662022" cy="1730591"/>
          </a:xfrm>
          <a:prstGeom prst="rect">
            <a:avLst/>
          </a:prstGeom>
          <a:solidFill>
            <a:srgbClr val="2BAD70"/>
          </a:solidFill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Integrační platforma</a:t>
            </a: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Portál stavebníka</a:t>
            </a: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Evidence elektronických dokumentací</a:t>
            </a: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Evidence stavebních postupů</a:t>
            </a: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Národní </a:t>
            </a: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geoportál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územního plánování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1BC4216-E7E1-4A71-8873-FB07277009BB}"/>
              </a:ext>
            </a:extLst>
          </p:cNvPr>
          <p:cNvSpPr/>
          <p:nvPr/>
        </p:nvSpPr>
        <p:spPr>
          <a:xfrm>
            <a:off x="1226016" y="4784881"/>
            <a:ext cx="8662023" cy="624468"/>
          </a:xfrm>
          <a:prstGeom prst="rect">
            <a:avLst/>
          </a:prstGeom>
          <a:solidFill>
            <a:srgbClr val="EF7D00"/>
          </a:solidFill>
          <a:ln>
            <a:noFill/>
          </a:ln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Nový agendový Informační systém stavebního řízení (v případě schválení rekodifikace)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AA23BDE-D1C6-4181-8A40-87BD6E61129F}"/>
              </a:ext>
            </a:extLst>
          </p:cNvPr>
          <p:cNvSpPr/>
          <p:nvPr/>
        </p:nvSpPr>
        <p:spPr>
          <a:xfrm>
            <a:off x="8650982" y="3193374"/>
            <a:ext cx="1237057" cy="2241524"/>
          </a:xfrm>
          <a:prstGeom prst="rect">
            <a:avLst/>
          </a:prstGeom>
          <a:solidFill>
            <a:srgbClr val="831F82"/>
          </a:solidFill>
          <a:ln>
            <a:noFill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Testování, školení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85CC0240-013D-D247-9A0C-D6F8CBFC3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9922" y="-4349"/>
            <a:ext cx="1484597" cy="2095901"/>
          </a:xfrm>
          <a:prstGeom prst="rect">
            <a:avLst/>
          </a:prstGeom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7336DC67-5782-164F-9A63-6308F81C3734}"/>
              </a:ext>
            </a:extLst>
          </p:cNvPr>
          <p:cNvSpPr/>
          <p:nvPr/>
        </p:nvSpPr>
        <p:spPr>
          <a:xfrm>
            <a:off x="4576960" y="305636"/>
            <a:ext cx="6096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/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Digitalizace stavebního řízení 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územního plánování</a:t>
            </a:r>
            <a:br>
              <a:rPr lang="cs-CZ" sz="1200" dirty="0">
                <a:solidFill>
                  <a:srgbClr val="2BAD7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200" dirty="0">
              <a:solidFill>
                <a:srgbClr val="2BAD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CA217EDB-F246-334E-8796-227A6B43E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59" y="6174311"/>
            <a:ext cx="2779223" cy="45706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25439C3-F129-914C-A9F7-A1CD3A293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349"/>
            <a:ext cx="812800" cy="8128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FA7486B1-A6B4-41F9-B6EB-33F1A502C3D7}"/>
              </a:ext>
            </a:extLst>
          </p:cNvPr>
          <p:cNvSpPr/>
          <p:nvPr/>
        </p:nvSpPr>
        <p:spPr>
          <a:xfrm>
            <a:off x="3687042" y="2573259"/>
            <a:ext cx="2491815" cy="624468"/>
          </a:xfrm>
          <a:prstGeom prst="rect">
            <a:avLst/>
          </a:prstGeom>
          <a:solidFill>
            <a:srgbClr val="EF7D00"/>
          </a:solidFill>
          <a:ln>
            <a:noFill/>
          </a:ln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Předběžné elektronické služby – el. formuláře </a:t>
            </a:r>
            <a:b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a hromadná podatelna</a:t>
            </a:r>
          </a:p>
        </p:txBody>
      </p:sp>
    </p:spTree>
    <p:extLst>
      <p:ext uri="{BB962C8B-B14F-4D97-AF65-F5344CB8AC3E}">
        <p14:creationId xmlns:p14="http://schemas.microsoft.com/office/powerpoint/2010/main" val="70760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1">
            <a:extLst>
              <a:ext uri="{FF2B5EF4-FFF2-40B4-BE49-F238E27FC236}">
                <a16:creationId xmlns:a16="http://schemas.microsoft.com/office/drawing/2014/main" id="{41C1A7F8-1EA9-DD43-8542-B7762634FA0E}"/>
              </a:ext>
            </a:extLst>
          </p:cNvPr>
          <p:cNvSpPr txBox="1">
            <a:spLocks/>
          </p:cNvSpPr>
          <p:nvPr/>
        </p:nvSpPr>
        <p:spPr>
          <a:xfrm>
            <a:off x="6108192" y="2055050"/>
            <a:ext cx="5090160" cy="34862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4000" b="1" dirty="0">
                <a:latin typeface="Arial Black" panose="020B0604020202020204" pitchFamily="34" charset="0"/>
                <a:cs typeface="Arial Black" panose="020B0604020202020204" pitchFamily="34" charset="0"/>
              </a:rPr>
              <a:t>Děkuji</a:t>
            </a:r>
          </a:p>
          <a:p>
            <a:pPr>
              <a:lnSpc>
                <a:spcPct val="100000"/>
              </a:lnSpc>
            </a:pPr>
            <a:r>
              <a:rPr lang="cs-CZ" sz="4000" b="1" dirty="0">
                <a:latin typeface="Arial Black" panose="020B0604020202020204" pitchFamily="34" charset="0"/>
                <a:cs typeface="Arial Black" panose="020B0604020202020204" pitchFamily="34" charset="0"/>
              </a:rPr>
              <a:t>za pozornost.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8CF011BC-0109-2D41-9520-0A607A661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21301" cy="68580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D226FB43-3913-124B-AA36-EBAFE543A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174" y="5714491"/>
            <a:ext cx="3684778" cy="60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3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565</TotalTime>
  <Words>669</Words>
  <Application>Microsoft Office PowerPoint</Application>
  <PresentationFormat>Širokoúhlá obrazovka</PresentationFormat>
  <Paragraphs>137</Paragraphs>
  <Slides>8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Times New Roman</vt:lpstr>
      <vt:lpstr>Wingdings</vt:lpstr>
      <vt:lpstr>Motiv Office</vt:lpstr>
      <vt:lpstr>Digitalizace stavebního řízení  a územního plánování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Uživatel Microsoft Office</dc:creator>
  <cp:lastModifiedBy>Koudelka Jan</cp:lastModifiedBy>
  <cp:revision>49</cp:revision>
  <dcterms:created xsi:type="dcterms:W3CDTF">2021-06-23T08:56:03Z</dcterms:created>
  <dcterms:modified xsi:type="dcterms:W3CDTF">2021-06-29T05:15:04Z</dcterms:modified>
</cp:coreProperties>
</file>