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6" r:id="rId2"/>
  </p:sldMasterIdLst>
  <p:notesMasterIdLst>
    <p:notesMasterId r:id="rId19"/>
  </p:notesMasterIdLst>
  <p:handoutMasterIdLst>
    <p:handoutMasterId r:id="rId20"/>
  </p:handoutMasterIdLst>
  <p:sldIdLst>
    <p:sldId id="364" r:id="rId3"/>
    <p:sldId id="688" r:id="rId4"/>
    <p:sldId id="670" r:id="rId5"/>
    <p:sldId id="684" r:id="rId6"/>
    <p:sldId id="685" r:id="rId7"/>
    <p:sldId id="698" r:id="rId8"/>
    <p:sldId id="692" r:id="rId9"/>
    <p:sldId id="693" r:id="rId10"/>
    <p:sldId id="694" r:id="rId11"/>
    <p:sldId id="695" r:id="rId12"/>
    <p:sldId id="696" r:id="rId13"/>
    <p:sldId id="697" r:id="rId14"/>
    <p:sldId id="689" r:id="rId15"/>
    <p:sldId id="686" r:id="rId16"/>
    <p:sldId id="687" r:id="rId17"/>
    <p:sldId id="369" r:id="rId18"/>
  </p:sldIdLst>
  <p:sldSz cx="9144000" cy="6858000" type="screen4x3"/>
  <p:notesSz cx="6669088" cy="9928225"/>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99"/>
    <a:srgbClr val="005828"/>
    <a:srgbClr val="F9E300"/>
    <a:srgbClr val="DB7D00"/>
    <a:srgbClr val="00AF3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Střední styl 4 – zvýraznění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B344D84-9AFB-497E-A393-DC336BA19D2E}" styleName="Střední styl 3 – zvýraznění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664" autoAdjust="0"/>
    <p:restoredTop sz="72128" autoAdjust="0"/>
  </p:normalViewPr>
  <p:slideViewPr>
    <p:cSldViewPr>
      <p:cViewPr>
        <p:scale>
          <a:sx n="80" d="100"/>
          <a:sy n="80" d="100"/>
        </p:scale>
        <p:origin x="-276" y="-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1" d="100"/>
          <a:sy n="71" d="100"/>
        </p:scale>
        <p:origin x="-2100" y="-96"/>
      </p:cViewPr>
      <p:guideLst>
        <p:guide orient="horz" pos="3127"/>
        <p:guide pos="210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Se&#353;it1"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cs-CZ"/>
  <c:chart>
    <c:plotArea>
      <c:layout>
        <c:manualLayout>
          <c:layoutTarget val="inner"/>
          <c:xMode val="edge"/>
          <c:yMode val="edge"/>
          <c:x val="3.7959320742415106E-2"/>
          <c:y val="5.1752113101227661E-2"/>
          <c:w val="0.40479916536254584"/>
          <c:h val="0.89814814814814858"/>
        </c:manualLayout>
      </c:layout>
      <c:pieChart>
        <c:varyColors val="1"/>
        <c:ser>
          <c:idx val="0"/>
          <c:order val="0"/>
          <c:dPt>
            <c:idx val="0"/>
            <c:spPr>
              <a:solidFill>
                <a:srgbClr val="005828"/>
              </a:solidFill>
              <a:ln>
                <a:solidFill>
                  <a:srgbClr val="005828"/>
                </a:solidFill>
              </a:ln>
            </c:spPr>
          </c:dPt>
          <c:dPt>
            <c:idx val="1"/>
            <c:spPr>
              <a:solidFill>
                <a:srgbClr val="FFC000"/>
              </a:solidFill>
              <a:ln>
                <a:solidFill>
                  <a:srgbClr val="FFC000"/>
                </a:solidFill>
              </a:ln>
            </c:spPr>
          </c:dPt>
          <c:dPt>
            <c:idx val="2"/>
            <c:spPr>
              <a:solidFill>
                <a:schemeClr val="accent2">
                  <a:lumMod val="75000"/>
                </a:schemeClr>
              </a:solidFill>
              <a:ln>
                <a:solidFill>
                  <a:schemeClr val="accent2">
                    <a:lumMod val="75000"/>
                  </a:schemeClr>
                </a:solidFill>
              </a:ln>
            </c:spPr>
          </c:dPt>
          <c:dLbls>
            <c:txPr>
              <a:bodyPr/>
              <a:lstStyle/>
              <a:p>
                <a:pPr>
                  <a:defRPr sz="1800" b="1">
                    <a:latin typeface="Arial" pitchFamily="34" charset="0"/>
                    <a:cs typeface="Arial" pitchFamily="34" charset="0"/>
                  </a:defRPr>
                </a:pPr>
                <a:endParaRPr lang="cs-CZ"/>
              </a:p>
            </c:txPr>
            <c:dLblPos val="inEnd"/>
            <c:showVal val="1"/>
            <c:showLeaderLines val="1"/>
          </c:dLbls>
          <c:cat>
            <c:strRef>
              <c:f>List2!$A$1:$A$3</c:f>
              <c:strCache>
                <c:ptCount val="3"/>
                <c:pt idx="0">
                  <c:v>Souhlasíme</c:v>
                </c:pt>
                <c:pt idx="1">
                  <c:v>Částečně souhlasíme</c:v>
                </c:pt>
                <c:pt idx="2">
                  <c:v>Nesouhlasíme</c:v>
                </c:pt>
              </c:strCache>
            </c:strRef>
          </c:cat>
          <c:val>
            <c:numRef>
              <c:f>List2!$B$1:$B$3</c:f>
              <c:numCache>
                <c:formatCode>0%</c:formatCode>
                <c:ptCount val="3"/>
                <c:pt idx="0">
                  <c:v>0.64000000000000035</c:v>
                </c:pt>
                <c:pt idx="1">
                  <c:v>0.25</c:v>
                </c:pt>
                <c:pt idx="2">
                  <c:v>0.10700000000000004</c:v>
                </c:pt>
              </c:numCache>
            </c:numRef>
          </c:val>
        </c:ser>
        <c:dLbls/>
        <c:firstSliceAng val="0"/>
      </c:pieChart>
    </c:plotArea>
    <c:legend>
      <c:legendPos val="r"/>
      <c:layout>
        <c:manualLayout>
          <c:xMode val="edge"/>
          <c:yMode val="edge"/>
          <c:x val="0.4381412542855862"/>
          <c:y val="8.9220678267412021E-2"/>
          <c:w val="0.55257615138278959"/>
          <c:h val="0.5203182270634491"/>
        </c:manualLayout>
      </c:layout>
      <c:overlay val="1"/>
      <c:txPr>
        <a:bodyPr/>
        <a:lstStyle/>
        <a:p>
          <a:pPr>
            <a:defRPr sz="1800">
              <a:solidFill>
                <a:srgbClr val="000099"/>
              </a:solidFill>
              <a:latin typeface="Arial" pitchFamily="34" charset="0"/>
              <a:cs typeface="Arial" pitchFamily="34" charset="0"/>
            </a:defRPr>
          </a:pPr>
          <a:endParaRPr lang="cs-CZ"/>
        </a:p>
      </c:txPr>
    </c:legend>
    <c:plotVisOnly val="1"/>
    <c:dispBlanksAs val="zero"/>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90772" cy="496411"/>
          </a:xfrm>
          <a:prstGeom prst="rect">
            <a:avLst/>
          </a:prstGeom>
        </p:spPr>
        <p:txBody>
          <a:bodyPr vert="horz" lIns="90504" tIns="45252" rIns="90504" bIns="45252" rtlCol="0"/>
          <a:lstStyle>
            <a:lvl1pPr algn="l" fontAlgn="auto">
              <a:spcBef>
                <a:spcPts val="0"/>
              </a:spcBef>
              <a:spcAft>
                <a:spcPts val="0"/>
              </a:spcAft>
              <a:defRPr sz="1100">
                <a:latin typeface="+mn-lt"/>
                <a:cs typeface="+mn-cs"/>
              </a:defRPr>
            </a:lvl1pPr>
          </a:lstStyle>
          <a:p>
            <a:pPr>
              <a:defRPr/>
            </a:pPr>
            <a:endParaRPr lang="cs-CZ"/>
          </a:p>
        </p:txBody>
      </p:sp>
      <p:sp>
        <p:nvSpPr>
          <p:cNvPr id="3" name="Zástupný symbol pro datum 2"/>
          <p:cNvSpPr>
            <a:spLocks noGrp="1"/>
          </p:cNvSpPr>
          <p:nvPr>
            <p:ph type="dt" sz="quarter" idx="1"/>
          </p:nvPr>
        </p:nvSpPr>
        <p:spPr>
          <a:xfrm>
            <a:off x="3776755" y="0"/>
            <a:ext cx="2890772" cy="496411"/>
          </a:xfrm>
          <a:prstGeom prst="rect">
            <a:avLst/>
          </a:prstGeom>
        </p:spPr>
        <p:txBody>
          <a:bodyPr vert="horz" lIns="90504" tIns="45252" rIns="90504" bIns="45252" rtlCol="0"/>
          <a:lstStyle>
            <a:lvl1pPr algn="r" fontAlgn="auto">
              <a:spcBef>
                <a:spcPts val="0"/>
              </a:spcBef>
              <a:spcAft>
                <a:spcPts val="0"/>
              </a:spcAft>
              <a:defRPr sz="1100">
                <a:latin typeface="+mn-lt"/>
                <a:cs typeface="+mn-cs"/>
              </a:defRPr>
            </a:lvl1pPr>
          </a:lstStyle>
          <a:p>
            <a:pPr>
              <a:defRPr/>
            </a:pPr>
            <a:fld id="{FEC68E97-A672-4EE9-84DB-11F55523420B}" type="datetimeFigureOut">
              <a:rPr lang="cs-CZ"/>
              <a:pPr>
                <a:defRPr/>
              </a:pPr>
              <a:t>10.12.2013</a:t>
            </a:fld>
            <a:endParaRPr lang="cs-CZ"/>
          </a:p>
        </p:txBody>
      </p:sp>
      <p:sp>
        <p:nvSpPr>
          <p:cNvPr id="4" name="Zástupný symbol pro zápatí 3"/>
          <p:cNvSpPr>
            <a:spLocks noGrp="1"/>
          </p:cNvSpPr>
          <p:nvPr>
            <p:ph type="ftr" sz="quarter" idx="2"/>
          </p:nvPr>
        </p:nvSpPr>
        <p:spPr>
          <a:xfrm>
            <a:off x="0" y="9430223"/>
            <a:ext cx="2890772" cy="496411"/>
          </a:xfrm>
          <a:prstGeom prst="rect">
            <a:avLst/>
          </a:prstGeom>
        </p:spPr>
        <p:txBody>
          <a:bodyPr vert="horz" lIns="90504" tIns="45252" rIns="90504" bIns="45252" rtlCol="0" anchor="b"/>
          <a:lstStyle>
            <a:lvl1pPr algn="l" fontAlgn="auto">
              <a:spcBef>
                <a:spcPts val="0"/>
              </a:spcBef>
              <a:spcAft>
                <a:spcPts val="0"/>
              </a:spcAft>
              <a:defRPr sz="1100">
                <a:latin typeface="+mn-lt"/>
                <a:cs typeface="+mn-cs"/>
              </a:defRPr>
            </a:lvl1pPr>
          </a:lstStyle>
          <a:p>
            <a:pPr>
              <a:defRPr/>
            </a:pPr>
            <a:endParaRPr lang="cs-CZ"/>
          </a:p>
        </p:txBody>
      </p:sp>
      <p:sp>
        <p:nvSpPr>
          <p:cNvPr id="5" name="Zástupný symbol pro číslo snímku 4"/>
          <p:cNvSpPr>
            <a:spLocks noGrp="1"/>
          </p:cNvSpPr>
          <p:nvPr>
            <p:ph type="sldNum" sz="quarter" idx="3"/>
          </p:nvPr>
        </p:nvSpPr>
        <p:spPr>
          <a:xfrm>
            <a:off x="3776755" y="9430223"/>
            <a:ext cx="2890772" cy="496411"/>
          </a:xfrm>
          <a:prstGeom prst="rect">
            <a:avLst/>
          </a:prstGeom>
        </p:spPr>
        <p:txBody>
          <a:bodyPr vert="horz" lIns="90504" tIns="45252" rIns="90504" bIns="45252" rtlCol="0" anchor="b"/>
          <a:lstStyle>
            <a:lvl1pPr algn="r" fontAlgn="auto">
              <a:spcBef>
                <a:spcPts val="0"/>
              </a:spcBef>
              <a:spcAft>
                <a:spcPts val="0"/>
              </a:spcAft>
              <a:defRPr sz="1100">
                <a:latin typeface="+mn-lt"/>
                <a:cs typeface="+mn-cs"/>
              </a:defRPr>
            </a:lvl1pPr>
          </a:lstStyle>
          <a:p>
            <a:pPr>
              <a:defRPr/>
            </a:pPr>
            <a:fld id="{775886EC-0EFF-4A80-90C8-9C654463B28F}" type="slidenum">
              <a:rPr lang="cs-CZ"/>
              <a:pPr>
                <a:defRPr/>
              </a:pPr>
              <a:t>‹#›</a:t>
            </a:fld>
            <a:endParaRPr lang="cs-CZ"/>
          </a:p>
        </p:txBody>
      </p:sp>
    </p:spTree>
    <p:extLst>
      <p:ext uri="{BB962C8B-B14F-4D97-AF65-F5344CB8AC3E}">
        <p14:creationId xmlns:p14="http://schemas.microsoft.com/office/powerpoint/2010/main" xmlns="" val="382497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90772" cy="496411"/>
          </a:xfrm>
          <a:prstGeom prst="rect">
            <a:avLst/>
          </a:prstGeom>
        </p:spPr>
        <p:txBody>
          <a:bodyPr vert="horz" lIns="90504" tIns="45252" rIns="90504" bIns="45252" rtlCol="0"/>
          <a:lstStyle>
            <a:lvl1pPr algn="l" fontAlgn="auto">
              <a:spcBef>
                <a:spcPts val="0"/>
              </a:spcBef>
              <a:spcAft>
                <a:spcPts val="0"/>
              </a:spcAft>
              <a:defRPr sz="1100">
                <a:latin typeface="+mn-lt"/>
                <a:cs typeface="+mn-cs"/>
              </a:defRPr>
            </a:lvl1pPr>
          </a:lstStyle>
          <a:p>
            <a:pPr>
              <a:defRPr/>
            </a:pPr>
            <a:endParaRPr lang="cs-CZ"/>
          </a:p>
        </p:txBody>
      </p:sp>
      <p:sp>
        <p:nvSpPr>
          <p:cNvPr id="3" name="Zástupný symbol pro datum 2"/>
          <p:cNvSpPr>
            <a:spLocks noGrp="1"/>
          </p:cNvSpPr>
          <p:nvPr>
            <p:ph type="dt" idx="1"/>
          </p:nvPr>
        </p:nvSpPr>
        <p:spPr>
          <a:xfrm>
            <a:off x="3776755" y="0"/>
            <a:ext cx="2890772" cy="496411"/>
          </a:xfrm>
          <a:prstGeom prst="rect">
            <a:avLst/>
          </a:prstGeom>
        </p:spPr>
        <p:txBody>
          <a:bodyPr vert="horz" lIns="90504" tIns="45252" rIns="90504" bIns="45252" rtlCol="0"/>
          <a:lstStyle>
            <a:lvl1pPr algn="r" fontAlgn="auto">
              <a:spcBef>
                <a:spcPts val="0"/>
              </a:spcBef>
              <a:spcAft>
                <a:spcPts val="0"/>
              </a:spcAft>
              <a:defRPr sz="1100">
                <a:latin typeface="+mn-lt"/>
                <a:cs typeface="+mn-cs"/>
              </a:defRPr>
            </a:lvl1pPr>
          </a:lstStyle>
          <a:p>
            <a:pPr>
              <a:defRPr/>
            </a:pPr>
            <a:fld id="{1D7AF2FF-036C-4131-90BE-1EEF8B380EA1}" type="datetimeFigureOut">
              <a:rPr lang="cs-CZ"/>
              <a:pPr>
                <a:defRPr/>
              </a:pPr>
              <a:t>10.12.2013</a:t>
            </a:fld>
            <a:endParaRPr lang="cs-CZ"/>
          </a:p>
        </p:txBody>
      </p:sp>
      <p:sp>
        <p:nvSpPr>
          <p:cNvPr id="4" name="Zástupný symbol pro obrázek snímku 3"/>
          <p:cNvSpPr>
            <a:spLocks noGrp="1" noRot="1" noChangeAspect="1"/>
          </p:cNvSpPr>
          <p:nvPr>
            <p:ph type="sldImg" idx="2"/>
          </p:nvPr>
        </p:nvSpPr>
        <p:spPr>
          <a:xfrm>
            <a:off x="854075" y="746125"/>
            <a:ext cx="4960938" cy="3721100"/>
          </a:xfrm>
          <a:prstGeom prst="rect">
            <a:avLst/>
          </a:prstGeom>
          <a:noFill/>
          <a:ln w="12700">
            <a:solidFill>
              <a:prstClr val="black"/>
            </a:solidFill>
          </a:ln>
        </p:spPr>
        <p:txBody>
          <a:bodyPr vert="horz" lIns="90504" tIns="45252" rIns="90504" bIns="45252" rtlCol="0" anchor="ctr"/>
          <a:lstStyle/>
          <a:p>
            <a:pPr lvl="0"/>
            <a:endParaRPr lang="cs-CZ" noProof="0"/>
          </a:p>
        </p:txBody>
      </p:sp>
      <p:sp>
        <p:nvSpPr>
          <p:cNvPr id="5" name="Zástupný symbol pro poznámky 4"/>
          <p:cNvSpPr>
            <a:spLocks noGrp="1"/>
          </p:cNvSpPr>
          <p:nvPr>
            <p:ph type="body" sz="quarter" idx="3"/>
          </p:nvPr>
        </p:nvSpPr>
        <p:spPr>
          <a:xfrm>
            <a:off x="667222" y="4715907"/>
            <a:ext cx="5334645" cy="4467701"/>
          </a:xfrm>
          <a:prstGeom prst="rect">
            <a:avLst/>
          </a:prstGeom>
        </p:spPr>
        <p:txBody>
          <a:bodyPr vert="horz" lIns="90504" tIns="45252" rIns="90504" bIns="45252"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endParaRPr lang="cs-CZ" noProof="0"/>
          </a:p>
        </p:txBody>
      </p:sp>
      <p:sp>
        <p:nvSpPr>
          <p:cNvPr id="6" name="Zástupný symbol pro zápatí 5"/>
          <p:cNvSpPr>
            <a:spLocks noGrp="1"/>
          </p:cNvSpPr>
          <p:nvPr>
            <p:ph type="ftr" sz="quarter" idx="4"/>
          </p:nvPr>
        </p:nvSpPr>
        <p:spPr>
          <a:xfrm>
            <a:off x="0" y="9430223"/>
            <a:ext cx="2890772" cy="496411"/>
          </a:xfrm>
          <a:prstGeom prst="rect">
            <a:avLst/>
          </a:prstGeom>
        </p:spPr>
        <p:txBody>
          <a:bodyPr vert="horz" lIns="90504" tIns="45252" rIns="90504" bIns="45252" rtlCol="0" anchor="b"/>
          <a:lstStyle>
            <a:lvl1pPr algn="l" fontAlgn="auto">
              <a:spcBef>
                <a:spcPts val="0"/>
              </a:spcBef>
              <a:spcAft>
                <a:spcPts val="0"/>
              </a:spcAft>
              <a:defRPr sz="1100">
                <a:latin typeface="+mn-lt"/>
                <a:cs typeface="+mn-cs"/>
              </a:defRPr>
            </a:lvl1pPr>
          </a:lstStyle>
          <a:p>
            <a:pPr>
              <a:defRPr/>
            </a:pPr>
            <a:endParaRPr lang="cs-CZ"/>
          </a:p>
        </p:txBody>
      </p:sp>
      <p:sp>
        <p:nvSpPr>
          <p:cNvPr id="7" name="Zástupný symbol pro číslo snímku 6"/>
          <p:cNvSpPr>
            <a:spLocks noGrp="1"/>
          </p:cNvSpPr>
          <p:nvPr>
            <p:ph type="sldNum" sz="quarter" idx="5"/>
          </p:nvPr>
        </p:nvSpPr>
        <p:spPr>
          <a:xfrm>
            <a:off x="3776755" y="9430223"/>
            <a:ext cx="2890772" cy="496411"/>
          </a:xfrm>
          <a:prstGeom prst="rect">
            <a:avLst/>
          </a:prstGeom>
        </p:spPr>
        <p:txBody>
          <a:bodyPr vert="horz" lIns="90504" tIns="45252" rIns="90504" bIns="45252" rtlCol="0" anchor="b"/>
          <a:lstStyle>
            <a:lvl1pPr algn="r" fontAlgn="auto">
              <a:spcBef>
                <a:spcPts val="0"/>
              </a:spcBef>
              <a:spcAft>
                <a:spcPts val="0"/>
              </a:spcAft>
              <a:defRPr sz="1100">
                <a:latin typeface="+mn-lt"/>
                <a:cs typeface="+mn-cs"/>
              </a:defRPr>
            </a:lvl1pPr>
          </a:lstStyle>
          <a:p>
            <a:pPr>
              <a:defRPr/>
            </a:pPr>
            <a:fld id="{0F8460A7-6233-496B-9AB2-4ABA2DF75D6F}" type="slidenum">
              <a:rPr lang="cs-CZ"/>
              <a:pPr>
                <a:defRPr/>
              </a:pPr>
              <a:t>‹#›</a:t>
            </a:fld>
            <a:endParaRPr lang="cs-CZ"/>
          </a:p>
        </p:txBody>
      </p:sp>
    </p:spTree>
    <p:extLst>
      <p:ext uri="{BB962C8B-B14F-4D97-AF65-F5344CB8AC3E}">
        <p14:creationId xmlns:p14="http://schemas.microsoft.com/office/powerpoint/2010/main" xmlns="" val="40623644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6083"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altLang="cs-CZ" smtClean="0"/>
          </a:p>
        </p:txBody>
      </p:sp>
      <p:sp>
        <p:nvSpPr>
          <p:cNvPr id="4" name="Zástupný symbol pro číslo snímku 3"/>
          <p:cNvSpPr>
            <a:spLocks noGrp="1"/>
          </p:cNvSpPr>
          <p:nvPr>
            <p:ph type="sldNum" sz="quarter" idx="5"/>
          </p:nvPr>
        </p:nvSpPr>
        <p:spPr/>
        <p:txBody>
          <a:bodyPr/>
          <a:lstStyle/>
          <a:p>
            <a:pPr>
              <a:defRPr/>
            </a:pPr>
            <a:fld id="{19A2FBA5-5AC8-4EB1-BC9D-8D5ADD9A4880}" type="slidenum">
              <a:rPr lang="cs-CZ" smtClean="0"/>
              <a:pPr>
                <a:defRPr/>
              </a:pPr>
              <a:t>1</a:t>
            </a:fld>
            <a:endParaRPr lang="cs-CZ"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0F8460A7-6233-496B-9AB2-4ABA2DF75D6F}" type="slidenum">
              <a:rPr lang="cs-CZ" smtClean="0"/>
              <a:pPr>
                <a:defRPr/>
              </a:pPr>
              <a:t>10</a:t>
            </a:fld>
            <a:endParaRPr lang="cs-CZ"/>
          </a:p>
        </p:txBody>
      </p:sp>
    </p:spTree>
    <p:extLst>
      <p:ext uri="{BB962C8B-B14F-4D97-AF65-F5344CB8AC3E}">
        <p14:creationId xmlns:p14="http://schemas.microsoft.com/office/powerpoint/2010/main" xmlns="" val="39373692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0F8460A7-6233-496B-9AB2-4ABA2DF75D6F}" type="slidenum">
              <a:rPr lang="cs-CZ" smtClean="0"/>
              <a:pPr>
                <a:defRPr/>
              </a:pPr>
              <a:t>11</a:t>
            </a:fld>
            <a:endParaRPr lang="cs-CZ"/>
          </a:p>
        </p:txBody>
      </p:sp>
    </p:spTree>
    <p:extLst>
      <p:ext uri="{BB962C8B-B14F-4D97-AF65-F5344CB8AC3E}">
        <p14:creationId xmlns:p14="http://schemas.microsoft.com/office/powerpoint/2010/main" xmlns="" val="42874284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0F8460A7-6233-496B-9AB2-4ABA2DF75D6F}" type="slidenum">
              <a:rPr lang="cs-CZ" smtClean="0"/>
              <a:pPr>
                <a:defRPr/>
              </a:pPr>
              <a:t>12</a:t>
            </a:fld>
            <a:endParaRPr lang="cs-CZ"/>
          </a:p>
        </p:txBody>
      </p:sp>
    </p:spTree>
    <p:extLst>
      <p:ext uri="{BB962C8B-B14F-4D97-AF65-F5344CB8AC3E}">
        <p14:creationId xmlns:p14="http://schemas.microsoft.com/office/powerpoint/2010/main" xmlns="" val="16630738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4. fáze přípravy programů od října 2013 do listopadu 2013 a 5. fáze od prosince 2013 do března 2014 (</a:t>
            </a:r>
            <a:r>
              <a:rPr lang="cs-CZ" i="1" dirty="0" smtClean="0"/>
              <a:t>dle MP přípravy PD, verze 3, 11. 11. 2013</a:t>
            </a:r>
            <a:r>
              <a:rPr lang="cs-CZ"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V rámci závěrečných fází přípravy programů budou programové dokumenty průběžně projednávány s MMR-NOK a neformálně EK. Výsledky těchto jednání budou zapracovány do programových dokumentů, které budou předloženy vládě ČR v návaznosti na usnesení vlády č. 809/2013 ke schválení do 31. března 2014. Po schválení programu vládou ČR bude následně možné zahájit formální vyjednávání s Evropskou komisí, která program schvaluje svým rozhodnutím.</a:t>
            </a:r>
          </a:p>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Ještě před samotným předložením programu vládě ČR ke schválení bude dopracováno tzv. předběžné hodnocení programu a v relevantních případech posouzení jeho vlivu na životní prostředí. Výsledky tohoto hodnocení musí</a:t>
            </a:r>
            <a:r>
              <a:rPr lang="cs-CZ" baseline="0" dirty="0" smtClean="0"/>
              <a:t> být</a:t>
            </a:r>
            <a:r>
              <a:rPr lang="cs-CZ" dirty="0" smtClean="0"/>
              <a:t> promítnuty do příslušných částí programu.</a:t>
            </a:r>
            <a:endParaRPr lang="cs-CZ" dirty="0"/>
          </a:p>
        </p:txBody>
      </p:sp>
      <p:sp>
        <p:nvSpPr>
          <p:cNvPr id="4" name="Zástupný symbol pro číslo snímku 3"/>
          <p:cNvSpPr>
            <a:spLocks noGrp="1"/>
          </p:cNvSpPr>
          <p:nvPr>
            <p:ph type="sldNum" sz="quarter" idx="10"/>
          </p:nvPr>
        </p:nvSpPr>
        <p:spPr/>
        <p:txBody>
          <a:bodyPr/>
          <a:lstStyle/>
          <a:p>
            <a:fld id="{20902EDE-E3E1-4481-B879-D4FD1B7B4BDA}" type="slidenum">
              <a:rPr lang="cs-CZ" smtClean="0"/>
              <a:pPr/>
              <a:t>14</a:t>
            </a:fld>
            <a:endParaRPr 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lnSpcReduction="10000"/>
          </a:bodyPr>
          <a:lstStyle/>
          <a:p>
            <a:r>
              <a:rPr lang="cs-CZ" altLang="cs-CZ" i="1" dirty="0" smtClean="0"/>
              <a:t>Soubor metodických dokumentů k oblastem monitorování, zadávání veřejných zakázek, publicity a komunikace a přípravě řídící dokumentace programů v programovém období 2014-2020</a:t>
            </a:r>
            <a:r>
              <a:rPr lang="cs-CZ" altLang="cs-CZ" i="0" baseline="0" dirty="0" smtClean="0"/>
              <a:t>  je v současné době (až do 22. listopadu v meziresortním připomínkovém řízení) a bude předložen vládě v souladu s harmonogramem JMP do konce roku 2013.</a:t>
            </a:r>
          </a:p>
          <a:p>
            <a:endParaRPr lang="cs-CZ" altLang="cs-CZ" i="0" baseline="0" dirty="0" smtClean="0"/>
          </a:p>
          <a:p>
            <a:r>
              <a:rPr lang="cs-CZ" altLang="cs-CZ" i="1" baseline="0" dirty="0" smtClean="0"/>
              <a:t>Lego materiál </a:t>
            </a:r>
            <a:r>
              <a:rPr lang="cs-CZ" altLang="cs-CZ" i="0" baseline="0" dirty="0" smtClean="0"/>
              <a:t>- </a:t>
            </a:r>
            <a:r>
              <a:rPr lang="cs-CZ" altLang="cs-CZ" sz="1200" i="0" kern="1200" baseline="0" dirty="0" smtClean="0">
                <a:solidFill>
                  <a:schemeClr val="tx1"/>
                </a:solidFill>
                <a:latin typeface="+mn-lt"/>
                <a:ea typeface="+mn-ea"/>
                <a:cs typeface="+mn-cs"/>
              </a:rPr>
              <a:t>cílem</a:t>
            </a:r>
            <a:r>
              <a:rPr lang="cs-CZ" sz="1200" kern="1200" dirty="0" smtClean="0">
                <a:solidFill>
                  <a:schemeClr val="tx1"/>
                </a:solidFill>
                <a:latin typeface="+mn-lt"/>
                <a:ea typeface="+mn-ea"/>
                <a:cs typeface="+mn-cs"/>
              </a:rPr>
              <a:t> je přispět ke snížení administrativní zátěže kladené na subjekty implementačního prostředí, sjednotit pravidla pro poskytování pomoci z fondů EU a přispět ke zvýšení právní jistoty jednotlivých aktérů při výkonu jejich činnosti. Návrhy legislativních a nelegislativních změn mají dopad jak na úrovni řídících orgánů, tak příjemců dotace a přispívají díky cíli, pro který byly navrženy, také ke zjednodušení systému čerpání finančních prostředků z fondů EU. </a:t>
            </a:r>
            <a:r>
              <a:rPr lang="cs-CZ" sz="1200" kern="1200" dirty="0" smtClean="0">
                <a:solidFill>
                  <a:schemeClr val="tx1"/>
                </a:solidFill>
                <a:effectLst/>
                <a:latin typeface="+mn-lt"/>
                <a:ea typeface="+mn-ea"/>
                <a:cs typeface="+mn-cs"/>
              </a:rPr>
              <a:t>Celkem je navrhováno osm návrhů legislativních změn. Některé z nich již byly zapracovány do novel příslušných právních předpisů, nicméně legislativní proces byl v jejich případě pozastaven, nebo se jedná o nové náměty, které by měly být do těchto novel zapracovány, resp. doplněny ještě do doby, než dojde k jejich novému předložení vládě ČR. Termín pro předložení novel relevantních právních předpisů byl stanoven do 31. března 2014. </a:t>
            </a:r>
          </a:p>
          <a:p>
            <a:r>
              <a:rPr lang="cs-CZ" sz="1200" kern="1200" dirty="0" smtClean="0">
                <a:solidFill>
                  <a:schemeClr val="tx1"/>
                </a:solidFill>
                <a:effectLst/>
                <a:latin typeface="+mn-lt"/>
                <a:ea typeface="+mn-ea"/>
                <a:cs typeface="+mn-cs"/>
              </a:rPr>
              <a:t> </a:t>
            </a:r>
          </a:p>
          <a:p>
            <a:r>
              <a:rPr lang="cs-CZ" sz="1200" kern="1200" dirty="0" smtClean="0">
                <a:solidFill>
                  <a:schemeClr val="tx1"/>
                </a:solidFill>
                <a:effectLst/>
                <a:latin typeface="+mn-lt"/>
                <a:ea typeface="+mn-ea"/>
                <a:cs typeface="+mn-cs"/>
              </a:rPr>
              <a:t>Dále je navrhováno osm návrhů nelegislativní povahy spočívající především v úpravě stávajících či přípravě nových metodických dokumentů, případně budování informačního systému. Tyto návrhy by měly být realizovány nejpozději do poloviny roku 2014. Sedm oblastí zůstává stále otevřeno, neboť doposud nebylo mezi partnery nalezeno vhodné řešení a informace o jejich plnění bude předmětem dalšího materiálu, který bude vládě ČR předložen v červnu 2014.</a:t>
            </a:r>
          </a:p>
          <a:p>
            <a:r>
              <a:rPr lang="cs-CZ" sz="1200" kern="1200" dirty="0" smtClean="0">
                <a:solidFill>
                  <a:schemeClr val="tx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smtClean="0">
                <a:solidFill>
                  <a:schemeClr val="tx1"/>
                </a:solidFill>
                <a:effectLst/>
                <a:latin typeface="+mn-lt"/>
                <a:ea typeface="+mn-ea"/>
                <a:cs typeface="+mn-cs"/>
              </a:rPr>
              <a:t>Témata řešená v tomto materiálu se věnují nejčastěji otázkám finančního řízení, kontroly a provádění auditu a také specifickým oblastem implementace, které jsou ze strany Evropské komise navrhovány jako zjednodušení čerpání finančních prostředků z fondů EU.</a:t>
            </a:r>
          </a:p>
          <a:p>
            <a:endParaRPr lang="cs-CZ" altLang="cs-CZ" i="0" baseline="0" dirty="0" smtClean="0"/>
          </a:p>
        </p:txBody>
      </p:sp>
      <p:sp>
        <p:nvSpPr>
          <p:cNvPr id="4" name="Zástupný symbol pro číslo snímku 3"/>
          <p:cNvSpPr>
            <a:spLocks noGrp="1"/>
          </p:cNvSpPr>
          <p:nvPr>
            <p:ph type="sldNum" sz="quarter" idx="10"/>
          </p:nvPr>
        </p:nvSpPr>
        <p:spPr/>
        <p:txBody>
          <a:bodyPr/>
          <a:lstStyle/>
          <a:p>
            <a:fld id="{20902EDE-E3E1-4481-B879-D4FD1B7B4BDA}" type="slidenum">
              <a:rPr lang="cs-CZ" smtClean="0"/>
              <a:pPr/>
              <a:t>15</a:t>
            </a:fld>
            <a:endParaRPr 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66563"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altLang="cs-CZ" smtClean="0"/>
          </a:p>
        </p:txBody>
      </p:sp>
      <p:sp>
        <p:nvSpPr>
          <p:cNvPr id="4" name="Zástupný symbol pro číslo snímku 3"/>
          <p:cNvSpPr>
            <a:spLocks noGrp="1"/>
          </p:cNvSpPr>
          <p:nvPr>
            <p:ph type="sldNum" sz="quarter" idx="5"/>
          </p:nvPr>
        </p:nvSpPr>
        <p:spPr/>
        <p:txBody>
          <a:bodyPr/>
          <a:lstStyle/>
          <a:p>
            <a:pPr>
              <a:defRPr/>
            </a:pPr>
            <a:fld id="{C068DE90-F390-4077-82E0-09618E8379A2}" type="slidenum">
              <a:rPr lang="cs-CZ" smtClean="0"/>
              <a:pPr>
                <a:defRPr/>
              </a:pPr>
              <a:t>16</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0F8460A7-6233-496B-9AB2-4ABA2DF75D6F}" type="slidenum">
              <a:rPr lang="cs-CZ" smtClean="0"/>
              <a:pPr>
                <a:defRPr/>
              </a:pPr>
              <a:t>2</a:t>
            </a:fld>
            <a:endParaRPr lang="cs-CZ"/>
          </a:p>
        </p:txBody>
      </p:sp>
    </p:spTree>
    <p:extLst>
      <p:ext uri="{BB962C8B-B14F-4D97-AF65-F5344CB8AC3E}">
        <p14:creationId xmlns:p14="http://schemas.microsoft.com/office/powerpoint/2010/main" xmlns="" val="3352579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0F8460A7-6233-496B-9AB2-4ABA2DF75D6F}" type="slidenum">
              <a:rPr lang="cs-CZ" smtClean="0"/>
              <a:pPr>
                <a:defRPr/>
              </a:pPr>
              <a:t>3</a:t>
            </a:fld>
            <a:endParaRPr lang="cs-CZ"/>
          </a:p>
        </p:txBody>
      </p:sp>
    </p:spTree>
    <p:extLst>
      <p:ext uri="{BB962C8B-B14F-4D97-AF65-F5344CB8AC3E}">
        <p14:creationId xmlns:p14="http://schemas.microsoft.com/office/powerpoint/2010/main" xmlns="" val="354059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0F8460A7-6233-496B-9AB2-4ABA2DF75D6F}" type="slidenum">
              <a:rPr lang="cs-CZ" smtClean="0"/>
              <a:pPr>
                <a:defRPr/>
              </a:pPr>
              <a:t>4</a:t>
            </a:fld>
            <a:endParaRPr lang="cs-CZ"/>
          </a:p>
        </p:txBody>
      </p:sp>
    </p:spTree>
    <p:extLst>
      <p:ext uri="{BB962C8B-B14F-4D97-AF65-F5344CB8AC3E}">
        <p14:creationId xmlns:p14="http://schemas.microsoft.com/office/powerpoint/2010/main" xmlns="" val="354059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0F8460A7-6233-496B-9AB2-4ABA2DF75D6F}" type="slidenum">
              <a:rPr lang="cs-CZ" smtClean="0"/>
              <a:pPr>
                <a:defRPr/>
              </a:pPr>
              <a:t>5</a:t>
            </a:fld>
            <a:endParaRPr lang="cs-CZ"/>
          </a:p>
        </p:txBody>
      </p:sp>
    </p:spTree>
    <p:extLst>
      <p:ext uri="{BB962C8B-B14F-4D97-AF65-F5344CB8AC3E}">
        <p14:creationId xmlns:p14="http://schemas.microsoft.com/office/powerpoint/2010/main" xmlns="" val="354059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0F8460A7-6233-496B-9AB2-4ABA2DF75D6F}" type="slidenum">
              <a:rPr lang="cs-CZ" smtClean="0"/>
              <a:pPr>
                <a:defRPr/>
              </a:pPr>
              <a:t>6</a:t>
            </a:fld>
            <a:endParaRPr lang="cs-CZ"/>
          </a:p>
        </p:txBody>
      </p:sp>
    </p:spTree>
    <p:extLst>
      <p:ext uri="{BB962C8B-B14F-4D97-AF65-F5344CB8AC3E}">
        <p14:creationId xmlns:p14="http://schemas.microsoft.com/office/powerpoint/2010/main" xmlns="" val="3540596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0F8460A7-6233-496B-9AB2-4ABA2DF75D6F}" type="slidenum">
              <a:rPr lang="cs-CZ" smtClean="0"/>
              <a:pPr>
                <a:defRPr/>
              </a:pPr>
              <a:t>7</a:t>
            </a:fld>
            <a:endParaRPr lang="cs-CZ"/>
          </a:p>
        </p:txBody>
      </p:sp>
    </p:spTree>
    <p:extLst>
      <p:ext uri="{BB962C8B-B14F-4D97-AF65-F5344CB8AC3E}">
        <p14:creationId xmlns:p14="http://schemas.microsoft.com/office/powerpoint/2010/main" xmlns="" val="8101855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0F8460A7-6233-496B-9AB2-4ABA2DF75D6F}" type="slidenum">
              <a:rPr lang="cs-CZ" smtClean="0"/>
              <a:pPr>
                <a:defRPr/>
              </a:pPr>
              <a:t>8</a:t>
            </a:fld>
            <a:endParaRPr lang="cs-CZ"/>
          </a:p>
        </p:txBody>
      </p:sp>
    </p:spTree>
    <p:extLst>
      <p:ext uri="{BB962C8B-B14F-4D97-AF65-F5344CB8AC3E}">
        <p14:creationId xmlns:p14="http://schemas.microsoft.com/office/powerpoint/2010/main" xmlns="" val="40076623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0F8460A7-6233-496B-9AB2-4ABA2DF75D6F}" type="slidenum">
              <a:rPr lang="cs-CZ" smtClean="0"/>
              <a:pPr>
                <a:defRPr/>
              </a:pPr>
              <a:t>9</a:t>
            </a:fld>
            <a:endParaRPr lang="cs-CZ"/>
          </a:p>
        </p:txBody>
      </p:sp>
    </p:spTree>
    <p:extLst>
      <p:ext uri="{BB962C8B-B14F-4D97-AF65-F5344CB8AC3E}">
        <p14:creationId xmlns:p14="http://schemas.microsoft.com/office/powerpoint/2010/main" xmlns="" val="1519176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list">
    <p:spTree>
      <p:nvGrpSpPr>
        <p:cNvPr id="1" name=""/>
        <p:cNvGrpSpPr/>
        <p:nvPr/>
      </p:nvGrpSpPr>
      <p:grpSpPr>
        <a:xfrm>
          <a:off x="0" y="0"/>
          <a:ext cx="0" cy="0"/>
          <a:chOff x="0" y="0"/>
          <a:chExt cx="0" cy="0"/>
        </a:xfrm>
      </p:grpSpPr>
      <p:sp>
        <p:nvSpPr>
          <p:cNvPr id="4" name="Podnadpis 2"/>
          <p:cNvSpPr txBox="1">
            <a:spLocks/>
          </p:cNvSpPr>
          <p:nvPr userDrawn="1"/>
        </p:nvSpPr>
        <p:spPr>
          <a:xfrm>
            <a:off x="1403350" y="3789363"/>
            <a:ext cx="7208838" cy="576262"/>
          </a:xfrm>
          <a:prstGeom prst="rect">
            <a:avLst/>
          </a:prstGeom>
        </p:spPr>
        <p:txBody>
          <a:bodyPr/>
          <a:lstStyle>
            <a:lvl1pPr marL="0" indent="0" algn="l">
              <a:buNone/>
              <a:defRPr sz="2600" baseline="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fontAlgn="auto">
              <a:spcBef>
                <a:spcPct val="20000"/>
              </a:spcBef>
              <a:spcAft>
                <a:spcPts val="0"/>
              </a:spcAft>
              <a:buFont typeface="Arial" pitchFamily="34" charset="0"/>
              <a:buNone/>
              <a:defRPr/>
            </a:pPr>
            <a:r>
              <a:rPr lang="cs-CZ" smtClean="0"/>
              <a:t>MINISTERSTVO PRO MÍSTNÍ ROZVOJ ČR</a:t>
            </a:r>
          </a:p>
        </p:txBody>
      </p:sp>
      <p:pic>
        <p:nvPicPr>
          <p:cNvPr id="7" name="Obrázek 5" descr="mmr_cr_rgb.emf"/>
          <p:cNvPicPr>
            <a:picLocks noChangeAspect="1"/>
          </p:cNvPicPr>
          <p:nvPr userDrawn="1"/>
        </p:nvPicPr>
        <p:blipFill>
          <a:blip r:embed="rId2" cstate="print"/>
          <a:srcRect/>
          <a:stretch>
            <a:fillRect/>
          </a:stretch>
        </p:blipFill>
        <p:spPr bwMode="auto">
          <a:xfrm>
            <a:off x="323850" y="692150"/>
            <a:ext cx="2565400" cy="563563"/>
          </a:xfrm>
          <a:prstGeom prst="rect">
            <a:avLst/>
          </a:prstGeom>
          <a:noFill/>
          <a:ln w="9525">
            <a:noFill/>
            <a:miter lim="800000"/>
            <a:headEnd/>
            <a:tailEnd/>
          </a:ln>
        </p:spPr>
      </p:pic>
      <p:sp>
        <p:nvSpPr>
          <p:cNvPr id="5" name="Podnadpis 2"/>
          <p:cNvSpPr>
            <a:spLocks noGrp="1"/>
          </p:cNvSpPr>
          <p:nvPr>
            <p:ph type="subTitle" idx="1"/>
          </p:nvPr>
        </p:nvSpPr>
        <p:spPr>
          <a:xfrm>
            <a:off x="1403648" y="4581128"/>
            <a:ext cx="7056784" cy="1800200"/>
          </a:xfrm>
          <a:prstGeom prst="rect">
            <a:avLst/>
          </a:prstGeom>
        </p:spPr>
        <p:txBody>
          <a:bodyPr anchor="b">
            <a:noAutofit/>
          </a:bodyPr>
          <a:lstStyle>
            <a:lvl1pPr marL="0" indent="0" algn="l">
              <a:spcBef>
                <a:spcPts val="1000"/>
              </a:spcBef>
              <a:spcAft>
                <a:spcPts val="1000"/>
              </a:spcAft>
              <a:buNone/>
              <a:defRPr sz="2000" baseline="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dirty="0"/>
          </a:p>
        </p:txBody>
      </p:sp>
      <p:sp>
        <p:nvSpPr>
          <p:cNvPr id="6" name="Nadpis 13"/>
          <p:cNvSpPr>
            <a:spLocks noGrp="1" noChangeAspect="1"/>
          </p:cNvSpPr>
          <p:nvPr>
            <p:ph type="title"/>
          </p:nvPr>
        </p:nvSpPr>
        <p:spPr>
          <a:xfrm>
            <a:off x="1403648" y="1988840"/>
            <a:ext cx="7283152" cy="1872208"/>
          </a:xfrm>
          <a:prstGeom prst="rect">
            <a:avLst/>
          </a:prstGeom>
        </p:spPr>
        <p:txBody>
          <a:bodyPr anchor="b"/>
          <a:lstStyle>
            <a:lvl1pPr algn="l">
              <a:defRPr b="1" baseline="0">
                <a:solidFill>
                  <a:srgbClr val="000099"/>
                </a:solidFill>
                <a:latin typeface="Arial" pitchFamily="34" charset="0"/>
                <a:cs typeface="Arial" pitchFamily="34" charset="0"/>
              </a:defRPr>
            </a:lvl1pPr>
          </a:lstStyle>
          <a:p>
            <a:r>
              <a:rPr lang="cs-CZ" smtClean="0"/>
              <a:t>Klepnutím lze upravit styl předlohy nadpisů.</a:t>
            </a:r>
            <a:endParaRPr lang="cs-CZ"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smtClean="0"/>
              <a:t>Klepnutím lze upravit styl předlohy nadpisů.</a:t>
            </a:r>
            <a:endParaRPr lang="cs-CZ"/>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a:prstGeom prst="rect">
            <a:avLst/>
          </a:prstGeo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a:prstGeom prst="rect">
            <a:avLst/>
          </a:prstGeo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1600200"/>
            <a:ext cx="8229600" cy="4525963"/>
          </a:xfrm>
          <a:prstGeom prst="rect">
            <a:avLst/>
          </a:prstGeo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a:prstGeom prst="rect">
            <a:avLst/>
          </a:prstGeo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a:prstGeom prst="rect">
            <a:avLst/>
          </a:prstGeo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nitřní list s nadpisem">
    <p:spTree>
      <p:nvGrpSpPr>
        <p:cNvPr id="1" name=""/>
        <p:cNvGrpSpPr/>
        <p:nvPr/>
      </p:nvGrpSpPr>
      <p:grpSpPr>
        <a:xfrm>
          <a:off x="0" y="0"/>
          <a:ext cx="0" cy="0"/>
          <a:chOff x="0" y="0"/>
          <a:chExt cx="0" cy="0"/>
        </a:xfrm>
      </p:grpSpPr>
      <p:pic>
        <p:nvPicPr>
          <p:cNvPr id="4" name="Obrázek 4" descr="mmr_cr_rgb.emf"/>
          <p:cNvPicPr>
            <a:picLocks noChangeAspect="1"/>
          </p:cNvPicPr>
          <p:nvPr userDrawn="1"/>
        </p:nvPicPr>
        <p:blipFill>
          <a:blip r:embed="rId2" cstate="print"/>
          <a:srcRect/>
          <a:stretch>
            <a:fillRect/>
          </a:stretch>
        </p:blipFill>
        <p:spPr bwMode="auto">
          <a:xfrm>
            <a:off x="468313" y="620713"/>
            <a:ext cx="2016125" cy="442912"/>
          </a:xfrm>
          <a:prstGeom prst="rect">
            <a:avLst/>
          </a:prstGeom>
          <a:noFill/>
          <a:ln w="9525">
            <a:noFill/>
            <a:miter lim="800000"/>
            <a:headEnd/>
            <a:tailEnd/>
          </a:ln>
        </p:spPr>
      </p:pic>
      <p:sp>
        <p:nvSpPr>
          <p:cNvPr id="3" name="Zástupný symbol pro obsah 2"/>
          <p:cNvSpPr>
            <a:spLocks noGrp="1"/>
          </p:cNvSpPr>
          <p:nvPr>
            <p:ph idx="1"/>
          </p:nvPr>
        </p:nvSpPr>
        <p:spPr>
          <a:xfrm>
            <a:off x="395536" y="2060848"/>
            <a:ext cx="8291264" cy="4392488"/>
          </a:xfrm>
          <a:prstGeom prst="rect">
            <a:avLst/>
          </a:prstGeom>
        </p:spPr>
        <p:txBody>
          <a:bodyPr>
            <a:normAutofit/>
          </a:bodyPr>
          <a:lstStyle>
            <a:lvl1pPr marL="0" indent="0" algn="l">
              <a:spcBef>
                <a:spcPts val="1000"/>
              </a:spcBef>
              <a:spcAft>
                <a:spcPts val="1000"/>
              </a:spcAft>
              <a:buFontTx/>
              <a:buNone/>
              <a:defRPr sz="2800">
                <a:latin typeface="Arial" pitchFamily="34" charset="0"/>
                <a:cs typeface="Arial" pitchFamily="34" charset="0"/>
              </a:defRPr>
            </a:lvl1pPr>
            <a:lvl2pPr algn="l">
              <a:buFontTx/>
              <a:buNone/>
              <a:defRPr sz="2400">
                <a:latin typeface="Arial" pitchFamily="34" charset="0"/>
                <a:cs typeface="Arial" pitchFamily="34" charset="0"/>
              </a:defRPr>
            </a:lvl2pPr>
            <a:lvl3pPr algn="l">
              <a:buFontTx/>
              <a:buNone/>
              <a:defRPr sz="2000">
                <a:latin typeface="Arial" pitchFamily="34" charset="0"/>
                <a:cs typeface="Arial" pitchFamily="34" charset="0"/>
              </a:defRPr>
            </a:lvl3pPr>
            <a:lvl4pPr algn="l">
              <a:buFontTx/>
              <a:buNone/>
              <a:defRPr sz="1800">
                <a:latin typeface="Arial" pitchFamily="34" charset="0"/>
                <a:cs typeface="Arial" pitchFamily="34" charset="0"/>
              </a:defRPr>
            </a:lvl4pPr>
            <a:lvl5pPr algn="l">
              <a:buFontTx/>
              <a:buNone/>
              <a:defRPr sz="1800">
                <a:latin typeface="Arial" pitchFamily="34" charset="0"/>
                <a:cs typeface="Arial" pitchFamily="34" charset="0"/>
              </a:defRPr>
            </a:lvl5pPr>
            <a:lvl6pPr>
              <a:buNone/>
              <a:defRPr/>
            </a:lvl6pPr>
          </a:lstStyle>
          <a:p>
            <a:pPr lvl="0"/>
            <a:r>
              <a:rPr lang="cs-CZ" smtClean="0"/>
              <a:t>Klepnutím lze upravit styly předlohy textu.</a:t>
            </a:r>
          </a:p>
        </p:txBody>
      </p:sp>
      <p:sp>
        <p:nvSpPr>
          <p:cNvPr id="10" name="Nadpis 9"/>
          <p:cNvSpPr>
            <a:spLocks noGrp="1"/>
          </p:cNvSpPr>
          <p:nvPr>
            <p:ph type="title"/>
          </p:nvPr>
        </p:nvSpPr>
        <p:spPr>
          <a:xfrm>
            <a:off x="395536" y="1412776"/>
            <a:ext cx="8291264" cy="504056"/>
          </a:xfrm>
          <a:prstGeom prst="rect">
            <a:avLst/>
          </a:prstGeom>
        </p:spPr>
        <p:txBody>
          <a:bodyPr anchor="t">
            <a:noAutofit/>
          </a:bodyPr>
          <a:lstStyle>
            <a:lvl1pPr algn="l">
              <a:defRPr sz="3200" b="1">
                <a:solidFill>
                  <a:srgbClr val="000099"/>
                </a:solidFill>
                <a:latin typeface="Arial" pitchFamily="34" charset="0"/>
                <a:cs typeface="Arial" pitchFamily="34" charset="0"/>
              </a:defRPr>
            </a:lvl1pPr>
          </a:lstStyle>
          <a:p>
            <a:r>
              <a:rPr lang="cs-CZ" smtClean="0"/>
              <a:t>Klepnutím lze upravit styl předlohy nadpisů.</a:t>
            </a:r>
            <a:endParaRPr lang="cs-CZ"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nitřní list bez nadpisu">
    <p:spTree>
      <p:nvGrpSpPr>
        <p:cNvPr id="1" name=""/>
        <p:cNvGrpSpPr/>
        <p:nvPr/>
      </p:nvGrpSpPr>
      <p:grpSpPr>
        <a:xfrm>
          <a:off x="0" y="0"/>
          <a:ext cx="0" cy="0"/>
          <a:chOff x="0" y="0"/>
          <a:chExt cx="0" cy="0"/>
        </a:xfrm>
      </p:grpSpPr>
      <p:pic>
        <p:nvPicPr>
          <p:cNvPr id="3" name="Obrázek 4" descr="mmr_cr_rgb.emf"/>
          <p:cNvPicPr>
            <a:picLocks noChangeAspect="1"/>
          </p:cNvPicPr>
          <p:nvPr userDrawn="1"/>
        </p:nvPicPr>
        <p:blipFill>
          <a:blip r:embed="rId2" cstate="print"/>
          <a:srcRect/>
          <a:stretch>
            <a:fillRect/>
          </a:stretch>
        </p:blipFill>
        <p:spPr bwMode="auto">
          <a:xfrm>
            <a:off x="468313" y="620713"/>
            <a:ext cx="2016125" cy="442912"/>
          </a:xfrm>
          <a:prstGeom prst="rect">
            <a:avLst/>
          </a:prstGeom>
          <a:noFill/>
          <a:ln w="9525">
            <a:noFill/>
            <a:miter lim="800000"/>
            <a:headEnd/>
            <a:tailEnd/>
          </a:ln>
        </p:spPr>
      </p:pic>
      <p:sp>
        <p:nvSpPr>
          <p:cNvPr id="7" name="Zástupný symbol pro obsah 2"/>
          <p:cNvSpPr>
            <a:spLocks noGrp="1"/>
          </p:cNvSpPr>
          <p:nvPr>
            <p:ph idx="1"/>
          </p:nvPr>
        </p:nvSpPr>
        <p:spPr>
          <a:xfrm>
            <a:off x="395536" y="1484784"/>
            <a:ext cx="8291264" cy="4968552"/>
          </a:xfrm>
          <a:prstGeom prst="rect">
            <a:avLst/>
          </a:prstGeom>
        </p:spPr>
        <p:txBody>
          <a:bodyPr>
            <a:normAutofit/>
          </a:bodyPr>
          <a:lstStyle>
            <a:lvl1pPr algn="l">
              <a:spcBef>
                <a:spcPts val="1000"/>
              </a:spcBef>
              <a:spcAft>
                <a:spcPts val="1000"/>
              </a:spcAft>
              <a:buFontTx/>
              <a:buNone/>
              <a:defRPr sz="2800">
                <a:latin typeface="Arial" pitchFamily="34" charset="0"/>
                <a:cs typeface="Arial" pitchFamily="34" charset="0"/>
              </a:defRPr>
            </a:lvl1pPr>
            <a:lvl2pPr algn="l">
              <a:buFontTx/>
              <a:buNone/>
              <a:defRPr sz="2400">
                <a:latin typeface="Arial" pitchFamily="34" charset="0"/>
                <a:cs typeface="Arial" pitchFamily="34" charset="0"/>
              </a:defRPr>
            </a:lvl2pPr>
            <a:lvl3pPr algn="l">
              <a:buFontTx/>
              <a:buNone/>
              <a:defRPr sz="2000">
                <a:latin typeface="Arial" pitchFamily="34" charset="0"/>
                <a:cs typeface="Arial" pitchFamily="34" charset="0"/>
              </a:defRPr>
            </a:lvl3pPr>
            <a:lvl4pPr algn="l">
              <a:buFontTx/>
              <a:buNone/>
              <a:defRPr sz="1800">
                <a:latin typeface="Arial" pitchFamily="34" charset="0"/>
                <a:cs typeface="Arial" pitchFamily="34" charset="0"/>
              </a:defRPr>
            </a:lvl4pPr>
            <a:lvl5pPr algn="l">
              <a:buFontTx/>
              <a:buNone/>
              <a:defRPr sz="1800">
                <a:latin typeface="Arial" pitchFamily="34" charset="0"/>
                <a:cs typeface="Arial" pitchFamily="34" charset="0"/>
              </a:defRPr>
            </a:lvl5pPr>
            <a:lvl6pPr>
              <a:buNone/>
              <a:defRPr/>
            </a:lvl6pPr>
          </a:lstStyle>
          <a:p>
            <a:pPr lvl="0"/>
            <a:r>
              <a:rPr lang="cs-CZ" smtClean="0"/>
              <a:t>Klepnutím lze upravit styly předlohy textu.</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nitřní list s odrážkami">
    <p:spTree>
      <p:nvGrpSpPr>
        <p:cNvPr id="1" name=""/>
        <p:cNvGrpSpPr/>
        <p:nvPr/>
      </p:nvGrpSpPr>
      <p:grpSpPr>
        <a:xfrm>
          <a:off x="0" y="0"/>
          <a:ext cx="0" cy="0"/>
          <a:chOff x="0" y="0"/>
          <a:chExt cx="0" cy="0"/>
        </a:xfrm>
      </p:grpSpPr>
      <p:pic>
        <p:nvPicPr>
          <p:cNvPr id="5" name="Obrázek 4" descr="mmr_cr_rgb.emf"/>
          <p:cNvPicPr>
            <a:picLocks noChangeAspect="1"/>
          </p:cNvPicPr>
          <p:nvPr userDrawn="1"/>
        </p:nvPicPr>
        <p:blipFill>
          <a:blip r:embed="rId2" cstate="print"/>
          <a:srcRect/>
          <a:stretch>
            <a:fillRect/>
          </a:stretch>
        </p:blipFill>
        <p:spPr bwMode="auto">
          <a:xfrm>
            <a:off x="468313" y="620713"/>
            <a:ext cx="2016125" cy="442912"/>
          </a:xfrm>
          <a:prstGeom prst="rect">
            <a:avLst/>
          </a:prstGeom>
          <a:noFill/>
          <a:ln w="9525">
            <a:noFill/>
            <a:miter lim="800000"/>
            <a:headEnd/>
            <a:tailEnd/>
          </a:ln>
        </p:spPr>
      </p:pic>
      <p:sp>
        <p:nvSpPr>
          <p:cNvPr id="10" name="Nadpis 9"/>
          <p:cNvSpPr>
            <a:spLocks noGrp="1"/>
          </p:cNvSpPr>
          <p:nvPr>
            <p:ph type="title"/>
          </p:nvPr>
        </p:nvSpPr>
        <p:spPr>
          <a:xfrm>
            <a:off x="395536" y="1412776"/>
            <a:ext cx="8291264" cy="504056"/>
          </a:xfrm>
          <a:prstGeom prst="rect">
            <a:avLst/>
          </a:prstGeom>
        </p:spPr>
        <p:txBody>
          <a:bodyPr anchor="t">
            <a:noAutofit/>
          </a:bodyPr>
          <a:lstStyle>
            <a:lvl1pPr algn="l">
              <a:defRPr sz="3200" b="1">
                <a:solidFill>
                  <a:srgbClr val="000099"/>
                </a:solidFill>
                <a:latin typeface="Arial" pitchFamily="34" charset="0"/>
                <a:cs typeface="Arial" pitchFamily="34" charset="0"/>
              </a:defRPr>
            </a:lvl1pPr>
          </a:lstStyle>
          <a:p>
            <a:r>
              <a:rPr lang="cs-CZ" smtClean="0"/>
              <a:t>Klepnutím lze upravit styl předlohy nadpisů.</a:t>
            </a:r>
            <a:endParaRPr lang="cs-CZ" dirty="0"/>
          </a:p>
        </p:txBody>
      </p:sp>
      <p:sp>
        <p:nvSpPr>
          <p:cNvPr id="4" name="Zástupný symbol pro obsah 2"/>
          <p:cNvSpPr>
            <a:spLocks noGrp="1"/>
          </p:cNvSpPr>
          <p:nvPr>
            <p:ph idx="10"/>
          </p:nvPr>
        </p:nvSpPr>
        <p:spPr>
          <a:xfrm>
            <a:off x="467544" y="2060849"/>
            <a:ext cx="8229600" cy="4392488"/>
          </a:xfrm>
          <a:prstGeom prst="rect">
            <a:avLst/>
          </a:prstGeom>
        </p:spPr>
        <p:txBody>
          <a:bodyPr/>
          <a:lstStyle>
            <a:lvl1pPr marL="342900" indent="-342900">
              <a:buClr>
                <a:schemeClr val="accent1"/>
              </a:buClr>
              <a:buFont typeface="Wingdings" pitchFamily="2" charset="2"/>
              <a:buChar char="§"/>
              <a:defRPr/>
            </a:lvl1pPr>
            <a:lvl2pPr marL="742950" indent="-285750">
              <a:buClr>
                <a:schemeClr val="accent1"/>
              </a:buClr>
              <a:buFont typeface="Wingdings" pitchFamily="2" charset="2"/>
              <a:buChar char="§"/>
              <a:defRPr/>
            </a:lvl2pPr>
            <a:lvl3pPr marL="1143000" indent="-228600">
              <a:buClr>
                <a:schemeClr val="accent1"/>
              </a:buClr>
              <a:buFont typeface="Wingdings" pitchFamily="2" charset="2"/>
              <a:buChar char="§"/>
              <a:defRPr/>
            </a:lvl3pPr>
            <a:lvl4pPr marL="1600200" indent="-228600">
              <a:buClr>
                <a:schemeClr val="accent1"/>
              </a:buClr>
              <a:buFont typeface="Wingdings" pitchFamily="2" charset="2"/>
              <a:buChar char="§"/>
              <a:defRPr/>
            </a:lvl4pPr>
            <a:lvl5pPr marL="2057400" indent="-228600">
              <a:buClr>
                <a:schemeClr val="accent1"/>
              </a:buClr>
              <a:buFont typeface="Wingdings" pitchFamily="2" charset="2"/>
              <a:buChar cha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a:prstGeom prst="rect">
            <a:avLst/>
          </a:prstGeo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483768" y="548680"/>
            <a:ext cx="6203032" cy="868958"/>
          </a:xfrm>
          <a:prstGeom prst="rect">
            <a:avLst/>
          </a:prstGeom>
        </p:spPr>
        <p:txBody>
          <a:bodyPr/>
          <a:lstStyle>
            <a:lvl1pPr algn="l">
              <a:defRPr sz="3200" b="1">
                <a:effectLst>
                  <a:outerShdw blurRad="38100" dist="38100" dir="2700000" algn="tl">
                    <a:srgbClr val="000000">
                      <a:alpha val="43137"/>
                    </a:srgbClr>
                  </a:outerShdw>
                </a:effectLst>
                <a:latin typeface="Arial" pitchFamily="34" charset="0"/>
                <a:cs typeface="Arial" pitchFamily="34" charset="0"/>
              </a:defRPr>
            </a:lvl1pPr>
          </a:lstStyle>
          <a:p>
            <a:r>
              <a:rPr lang="cs-CZ" dirty="0" smtClean="0"/>
              <a:t>Klepnutím lze upravit styl předlohy nadpisů.</a:t>
            </a:r>
            <a:endParaRPr lang="cs-CZ" dirty="0"/>
          </a:p>
        </p:txBody>
      </p:sp>
      <p:sp>
        <p:nvSpPr>
          <p:cNvPr id="3" name="Zástupný symbol pro obsah 2"/>
          <p:cNvSpPr>
            <a:spLocks noGrp="1"/>
          </p:cNvSpPr>
          <p:nvPr>
            <p:ph idx="1"/>
          </p:nvPr>
        </p:nvSpPr>
        <p:spPr>
          <a:xfrm>
            <a:off x="457200" y="1600200"/>
            <a:ext cx="8229600" cy="4525963"/>
          </a:xfrm>
          <a:prstGeom prst="rect">
            <a:avLst/>
          </a:prstGeom>
        </p:spPr>
        <p:txBody>
          <a:bodyPr/>
          <a:lstStyle/>
          <a:p>
            <a:pPr lvl="0"/>
            <a:r>
              <a:rPr lang="cs-CZ" dirty="0" smtClean="0"/>
              <a:t>Klepnutím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image" Target="../media/image3.jpeg"/><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17" Type="http://schemas.openxmlformats.org/officeDocument/2006/relationships/image" Target="../media/image6.jpeg"/><Relationship Id="rId2" Type="http://schemas.openxmlformats.org/officeDocument/2006/relationships/slideLayout" Target="../slideLayouts/slideLayout6.xml"/><Relationship Id="rId16" Type="http://schemas.openxmlformats.org/officeDocument/2006/relationships/image" Target="../media/image5.jpeg"/><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image" Target="../media/image4.jpeg"/><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Obrázek 9" descr="podtisk_modry.emf"/>
          <p:cNvPicPr>
            <a:picLocks noChangeAspect="1"/>
          </p:cNvPicPr>
          <p:nvPr/>
        </p:nvPicPr>
        <p:blipFill>
          <a:blip r:embed="rId6" cstate="print"/>
          <a:srcRect l="17007" b="8623"/>
          <a:stretch>
            <a:fillRect/>
          </a:stretch>
        </p:blipFill>
        <p:spPr bwMode="auto">
          <a:xfrm>
            <a:off x="0" y="1989138"/>
            <a:ext cx="7908925" cy="4868862"/>
          </a:xfrm>
          <a:prstGeom prst="rect">
            <a:avLst/>
          </a:prstGeom>
          <a:noFill/>
          <a:ln w="9525">
            <a:noFill/>
            <a:miter lim="800000"/>
            <a:headEnd/>
            <a:tailEnd/>
          </a:ln>
        </p:spPr>
      </p:pic>
      <p:sp>
        <p:nvSpPr>
          <p:cNvPr id="8" name="Obdélník 7"/>
          <p:cNvSpPr>
            <a:spLocks noChangeAspect="1"/>
          </p:cNvSpPr>
          <p:nvPr/>
        </p:nvSpPr>
        <p:spPr>
          <a:xfrm>
            <a:off x="0" y="0"/>
            <a:ext cx="9144000" cy="260350"/>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noFill/>
            </a:endParaRPr>
          </a:p>
        </p:txBody>
      </p:sp>
      <p:sp>
        <p:nvSpPr>
          <p:cNvPr id="9" name="Obdélník 8"/>
          <p:cNvSpPr/>
          <p:nvPr/>
        </p:nvSpPr>
        <p:spPr>
          <a:xfrm>
            <a:off x="0" y="260649"/>
            <a:ext cx="9144000" cy="144016"/>
          </a:xfrm>
          <a:prstGeom prst="rect">
            <a:avLst/>
          </a:prstGeom>
          <a:gradFill>
            <a:gsLst>
              <a:gs pos="0">
                <a:srgbClr val="000099"/>
              </a:gs>
              <a:gs pos="100000">
                <a:schemeClr val="bg1">
                  <a:alpha val="0"/>
                </a:schemeClr>
              </a:gs>
            </a:gsLst>
            <a:lin ang="0" scaled="1"/>
          </a:gra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noFill/>
            </a:endParaRPr>
          </a:p>
        </p:txBody>
      </p:sp>
    </p:spTree>
  </p:cSld>
  <p:clrMap bg1="lt1" tx1="dk1" bg2="lt2" tx2="dk2" accent1="accent1" accent2="accent2" accent3="accent3" accent4="accent4" accent5="accent5" accent6="accent6" hlink="hlink" folHlink="folHlink"/>
  <p:sldLayoutIdLst>
    <p:sldLayoutId id="2147484278" r:id="rId1"/>
    <p:sldLayoutId id="2147484279" r:id="rId2"/>
    <p:sldLayoutId id="2147484280" r:id="rId3"/>
    <p:sldLayoutId id="2147484281" r:id="rId4"/>
  </p:sldLayoutIdLst>
  <p:transition/>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Obrázek 16" descr="nok bubliny.jpg"/>
          <p:cNvPicPr>
            <a:picLocks noChangeAspect="1"/>
          </p:cNvPicPr>
          <p:nvPr userDrawn="1"/>
        </p:nvPicPr>
        <p:blipFill>
          <a:blip r:embed="rId13" cstate="print"/>
          <a:srcRect l="14905"/>
          <a:stretch>
            <a:fillRect/>
          </a:stretch>
        </p:blipFill>
        <p:spPr bwMode="auto">
          <a:xfrm>
            <a:off x="0" y="1628775"/>
            <a:ext cx="7056438" cy="4608513"/>
          </a:xfrm>
          <a:prstGeom prst="rect">
            <a:avLst/>
          </a:prstGeom>
          <a:noFill/>
          <a:ln w="9525">
            <a:noFill/>
            <a:miter lim="800000"/>
            <a:headEnd/>
            <a:tailEnd/>
          </a:ln>
        </p:spPr>
      </p:pic>
      <p:sp>
        <p:nvSpPr>
          <p:cNvPr id="8" name="Obdélník 7"/>
          <p:cNvSpPr>
            <a:spLocks noChangeAspect="1"/>
          </p:cNvSpPr>
          <p:nvPr userDrawn="1"/>
        </p:nvSpPr>
        <p:spPr>
          <a:xfrm>
            <a:off x="0" y="0"/>
            <a:ext cx="9144000" cy="260350"/>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noFill/>
            </a:endParaRPr>
          </a:p>
        </p:txBody>
      </p:sp>
      <p:sp>
        <p:nvSpPr>
          <p:cNvPr id="9" name="Obdélník 8"/>
          <p:cNvSpPr/>
          <p:nvPr userDrawn="1"/>
        </p:nvSpPr>
        <p:spPr>
          <a:xfrm>
            <a:off x="0" y="260649"/>
            <a:ext cx="9144000" cy="144016"/>
          </a:xfrm>
          <a:prstGeom prst="rect">
            <a:avLst/>
          </a:prstGeom>
          <a:gradFill>
            <a:gsLst>
              <a:gs pos="0">
                <a:srgbClr val="000099"/>
              </a:gs>
              <a:gs pos="100000">
                <a:schemeClr val="bg1">
                  <a:alpha val="0"/>
                </a:schemeClr>
              </a:gs>
            </a:gsLst>
            <a:lin ang="0" scaled="1"/>
          </a:gra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noFill/>
            </a:endParaRPr>
          </a:p>
        </p:txBody>
      </p:sp>
      <p:pic>
        <p:nvPicPr>
          <p:cNvPr id="2053" name="Obrázek 11" descr="mmr_cr_rgb.emf"/>
          <p:cNvPicPr>
            <a:picLocks noChangeAspect="1"/>
          </p:cNvPicPr>
          <p:nvPr userDrawn="1"/>
        </p:nvPicPr>
        <p:blipFill>
          <a:blip r:embed="rId14" cstate="print"/>
          <a:srcRect/>
          <a:stretch>
            <a:fillRect/>
          </a:stretch>
        </p:blipFill>
        <p:spPr bwMode="auto">
          <a:xfrm>
            <a:off x="468313" y="692150"/>
            <a:ext cx="2016125" cy="442913"/>
          </a:xfrm>
          <a:prstGeom prst="rect">
            <a:avLst/>
          </a:prstGeom>
          <a:noFill/>
          <a:ln w="9525">
            <a:noFill/>
            <a:miter lim="800000"/>
            <a:headEnd/>
            <a:tailEnd/>
          </a:ln>
        </p:spPr>
      </p:pic>
      <p:pic>
        <p:nvPicPr>
          <p:cNvPr id="2054" name="Picture 2" descr="prezentace1a"/>
          <p:cNvPicPr>
            <a:picLocks noChangeAspect="1" noChangeArrowheads="1"/>
          </p:cNvPicPr>
          <p:nvPr userDrawn="1"/>
        </p:nvPicPr>
        <p:blipFill>
          <a:blip r:embed="rId15" cstate="print"/>
          <a:srcRect l="2751" t="2750" r="75987" b="78355"/>
          <a:stretch>
            <a:fillRect/>
          </a:stretch>
        </p:blipFill>
        <p:spPr bwMode="auto">
          <a:xfrm>
            <a:off x="7775575" y="6069013"/>
            <a:ext cx="900113" cy="600075"/>
          </a:xfrm>
          <a:prstGeom prst="rect">
            <a:avLst/>
          </a:prstGeom>
          <a:noFill/>
          <a:ln w="9525">
            <a:noFill/>
            <a:miter lim="800000"/>
            <a:headEnd/>
            <a:tailEnd/>
          </a:ln>
        </p:spPr>
      </p:pic>
      <p:pic>
        <p:nvPicPr>
          <p:cNvPr id="2055" name="Obrázek 10" descr="optp.jpg"/>
          <p:cNvPicPr>
            <a:picLocks noChangeAspect="1"/>
          </p:cNvPicPr>
          <p:nvPr userDrawn="1"/>
        </p:nvPicPr>
        <p:blipFill>
          <a:blip r:embed="rId16" cstate="print"/>
          <a:srcRect/>
          <a:stretch>
            <a:fillRect/>
          </a:stretch>
        </p:blipFill>
        <p:spPr bwMode="auto">
          <a:xfrm>
            <a:off x="4200525" y="6165850"/>
            <a:ext cx="835025" cy="446088"/>
          </a:xfrm>
          <a:prstGeom prst="rect">
            <a:avLst/>
          </a:prstGeom>
          <a:noFill/>
          <a:ln w="9525">
            <a:noFill/>
            <a:miter lim="800000"/>
            <a:headEnd/>
            <a:tailEnd/>
          </a:ln>
        </p:spPr>
      </p:pic>
      <p:pic>
        <p:nvPicPr>
          <p:cNvPr id="2056" name="Obrázek 14" descr="eu.jpg"/>
          <p:cNvPicPr>
            <a:picLocks noChangeAspect="1"/>
          </p:cNvPicPr>
          <p:nvPr userDrawn="1"/>
        </p:nvPicPr>
        <p:blipFill>
          <a:blip r:embed="rId17" cstate="print"/>
          <a:srcRect/>
          <a:stretch>
            <a:fillRect/>
          </a:stretch>
        </p:blipFill>
        <p:spPr bwMode="auto">
          <a:xfrm>
            <a:off x="5353050" y="6165850"/>
            <a:ext cx="2279650" cy="4445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266" r:id="rId1"/>
    <p:sldLayoutId id="2147484267" r:id="rId2"/>
    <p:sldLayoutId id="2147484268" r:id="rId3"/>
    <p:sldLayoutId id="2147484269" r:id="rId4"/>
    <p:sldLayoutId id="2147484270" r:id="rId5"/>
    <p:sldLayoutId id="2147484271" r:id="rId6"/>
    <p:sldLayoutId id="2147484272" r:id="rId7"/>
    <p:sldLayoutId id="2147484273" r:id="rId8"/>
    <p:sldLayoutId id="2147484274" r:id="rId9"/>
    <p:sldLayoutId id="2147484275" r:id="rId10"/>
    <p:sldLayoutId id="2147484276" r:id="rId11"/>
  </p:sldLayoutIdLst>
  <p:transition/>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fontAlgn="base">
        <a:spcBef>
          <a:spcPct val="20000"/>
        </a:spcBef>
        <a:spcAft>
          <a:spcPct val="0"/>
        </a:spcAft>
        <a:buFont typeface="Arial" charset="0"/>
        <a:buChar char="»"/>
        <a:defRPr sz="2000">
          <a:solidFill>
            <a:schemeClr val="tx1"/>
          </a:solidFill>
          <a:latin typeface="+mn-lt"/>
        </a:defRPr>
      </a:lvl6pPr>
      <a:lvl7pPr marL="2971800" indent="-228600" algn="l" rtl="0" fontAlgn="base">
        <a:spcBef>
          <a:spcPct val="20000"/>
        </a:spcBef>
        <a:spcAft>
          <a:spcPct val="0"/>
        </a:spcAft>
        <a:buFont typeface="Arial" charset="0"/>
        <a:buChar char="»"/>
        <a:defRPr sz="2000">
          <a:solidFill>
            <a:schemeClr val="tx1"/>
          </a:solidFill>
          <a:latin typeface="+mn-lt"/>
        </a:defRPr>
      </a:lvl7pPr>
      <a:lvl8pPr marL="3429000" indent="-228600" algn="l" rtl="0" fontAlgn="base">
        <a:spcBef>
          <a:spcPct val="20000"/>
        </a:spcBef>
        <a:spcAft>
          <a:spcPct val="0"/>
        </a:spcAft>
        <a:buFont typeface="Arial" charset="0"/>
        <a:buChar char="»"/>
        <a:defRPr sz="2000">
          <a:solidFill>
            <a:schemeClr val="tx1"/>
          </a:solidFill>
          <a:latin typeface="+mn-lt"/>
        </a:defRPr>
      </a:lvl8pPr>
      <a:lvl9pPr marL="3886200" indent="-228600" algn="l" rtl="0" fontAlgn="base">
        <a:spcBef>
          <a:spcPct val="20000"/>
        </a:spcBef>
        <a:spcAft>
          <a:spcPct val="0"/>
        </a:spcAft>
        <a:buFont typeface="Arial" charset="0"/>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http://www.mmr.cz/" TargetMode="External"/><Relationship Id="rId2" Type="http://schemas.openxmlformats.org/officeDocument/2006/relationships/notesSlide" Target="../notesSlides/notesSlide15.xml"/><Relationship Id="rId1" Type="http://schemas.openxmlformats.org/officeDocument/2006/relationships/slideLayout" Target="../slideLayouts/slideLayout6.xml"/><Relationship Id="rId4" Type="http://schemas.openxmlformats.org/officeDocument/2006/relationships/hyperlink" Target="http://www.strukturalni-fondy.cz/"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title"/>
          </p:nvPr>
        </p:nvSpPr>
        <p:spPr bwMode="auto">
          <a:xfrm>
            <a:off x="755650" y="2348880"/>
            <a:ext cx="8101013" cy="1153145"/>
          </a:xfrm>
          <a:ln>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cs-CZ" dirty="0" smtClean="0">
                <a:latin typeface="Calibri" pitchFamily="34" charset="0"/>
              </a:rPr>
              <a:t>Příprava Kohezní </a:t>
            </a:r>
            <a:r>
              <a:rPr lang="cs-CZ" dirty="0" smtClean="0">
                <a:latin typeface="Calibri" pitchFamily="34" charset="0"/>
              </a:rPr>
              <a:t>politiky EU 2014-2020 </a:t>
            </a:r>
            <a:r>
              <a:rPr lang="cs-CZ" dirty="0" smtClean="0">
                <a:latin typeface="Calibri" pitchFamily="34" charset="0"/>
              </a:rPr>
              <a:t/>
            </a:r>
            <a:br>
              <a:rPr lang="cs-CZ" dirty="0" smtClean="0">
                <a:latin typeface="Calibri" pitchFamily="34" charset="0"/>
              </a:rPr>
            </a:br>
            <a:r>
              <a:rPr lang="cs-CZ" dirty="0" smtClean="0">
                <a:latin typeface="Calibri" pitchFamily="34" charset="0"/>
              </a:rPr>
              <a:t>– </a:t>
            </a:r>
            <a:r>
              <a:rPr lang="cs-CZ" dirty="0" smtClean="0">
                <a:latin typeface="Calibri" pitchFamily="34" charset="0"/>
              </a:rPr>
              <a:t>ČR úroveň </a:t>
            </a:r>
            <a:r>
              <a:rPr lang="cs-CZ" dirty="0" smtClean="0">
                <a:latin typeface="Calibri" pitchFamily="34" charset="0"/>
              </a:rPr>
              <a:t/>
            </a:r>
            <a:br>
              <a:rPr lang="cs-CZ" dirty="0" smtClean="0">
                <a:latin typeface="Calibri" pitchFamily="34" charset="0"/>
              </a:rPr>
            </a:br>
            <a:r>
              <a:rPr lang="cs-CZ" dirty="0" smtClean="0">
                <a:latin typeface="Calibri" pitchFamily="34" charset="0"/>
              </a:rPr>
              <a:t/>
            </a:r>
            <a:br>
              <a:rPr lang="cs-CZ" dirty="0" smtClean="0">
                <a:latin typeface="Calibri" pitchFamily="34" charset="0"/>
              </a:rPr>
            </a:br>
            <a:r>
              <a:rPr lang="cs-CZ" sz="2800" dirty="0" smtClean="0">
                <a:solidFill>
                  <a:schemeClr val="tx2"/>
                </a:solidFill>
                <a:latin typeface="Calibri" pitchFamily="34" charset="0"/>
              </a:rPr>
              <a:t>Mgr. Miroslav Daněk, MMR</a:t>
            </a:r>
            <a:br>
              <a:rPr lang="cs-CZ" sz="2800" dirty="0" smtClean="0">
                <a:solidFill>
                  <a:schemeClr val="tx2"/>
                </a:solidFill>
                <a:latin typeface="Calibri" pitchFamily="34" charset="0"/>
              </a:rPr>
            </a:br>
            <a:r>
              <a:rPr lang="pt-BR" sz="2800" dirty="0" smtClean="0">
                <a:solidFill>
                  <a:schemeClr val="tx2"/>
                </a:solidFill>
                <a:latin typeface="Calibri" pitchFamily="34" charset="0"/>
              </a:rPr>
              <a:t>Odbor </a:t>
            </a:r>
            <a:r>
              <a:rPr lang="pt-BR" sz="2800" dirty="0" smtClean="0">
                <a:solidFill>
                  <a:schemeClr val="tx2"/>
                </a:solidFill>
                <a:latin typeface="Calibri" pitchFamily="34" charset="0"/>
              </a:rPr>
              <a:t>přípravy programového období </a:t>
            </a:r>
            <a:r>
              <a:rPr lang="pt-BR" sz="2800" dirty="0" smtClean="0">
                <a:solidFill>
                  <a:schemeClr val="tx2"/>
                </a:solidFill>
                <a:latin typeface="Calibri" pitchFamily="34" charset="0"/>
              </a:rPr>
              <a:t>2014-2020</a:t>
            </a:r>
            <a:r>
              <a:rPr lang="cs-CZ" sz="2800" dirty="0" smtClean="0">
                <a:solidFill>
                  <a:schemeClr val="tx2"/>
                </a:solidFill>
                <a:latin typeface="Calibri" pitchFamily="34" charset="0"/>
              </a:rPr>
              <a:t>, </a:t>
            </a:r>
            <a:br>
              <a:rPr lang="cs-CZ" sz="2800" dirty="0" smtClean="0">
                <a:solidFill>
                  <a:schemeClr val="tx2"/>
                </a:solidFill>
                <a:latin typeface="Calibri" pitchFamily="34" charset="0"/>
              </a:rPr>
            </a:br>
            <a:r>
              <a:rPr lang="pt-BR" sz="2800" dirty="0" smtClean="0">
                <a:solidFill>
                  <a:schemeClr val="tx2"/>
                </a:solidFill>
                <a:latin typeface="Calibri" pitchFamily="34" charset="0"/>
              </a:rPr>
              <a:t>Oddělení </a:t>
            </a:r>
            <a:r>
              <a:rPr lang="pt-BR" sz="2800" dirty="0" smtClean="0">
                <a:solidFill>
                  <a:schemeClr val="tx2"/>
                </a:solidFill>
                <a:latin typeface="Calibri" pitchFamily="34" charset="0"/>
              </a:rPr>
              <a:t>přípravy Dohody o </a:t>
            </a:r>
            <a:r>
              <a:rPr lang="pt-BR" sz="2800" dirty="0" smtClean="0">
                <a:solidFill>
                  <a:schemeClr val="tx2"/>
                </a:solidFill>
                <a:latin typeface="Calibri" pitchFamily="34" charset="0"/>
              </a:rPr>
              <a:t>partnerství</a:t>
            </a:r>
            <a:endParaRPr lang="cs-CZ" sz="2800" kern="1200" dirty="0" smtClean="0">
              <a:solidFill>
                <a:srgbClr val="000099"/>
              </a:solidFill>
              <a:ea typeface="+mn-ea"/>
            </a:endParaRPr>
          </a:p>
        </p:txBody>
      </p:sp>
      <p:sp>
        <p:nvSpPr>
          <p:cNvPr id="7171" name="Rectangle 4"/>
          <p:cNvSpPr>
            <a:spLocks noChangeArrowheads="1"/>
          </p:cNvSpPr>
          <p:nvPr/>
        </p:nvSpPr>
        <p:spPr bwMode="auto">
          <a:xfrm>
            <a:off x="285750" y="5243513"/>
            <a:ext cx="8424863" cy="488950"/>
          </a:xfrm>
          <a:prstGeom prst="rect">
            <a:avLst/>
          </a:prstGeom>
          <a:noFill/>
          <a:ln w="9525">
            <a:noFill/>
            <a:miter lim="800000"/>
            <a:headEnd/>
            <a:tailEnd/>
          </a:ln>
        </p:spPr>
        <p:txBody>
          <a:bodyPr/>
          <a:lstStyle/>
          <a:p>
            <a:pPr marL="342900" indent="-342900" algn="ctr">
              <a:lnSpc>
                <a:spcPct val="80000"/>
              </a:lnSpc>
              <a:spcBef>
                <a:spcPct val="20000"/>
              </a:spcBef>
              <a:buFont typeface="Arial" charset="0"/>
              <a:buNone/>
            </a:pPr>
            <a:endParaRPr lang="cs-CZ" altLang="cs-CZ" dirty="0">
              <a:solidFill>
                <a:srgbClr val="000099"/>
              </a:solidFill>
              <a:latin typeface="Calibri"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484438" y="549275"/>
            <a:ext cx="6202362" cy="868363"/>
          </a:xfrm>
        </p:spPr>
        <p:txBody>
          <a:bodyPr/>
          <a:lstStyle/>
          <a:p>
            <a:pPr>
              <a:defRPr/>
            </a:pPr>
            <a:r>
              <a:rPr lang="cs-CZ" dirty="0" smtClean="0">
                <a:solidFill>
                  <a:schemeClr val="accent1">
                    <a:lumMod val="75000"/>
                  </a:schemeClr>
                </a:solidFill>
                <a:effectLst/>
              </a:rPr>
              <a:t>Připomínky EK – Part 1</a:t>
            </a:r>
          </a:p>
        </p:txBody>
      </p:sp>
      <p:sp>
        <p:nvSpPr>
          <p:cNvPr id="3" name="Zástupný symbol pro obsah 2"/>
          <p:cNvSpPr>
            <a:spLocks noGrp="1"/>
          </p:cNvSpPr>
          <p:nvPr>
            <p:ph idx="1"/>
          </p:nvPr>
        </p:nvSpPr>
        <p:spPr>
          <a:xfrm>
            <a:off x="428625" y="1285875"/>
            <a:ext cx="8229600" cy="4525963"/>
          </a:xfrm>
        </p:spPr>
        <p:txBody>
          <a:bodyPr/>
          <a:lstStyle/>
          <a:p>
            <a:pPr marL="0" indent="0">
              <a:buFont typeface="Arial" charset="0"/>
              <a:buNone/>
              <a:defRPr/>
            </a:pPr>
            <a:r>
              <a:rPr lang="cs-CZ" sz="2000" b="1" dirty="0" err="1" smtClean="0">
                <a:solidFill>
                  <a:srgbClr val="000099"/>
                </a:solidFill>
              </a:rPr>
              <a:t>Cross</a:t>
            </a:r>
            <a:r>
              <a:rPr lang="cs-CZ" sz="2000" b="1" dirty="0" smtClean="0">
                <a:solidFill>
                  <a:srgbClr val="000099"/>
                </a:solidFill>
              </a:rPr>
              <a:t>-</a:t>
            </a:r>
            <a:r>
              <a:rPr lang="cs-CZ" sz="2000" b="1" dirty="0" err="1" smtClean="0">
                <a:solidFill>
                  <a:srgbClr val="000099"/>
                </a:solidFill>
              </a:rPr>
              <a:t>cutting</a:t>
            </a:r>
            <a:r>
              <a:rPr lang="cs-CZ" sz="2000" b="1" dirty="0" smtClean="0">
                <a:solidFill>
                  <a:srgbClr val="000099"/>
                </a:solidFill>
              </a:rPr>
              <a:t> a účinná implementace</a:t>
            </a:r>
          </a:p>
          <a:p>
            <a:pPr marL="357188" lvl="1" indent="-268288">
              <a:buFontTx/>
              <a:buChar char="-"/>
              <a:defRPr/>
            </a:pPr>
            <a:r>
              <a:rPr lang="cs-CZ" sz="2000" dirty="0" smtClean="0">
                <a:solidFill>
                  <a:srgbClr val="000099"/>
                </a:solidFill>
              </a:rPr>
              <a:t>nesouhlas s vyhodnocením některých předběžných podmínek (tematických a obecných) </a:t>
            </a:r>
          </a:p>
          <a:p>
            <a:pPr marL="715963" lvl="2" indent="-179388">
              <a:buFontTx/>
              <a:buChar char="-"/>
              <a:defRPr/>
            </a:pPr>
            <a:r>
              <a:rPr lang="cs-CZ" sz="1600" i="1" dirty="0" smtClean="0">
                <a:solidFill>
                  <a:srgbClr val="000099"/>
                </a:solidFill>
              </a:rPr>
              <a:t>Reakce: Hodnocení EK se prakticky shoduje s hodnocením, které provádělo MMR v rámci vnitrostátního hodnocení. Výjimkou je PP 6.1., kde EK uvedla další argumenty, pro které ji považuje za nesplněnou. Blíže viz dále.</a:t>
            </a:r>
          </a:p>
          <a:p>
            <a:pPr marL="357188" lvl="1" indent="-268288">
              <a:buFontTx/>
              <a:buChar char="-"/>
              <a:defRPr/>
            </a:pPr>
            <a:r>
              <a:rPr lang="cs-CZ" sz="2000" dirty="0" smtClean="0">
                <a:solidFill>
                  <a:srgbClr val="000099"/>
                </a:solidFill>
              </a:rPr>
              <a:t>bližší zdůvodnění integrovaných přístupů a územního rozvoje</a:t>
            </a:r>
          </a:p>
          <a:p>
            <a:pPr marL="715963" lvl="2" indent="-179388">
              <a:buFontTx/>
              <a:buChar char="-"/>
              <a:defRPr/>
            </a:pPr>
            <a:r>
              <a:rPr lang="cs-CZ" sz="1600" i="1" dirty="0" smtClean="0">
                <a:solidFill>
                  <a:srgbClr val="000099"/>
                </a:solidFill>
              </a:rPr>
              <a:t>Reakce: Implementace územní dimenze vychází z analytické části, ve které jsou nově rozpracovány územní rozdíly a také specifické potřeby měst a venkova. Informace týkající se implementačního nastavení integrovaných přístupů budou v předmětné části doplněny po uzavření jednání s regionálními partnery.</a:t>
            </a:r>
            <a:endParaRPr lang="cs-CZ" sz="2000" dirty="0" smtClean="0">
              <a:solidFill>
                <a:srgbClr val="000099"/>
              </a:solidFill>
            </a:endParaRPr>
          </a:p>
          <a:p>
            <a:pPr marL="357188" lvl="1" indent="-268288">
              <a:buFontTx/>
              <a:buChar char="-"/>
              <a:defRPr/>
            </a:pPr>
            <a:r>
              <a:rPr lang="cs-CZ" sz="2000" dirty="0" smtClean="0">
                <a:solidFill>
                  <a:srgbClr val="000099"/>
                </a:solidFill>
              </a:rPr>
              <a:t>koordinace mezi fondy a ostatními instrumenty, vyjasnění synergií a logiky mezi programy podporující stejné priority</a:t>
            </a:r>
          </a:p>
          <a:p>
            <a:pPr marL="715963" lvl="2" indent="-179388">
              <a:buFontTx/>
              <a:buChar char="-"/>
              <a:defRPr/>
            </a:pPr>
            <a:r>
              <a:rPr lang="cs-CZ" sz="1600" i="1" dirty="0" smtClean="0">
                <a:solidFill>
                  <a:srgbClr val="000099"/>
                </a:solidFill>
              </a:rPr>
              <a:t>Reakce: Koncept synergií a komplementarit je rozpracováván samostatným projektem a je doplňován.</a:t>
            </a:r>
            <a:endParaRPr lang="cs-CZ" sz="2000" dirty="0" smtClean="0">
              <a:solidFill>
                <a:srgbClr val="000099"/>
              </a:solidFill>
            </a:endParaRPr>
          </a:p>
          <a:p>
            <a:pPr>
              <a:defRPr/>
            </a:pPr>
            <a:endParaRPr lang="cs-CZ" sz="2000" dirty="0" smtClean="0"/>
          </a:p>
          <a:p>
            <a:pPr marL="0" indent="0">
              <a:buFont typeface="Arial" charset="0"/>
              <a:buNone/>
              <a:defRPr/>
            </a:pPr>
            <a:endParaRPr lang="cs-CZ" sz="2000" dirty="0"/>
          </a:p>
        </p:txBody>
      </p:sp>
    </p:spTree>
    <p:extLst>
      <p:ext uri="{BB962C8B-B14F-4D97-AF65-F5344CB8AC3E}">
        <p14:creationId xmlns:p14="http://schemas.microsoft.com/office/powerpoint/2010/main" xmlns="" val="254495171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marL="0" indent="0">
              <a:buFont typeface="Arial" charset="0"/>
              <a:buNone/>
              <a:defRPr/>
            </a:pPr>
            <a:r>
              <a:rPr lang="cs-CZ" sz="2000" b="1" dirty="0" smtClean="0">
                <a:solidFill>
                  <a:srgbClr val="000099"/>
                </a:solidFill>
                <a:latin typeface="Arial" pitchFamily="34" charset="0"/>
                <a:cs typeface="Arial" pitchFamily="34" charset="0"/>
              </a:rPr>
              <a:t>Ostatní zásadní připomínky</a:t>
            </a:r>
          </a:p>
          <a:p>
            <a:pPr>
              <a:buFontTx/>
              <a:buChar char="-"/>
              <a:defRPr/>
            </a:pPr>
            <a:r>
              <a:rPr lang="cs-CZ" sz="2000" dirty="0" smtClean="0">
                <a:solidFill>
                  <a:srgbClr val="000099"/>
                </a:solidFill>
              </a:rPr>
              <a:t>požadavek na zkrácení textu </a:t>
            </a:r>
            <a:r>
              <a:rPr lang="cs-CZ" sz="2000" dirty="0" err="1" smtClean="0">
                <a:solidFill>
                  <a:srgbClr val="000099"/>
                </a:solidFill>
              </a:rPr>
              <a:t>DoP</a:t>
            </a:r>
            <a:r>
              <a:rPr lang="cs-CZ" sz="2000" dirty="0" smtClean="0">
                <a:solidFill>
                  <a:srgbClr val="000099"/>
                </a:solidFill>
              </a:rPr>
              <a:t> (cca 100 stran) a změnu velikosti typu písma (12)</a:t>
            </a:r>
          </a:p>
          <a:p>
            <a:pPr marL="715963" lvl="2" indent="-179388">
              <a:buFontTx/>
              <a:buChar char="-"/>
              <a:defRPr/>
            </a:pPr>
            <a:r>
              <a:rPr lang="cs-CZ" sz="1600" i="1" dirty="0" smtClean="0">
                <a:solidFill>
                  <a:srgbClr val="000099"/>
                </a:solidFill>
              </a:rPr>
              <a:t>Reakce: Bylo provedeno převedení textu na písmo velikosti 12, došlo k výraznému zkrácení analytické části – nyní 160 stran.</a:t>
            </a:r>
            <a:endParaRPr lang="cs-CZ" sz="1600" i="1" dirty="0">
              <a:solidFill>
                <a:srgbClr val="FF0000"/>
              </a:solidFill>
            </a:endParaRPr>
          </a:p>
          <a:p>
            <a:pPr>
              <a:buFontTx/>
              <a:buChar char="-"/>
              <a:defRPr/>
            </a:pPr>
            <a:r>
              <a:rPr lang="cs-CZ" sz="2000" dirty="0" smtClean="0">
                <a:solidFill>
                  <a:srgbClr val="000099"/>
                </a:solidFill>
              </a:rPr>
              <a:t>vyčištění opakujících se částí v </a:t>
            </a:r>
            <a:r>
              <a:rPr lang="cs-CZ" sz="2000" dirty="0" err="1" smtClean="0">
                <a:solidFill>
                  <a:srgbClr val="000099"/>
                </a:solidFill>
              </a:rPr>
              <a:t>DoP</a:t>
            </a:r>
            <a:r>
              <a:rPr lang="cs-CZ" sz="2000" dirty="0" smtClean="0">
                <a:solidFill>
                  <a:srgbClr val="000099"/>
                </a:solidFill>
              </a:rPr>
              <a:t> a lepší zacílení analytické části (více informací, méně popisných částí)</a:t>
            </a:r>
          </a:p>
          <a:p>
            <a:pPr marL="715963" lvl="2" indent="-179388">
              <a:buFontTx/>
              <a:buChar char="-"/>
              <a:defRPr/>
            </a:pPr>
            <a:r>
              <a:rPr lang="cs-CZ" sz="1600" i="1" dirty="0" smtClean="0">
                <a:solidFill>
                  <a:srgbClr val="000099"/>
                </a:solidFill>
              </a:rPr>
              <a:t>Reakce: Proběhla konsolidace, provázání a pročištění textu. </a:t>
            </a:r>
            <a:endParaRPr lang="cs-CZ" sz="2000" dirty="0" smtClean="0">
              <a:solidFill>
                <a:srgbClr val="000099"/>
              </a:solidFill>
            </a:endParaRPr>
          </a:p>
        </p:txBody>
      </p:sp>
      <p:sp>
        <p:nvSpPr>
          <p:cNvPr id="4" name="Nadpis 1"/>
          <p:cNvSpPr txBox="1">
            <a:spLocks/>
          </p:cNvSpPr>
          <p:nvPr/>
        </p:nvSpPr>
        <p:spPr>
          <a:xfrm>
            <a:off x="2636838" y="701675"/>
            <a:ext cx="6202362" cy="868363"/>
          </a:xfrm>
          <a:prstGeom prst="rect">
            <a:avLst/>
          </a:prstGeom>
        </p:spPr>
        <p:txBody>
          <a:bodyPr/>
          <a:lstStyle/>
          <a:p>
            <a:pPr eaLnBrk="0" hangingPunct="0">
              <a:defRPr/>
            </a:pPr>
            <a:r>
              <a:rPr lang="cs-CZ" sz="3200" b="1" kern="0" dirty="0">
                <a:solidFill>
                  <a:schemeClr val="accent1">
                    <a:lumMod val="75000"/>
                  </a:schemeClr>
                </a:solidFill>
                <a:latin typeface="Arial" pitchFamily="34" charset="0"/>
                <a:ea typeface="+mj-ea"/>
                <a:cs typeface="Arial" pitchFamily="34" charset="0"/>
              </a:rPr>
              <a:t>Připomínky EK – Part 1</a:t>
            </a:r>
          </a:p>
        </p:txBody>
      </p:sp>
    </p:spTree>
    <p:extLst>
      <p:ext uri="{BB962C8B-B14F-4D97-AF65-F5344CB8AC3E}">
        <p14:creationId xmlns:p14="http://schemas.microsoft.com/office/powerpoint/2010/main" xmlns="" val="225714331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marL="0" indent="0">
              <a:buFont typeface="Arial" charset="0"/>
              <a:buNone/>
              <a:defRPr/>
            </a:pPr>
            <a:r>
              <a:rPr lang="cs-CZ" sz="2000" b="1" dirty="0" smtClean="0">
                <a:solidFill>
                  <a:srgbClr val="000099"/>
                </a:solidFill>
                <a:latin typeface="Arial" pitchFamily="34" charset="0"/>
                <a:cs typeface="Arial" pitchFamily="34" charset="0"/>
              </a:rPr>
              <a:t>Ostatní zásadní připomínky</a:t>
            </a:r>
          </a:p>
          <a:p>
            <a:pPr lvl="1">
              <a:buFont typeface="Wingdings" pitchFamily="2" charset="2"/>
              <a:buChar char="Ø"/>
              <a:defRPr/>
            </a:pPr>
            <a:r>
              <a:rPr lang="cs-CZ" sz="1600" dirty="0" smtClean="0">
                <a:solidFill>
                  <a:srgbClr val="000099"/>
                </a:solidFill>
                <a:latin typeface="Arial" charset="0"/>
                <a:cs typeface="Arial" charset="0"/>
              </a:rPr>
              <a:t>Analýza </a:t>
            </a:r>
            <a:r>
              <a:rPr lang="pt-BR" sz="1600" dirty="0" smtClean="0">
                <a:solidFill>
                  <a:srgbClr val="000099"/>
                </a:solidFill>
                <a:latin typeface="Arial" charset="0"/>
                <a:cs typeface="Arial" charset="0"/>
              </a:rPr>
              <a:t>disparit, rozvojových potřeb a růstového potenciálu</a:t>
            </a:r>
            <a:endParaRPr lang="cs-CZ" sz="1600" dirty="0" smtClean="0">
              <a:solidFill>
                <a:srgbClr val="000099"/>
              </a:solidFill>
              <a:latin typeface="Arial" charset="0"/>
              <a:cs typeface="Arial" charset="0"/>
            </a:endParaRPr>
          </a:p>
          <a:p>
            <a:pPr marL="984250" lvl="1" indent="-179388">
              <a:buFontTx/>
              <a:buChar char="-"/>
              <a:tabLst>
                <a:tab pos="984250" algn="l"/>
              </a:tabLst>
              <a:defRPr/>
            </a:pPr>
            <a:r>
              <a:rPr lang="cs-CZ" sz="1600" dirty="0" smtClean="0">
                <a:solidFill>
                  <a:srgbClr val="000099"/>
                </a:solidFill>
                <a:latin typeface="Arial" charset="0"/>
                <a:cs typeface="Arial" charset="0"/>
              </a:rPr>
              <a:t>připomínky k intervenční logice, územním rozdílům, provázanosti s Pozičním dokumentem, konzistence potřeb, priorit financování, očekávaných výsledků a alokací; vymezení problémových oblastí – </a:t>
            </a:r>
            <a:r>
              <a:rPr lang="cs-CZ" sz="1600" b="1" dirty="0" smtClean="0">
                <a:solidFill>
                  <a:srgbClr val="000099"/>
                </a:solidFill>
                <a:latin typeface="Arial" charset="0"/>
                <a:cs typeface="Arial" charset="0"/>
              </a:rPr>
              <a:t>doplněno do textu </a:t>
            </a:r>
            <a:r>
              <a:rPr lang="cs-CZ" sz="1600" b="1" dirty="0" err="1" smtClean="0">
                <a:solidFill>
                  <a:srgbClr val="000099"/>
                </a:solidFill>
                <a:latin typeface="Arial" charset="0"/>
                <a:cs typeface="Arial" charset="0"/>
              </a:rPr>
              <a:t>DoP</a:t>
            </a:r>
            <a:r>
              <a:rPr lang="cs-CZ" sz="1600" b="1" dirty="0" smtClean="0">
                <a:solidFill>
                  <a:srgbClr val="000099"/>
                </a:solidFill>
                <a:latin typeface="Arial" charset="0"/>
                <a:cs typeface="Arial" charset="0"/>
              </a:rPr>
              <a:t> u všech problémových oblastí</a:t>
            </a:r>
          </a:p>
          <a:p>
            <a:pPr marL="984250" lvl="1" indent="-179388">
              <a:buFontTx/>
              <a:buChar char="-"/>
              <a:tabLst>
                <a:tab pos="984250" algn="l"/>
              </a:tabLst>
              <a:defRPr/>
            </a:pPr>
            <a:r>
              <a:rPr lang="cs-CZ" sz="1600" dirty="0" smtClean="0">
                <a:solidFill>
                  <a:srgbClr val="000099"/>
                </a:solidFill>
                <a:latin typeface="Arial" charset="0"/>
                <a:cs typeface="Arial" charset="0"/>
              </a:rPr>
              <a:t>evidence </a:t>
            </a:r>
            <a:r>
              <a:rPr lang="cs-CZ" sz="1600" dirty="0" err="1" smtClean="0">
                <a:solidFill>
                  <a:srgbClr val="000099"/>
                </a:solidFill>
                <a:latin typeface="Arial" charset="0"/>
                <a:cs typeface="Arial" charset="0"/>
              </a:rPr>
              <a:t>based</a:t>
            </a:r>
            <a:r>
              <a:rPr lang="cs-CZ" sz="1600" dirty="0" smtClean="0">
                <a:solidFill>
                  <a:srgbClr val="000099"/>
                </a:solidFill>
                <a:latin typeface="Arial" charset="0"/>
                <a:cs typeface="Arial" charset="0"/>
              </a:rPr>
              <a:t> přístup, zohlednění zkušeností 2007-2013 – doplněno v předmětných částech včetně aktualizace dat</a:t>
            </a:r>
          </a:p>
          <a:p>
            <a:pPr lvl="1">
              <a:buFont typeface="Wingdings" pitchFamily="2" charset="2"/>
              <a:buChar char="Ø"/>
              <a:defRPr/>
            </a:pPr>
            <a:r>
              <a:rPr lang="cs-CZ" sz="1600" dirty="0" smtClean="0">
                <a:solidFill>
                  <a:srgbClr val="000099"/>
                </a:solidFill>
                <a:latin typeface="Arial" charset="0"/>
                <a:cs typeface="Arial" charset="0"/>
              </a:rPr>
              <a:t>Vybrané TC a očekávané výsledky - připomínka ke konstrukci očekávaných výsledků – tlak na konkretizaci a vystižení změny – došlo k úpravě očekávaných výsledků (dle fondů + tabulka k programům)</a:t>
            </a:r>
          </a:p>
          <a:p>
            <a:pPr lvl="1">
              <a:buFont typeface="Wingdings" pitchFamily="2" charset="2"/>
              <a:buChar char="Ø"/>
              <a:defRPr/>
            </a:pPr>
            <a:r>
              <a:rPr lang="cs-CZ" sz="1600" dirty="0" smtClean="0">
                <a:solidFill>
                  <a:srgbClr val="000099"/>
                </a:solidFill>
                <a:latin typeface="Arial" charset="0"/>
                <a:cs typeface="Arial" charset="0"/>
              </a:rPr>
              <a:t>Partnerství – spíš než popis procesu uvést jaké jsou vstupy partnerů a co partnerství přineslo – došlo k úpravě textu</a:t>
            </a:r>
          </a:p>
          <a:p>
            <a:pPr lvl="1">
              <a:buFont typeface="Wingdings" pitchFamily="2" charset="2"/>
              <a:buChar char="Ø"/>
              <a:defRPr/>
            </a:pPr>
            <a:r>
              <a:rPr lang="cs-CZ" sz="1600" dirty="0" smtClean="0">
                <a:solidFill>
                  <a:srgbClr val="000099"/>
                </a:solidFill>
                <a:latin typeface="Arial" charset="0"/>
                <a:cs typeface="Arial" charset="0"/>
              </a:rPr>
              <a:t>problematika nízkouhlíkové ekonomiky – došlo k doplnění (v částech Makroekonomická situace a Konkurenceschopné podniky. Jednotlivé problémy součástí tematicky odpovídacích kapitol </a:t>
            </a:r>
          </a:p>
          <a:p>
            <a:pPr lvl="1">
              <a:buFont typeface="Wingdings" pitchFamily="2" charset="2"/>
              <a:buChar char="Ø"/>
              <a:defRPr/>
            </a:pPr>
            <a:r>
              <a:rPr lang="cs-CZ" sz="1600" dirty="0" smtClean="0">
                <a:solidFill>
                  <a:srgbClr val="000099"/>
                </a:solidFill>
                <a:latin typeface="Arial" charset="0"/>
                <a:cs typeface="Arial" charset="0"/>
              </a:rPr>
              <a:t>Územní dimenze – výrazné úpravy v jednotlivých částech (udržitelný rozvoj měst, integrované územní investice, CLLD, oblasti znevýhodněné </a:t>
            </a:r>
          </a:p>
          <a:p>
            <a:pPr lvl="1">
              <a:buFont typeface="Wingdings" pitchFamily="2" charset="2"/>
              <a:buChar char="Ø"/>
              <a:defRPr/>
            </a:pPr>
            <a:endParaRPr lang="cs-CZ" sz="1600" dirty="0" smtClean="0">
              <a:solidFill>
                <a:srgbClr val="000099"/>
              </a:solidFill>
              <a:latin typeface="Arial" charset="0"/>
              <a:cs typeface="Arial" charset="0"/>
            </a:endParaRPr>
          </a:p>
          <a:p>
            <a:pPr lvl="1">
              <a:buFont typeface="Wingdings" pitchFamily="2" charset="2"/>
              <a:buChar char="Ø"/>
              <a:defRPr/>
            </a:pPr>
            <a:endParaRPr lang="cs-CZ" sz="1600" dirty="0" smtClean="0">
              <a:solidFill>
                <a:srgbClr val="000099"/>
              </a:solidFill>
              <a:latin typeface="Arial" charset="0"/>
              <a:cs typeface="Arial" charset="0"/>
            </a:endParaRPr>
          </a:p>
          <a:p>
            <a:pPr lvl="1">
              <a:buFont typeface="Wingdings" pitchFamily="2" charset="2"/>
              <a:buChar char="Ø"/>
              <a:defRPr/>
            </a:pPr>
            <a:endParaRPr lang="cs-CZ" sz="1600" dirty="0" smtClean="0">
              <a:solidFill>
                <a:srgbClr val="000099"/>
              </a:solidFill>
              <a:latin typeface="Arial" charset="0"/>
              <a:cs typeface="Arial" charset="0"/>
            </a:endParaRPr>
          </a:p>
          <a:p>
            <a:pPr marL="984250" lvl="1" indent="-179388">
              <a:buNone/>
              <a:tabLst>
                <a:tab pos="984250" algn="l"/>
              </a:tabLst>
              <a:defRPr/>
            </a:pPr>
            <a:endParaRPr lang="cs-CZ" sz="1600" dirty="0" smtClean="0">
              <a:solidFill>
                <a:srgbClr val="000099"/>
              </a:solidFill>
              <a:latin typeface="Arial" charset="0"/>
              <a:cs typeface="Arial" charset="0"/>
            </a:endParaRPr>
          </a:p>
          <a:p>
            <a:pPr marL="984250" lvl="1" indent="-179388">
              <a:buFontTx/>
              <a:buChar char="-"/>
              <a:tabLst>
                <a:tab pos="984250" algn="l"/>
              </a:tabLst>
              <a:defRPr/>
            </a:pPr>
            <a:endParaRPr lang="cs-CZ" sz="1600" dirty="0" smtClean="0">
              <a:solidFill>
                <a:srgbClr val="000099"/>
              </a:solidFill>
              <a:latin typeface="Arial" charset="0"/>
              <a:cs typeface="Arial" charset="0"/>
            </a:endParaRPr>
          </a:p>
          <a:p>
            <a:pPr marL="804863" lvl="1" indent="0">
              <a:buFontTx/>
              <a:buChar char="-"/>
              <a:defRPr/>
            </a:pPr>
            <a:endParaRPr lang="cs-CZ" sz="1600" dirty="0" smtClean="0">
              <a:solidFill>
                <a:srgbClr val="000099"/>
              </a:solidFill>
              <a:latin typeface="Arial" charset="0"/>
              <a:cs typeface="Arial" charset="0"/>
            </a:endParaRPr>
          </a:p>
          <a:p>
            <a:pPr lvl="1" indent="61913">
              <a:buNone/>
              <a:defRPr/>
            </a:pPr>
            <a:endParaRPr lang="cs-CZ" sz="1600" dirty="0" smtClean="0">
              <a:solidFill>
                <a:srgbClr val="000099"/>
              </a:solidFill>
              <a:latin typeface="Arial" charset="0"/>
              <a:cs typeface="Arial" charset="0"/>
            </a:endParaRPr>
          </a:p>
          <a:p>
            <a:pPr>
              <a:buFontTx/>
              <a:buChar char="-"/>
              <a:defRPr/>
            </a:pPr>
            <a:endParaRPr lang="cs-CZ" sz="2000" dirty="0" smtClean="0">
              <a:solidFill>
                <a:srgbClr val="000099"/>
              </a:solidFill>
            </a:endParaRPr>
          </a:p>
        </p:txBody>
      </p:sp>
      <p:sp>
        <p:nvSpPr>
          <p:cNvPr id="4" name="Nadpis 1"/>
          <p:cNvSpPr txBox="1">
            <a:spLocks/>
          </p:cNvSpPr>
          <p:nvPr/>
        </p:nvSpPr>
        <p:spPr>
          <a:xfrm>
            <a:off x="2636838" y="701675"/>
            <a:ext cx="6202362" cy="868363"/>
          </a:xfrm>
          <a:prstGeom prst="rect">
            <a:avLst/>
          </a:prstGeom>
        </p:spPr>
        <p:txBody>
          <a:bodyPr/>
          <a:lstStyle/>
          <a:p>
            <a:pPr eaLnBrk="0" hangingPunct="0">
              <a:defRPr/>
            </a:pPr>
            <a:r>
              <a:rPr lang="cs-CZ" sz="3200" b="1" kern="0" dirty="0">
                <a:solidFill>
                  <a:schemeClr val="accent1">
                    <a:lumMod val="75000"/>
                  </a:schemeClr>
                </a:solidFill>
                <a:latin typeface="Arial" pitchFamily="34" charset="0"/>
                <a:ea typeface="+mj-ea"/>
                <a:cs typeface="Arial" pitchFamily="34" charset="0"/>
              </a:rPr>
              <a:t>Připomínky EK – Part 2</a:t>
            </a:r>
          </a:p>
        </p:txBody>
      </p:sp>
    </p:spTree>
    <p:extLst>
      <p:ext uri="{BB962C8B-B14F-4D97-AF65-F5344CB8AC3E}">
        <p14:creationId xmlns:p14="http://schemas.microsoft.com/office/powerpoint/2010/main" xmlns="" val="891117472"/>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sz="2800" kern="1200" dirty="0">
                <a:solidFill>
                  <a:srgbClr val="000099"/>
                </a:solidFill>
              </a:rPr>
              <a:t>Harmonogram předložení Dohody o partnerství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xmlns="" val="1369321062"/>
              </p:ext>
            </p:extLst>
          </p:nvPr>
        </p:nvGraphicFramePr>
        <p:xfrm>
          <a:off x="179512" y="1628800"/>
          <a:ext cx="8784976" cy="4517080"/>
        </p:xfrm>
        <a:graphic>
          <a:graphicData uri="http://schemas.openxmlformats.org/drawingml/2006/table">
            <a:tbl>
              <a:tblPr firstCol="1" bandRow="1">
                <a:tableStyleId>{5C22544A-7EE6-4342-B048-85BDC9FD1C3A}</a:tableStyleId>
              </a:tblPr>
              <a:tblGrid>
                <a:gridCol w="2379026"/>
                <a:gridCol w="6405950"/>
              </a:tblGrid>
              <a:tr h="496055">
                <a:tc>
                  <a:txBody>
                    <a:bodyPr/>
                    <a:lstStyle/>
                    <a:p>
                      <a:pPr>
                        <a:spcAft>
                          <a:spcPts val="0"/>
                        </a:spcAft>
                      </a:pPr>
                      <a:r>
                        <a:rPr lang="cs-CZ" sz="1800" dirty="0">
                          <a:effectLst/>
                        </a:rPr>
                        <a:t>2. 12.2013</a:t>
                      </a:r>
                      <a:endParaRPr lang="cs-CZ" sz="1800" dirty="0">
                        <a:effectLst/>
                        <a:latin typeface="Calibri"/>
                        <a:ea typeface="Calibri"/>
                      </a:endParaRPr>
                    </a:p>
                  </a:txBody>
                  <a:tcPr marL="68580" marR="68580" marT="0" marB="0" anchor="ctr"/>
                </a:tc>
                <a:tc>
                  <a:txBody>
                    <a:bodyPr/>
                    <a:lstStyle/>
                    <a:p>
                      <a:pPr>
                        <a:spcAft>
                          <a:spcPts val="0"/>
                        </a:spcAft>
                      </a:pPr>
                      <a:r>
                        <a:rPr lang="cs-CZ" sz="1800" dirty="0">
                          <a:effectLst/>
                        </a:rPr>
                        <a:t>Projednání Dohody na </a:t>
                      </a:r>
                      <a:r>
                        <a:rPr lang="cs-CZ" sz="1800" b="1" dirty="0">
                          <a:effectLst/>
                        </a:rPr>
                        <a:t>jednání Rady pro fondy SSR</a:t>
                      </a:r>
                      <a:r>
                        <a:rPr lang="cs-CZ" sz="1800" dirty="0">
                          <a:effectLst/>
                        </a:rPr>
                        <a:t>, resp. ESI fondy</a:t>
                      </a:r>
                      <a:endParaRPr lang="cs-CZ" sz="1800" dirty="0">
                        <a:effectLst/>
                        <a:latin typeface="Calibri"/>
                        <a:ea typeface="Calibri"/>
                      </a:endParaRPr>
                    </a:p>
                  </a:txBody>
                  <a:tcPr marL="68580" marR="68580" marT="0" marB="0" anchor="ctr"/>
                </a:tc>
              </a:tr>
              <a:tr h="496055">
                <a:tc>
                  <a:txBody>
                    <a:bodyPr/>
                    <a:lstStyle/>
                    <a:p>
                      <a:pPr>
                        <a:spcAft>
                          <a:spcPts val="0"/>
                        </a:spcAft>
                      </a:pPr>
                      <a:r>
                        <a:rPr lang="cs-CZ" sz="1800" dirty="0">
                          <a:effectLst/>
                        </a:rPr>
                        <a:t>6. 12. 2013</a:t>
                      </a:r>
                      <a:endParaRPr lang="cs-CZ" sz="1800" dirty="0">
                        <a:effectLst/>
                        <a:latin typeface="Calibri"/>
                        <a:ea typeface="Calibri"/>
                      </a:endParaRPr>
                    </a:p>
                  </a:txBody>
                  <a:tcPr marL="68580" marR="68580" marT="0" marB="0" anchor="ctr"/>
                </a:tc>
                <a:tc>
                  <a:txBody>
                    <a:bodyPr/>
                    <a:lstStyle/>
                    <a:p>
                      <a:pPr>
                        <a:spcAft>
                          <a:spcPts val="0"/>
                        </a:spcAft>
                      </a:pPr>
                      <a:r>
                        <a:rPr lang="cs-CZ" sz="1800" b="1" dirty="0">
                          <a:effectLst/>
                        </a:rPr>
                        <a:t>Neformální dialog s EK </a:t>
                      </a:r>
                      <a:r>
                        <a:rPr lang="cs-CZ" sz="1800" dirty="0">
                          <a:effectLst/>
                        </a:rPr>
                        <a:t>– jednání k připomínkám EK k Dohodě</a:t>
                      </a:r>
                      <a:endParaRPr lang="cs-CZ" sz="1800" dirty="0">
                        <a:effectLst/>
                        <a:latin typeface="Calibri"/>
                        <a:ea typeface="Calibri"/>
                      </a:endParaRPr>
                    </a:p>
                  </a:txBody>
                  <a:tcPr marL="68580" marR="68580" marT="0" marB="0" anchor="ctr"/>
                </a:tc>
              </a:tr>
              <a:tr h="496055">
                <a:tc>
                  <a:txBody>
                    <a:bodyPr/>
                    <a:lstStyle/>
                    <a:p>
                      <a:pPr>
                        <a:spcAft>
                          <a:spcPts val="0"/>
                        </a:spcAft>
                      </a:pPr>
                      <a:r>
                        <a:rPr lang="cs-CZ" sz="1800" dirty="0">
                          <a:effectLst/>
                        </a:rPr>
                        <a:t>11. </a:t>
                      </a:r>
                      <a:r>
                        <a:rPr lang="cs-CZ" sz="1800" dirty="0" smtClean="0">
                          <a:effectLst/>
                        </a:rPr>
                        <a:t>– 16. 12</a:t>
                      </a:r>
                      <a:r>
                        <a:rPr lang="cs-CZ" sz="1800" dirty="0">
                          <a:effectLst/>
                        </a:rPr>
                        <a:t>. 2013</a:t>
                      </a:r>
                      <a:endParaRPr lang="cs-CZ" sz="1800" dirty="0">
                        <a:effectLst/>
                        <a:latin typeface="Calibri"/>
                        <a:ea typeface="Calibri"/>
                      </a:endParaRPr>
                    </a:p>
                  </a:txBody>
                  <a:tcPr marL="68580" marR="68580" marT="0" marB="0" anchor="ctr"/>
                </a:tc>
                <a:tc>
                  <a:txBody>
                    <a:bodyPr/>
                    <a:lstStyle/>
                    <a:p>
                      <a:pPr>
                        <a:spcAft>
                          <a:spcPts val="0"/>
                        </a:spcAft>
                      </a:pPr>
                      <a:r>
                        <a:rPr lang="cs-CZ" sz="1800" b="1" dirty="0">
                          <a:effectLst/>
                        </a:rPr>
                        <a:t>Zaslání Dohody do meziresortního připomínkového řízení (MPŘ)</a:t>
                      </a:r>
                      <a:endParaRPr lang="cs-CZ" sz="1800" b="1" dirty="0">
                        <a:effectLst/>
                        <a:latin typeface="Calibri"/>
                        <a:ea typeface="Calibri"/>
                      </a:endParaRPr>
                    </a:p>
                  </a:txBody>
                  <a:tcPr marL="68580" marR="68580" marT="0" marB="0" anchor="ctr"/>
                </a:tc>
              </a:tr>
              <a:tr h="496055">
                <a:tc>
                  <a:txBody>
                    <a:bodyPr/>
                    <a:lstStyle/>
                    <a:p>
                      <a:pPr>
                        <a:spcAft>
                          <a:spcPts val="0"/>
                        </a:spcAft>
                      </a:pPr>
                      <a:r>
                        <a:rPr lang="cs-CZ" sz="1800" dirty="0">
                          <a:effectLst/>
                        </a:rPr>
                        <a:t>3. 1. 2013</a:t>
                      </a:r>
                      <a:endParaRPr lang="cs-CZ" sz="1800" dirty="0">
                        <a:effectLst/>
                        <a:latin typeface="Calibri"/>
                        <a:ea typeface="Calibri"/>
                      </a:endParaRPr>
                    </a:p>
                  </a:txBody>
                  <a:tcPr marL="68580" marR="68580" marT="0" marB="0" anchor="ctr"/>
                </a:tc>
                <a:tc>
                  <a:txBody>
                    <a:bodyPr/>
                    <a:lstStyle/>
                    <a:p>
                      <a:pPr>
                        <a:spcAft>
                          <a:spcPts val="0"/>
                        </a:spcAft>
                      </a:pPr>
                      <a:r>
                        <a:rPr lang="cs-CZ" sz="1800" b="1" dirty="0">
                          <a:effectLst/>
                        </a:rPr>
                        <a:t>Termín pro zaslání připomínek v rámci MPŘ</a:t>
                      </a:r>
                      <a:endParaRPr lang="cs-CZ" sz="1800" b="1" dirty="0">
                        <a:effectLst/>
                        <a:latin typeface="Calibri"/>
                        <a:ea typeface="Calibri"/>
                      </a:endParaRPr>
                    </a:p>
                  </a:txBody>
                  <a:tcPr marL="68580" marR="68580" marT="0" marB="0" anchor="ctr"/>
                </a:tc>
              </a:tr>
              <a:tr h="496055">
                <a:tc>
                  <a:txBody>
                    <a:bodyPr/>
                    <a:lstStyle/>
                    <a:p>
                      <a:pPr>
                        <a:spcAft>
                          <a:spcPts val="0"/>
                        </a:spcAft>
                      </a:pPr>
                      <a:r>
                        <a:rPr lang="cs-CZ" sz="1800" dirty="0">
                          <a:effectLst/>
                        </a:rPr>
                        <a:t>17. 1. 2014</a:t>
                      </a:r>
                      <a:endParaRPr lang="cs-CZ" sz="1800" dirty="0">
                        <a:effectLst/>
                        <a:latin typeface="Calibri"/>
                        <a:ea typeface="Calibri"/>
                      </a:endParaRPr>
                    </a:p>
                  </a:txBody>
                  <a:tcPr marL="68580" marR="68580" marT="0" marB="0" anchor="ctr"/>
                </a:tc>
                <a:tc>
                  <a:txBody>
                    <a:bodyPr/>
                    <a:lstStyle/>
                    <a:p>
                      <a:pPr>
                        <a:spcAft>
                          <a:spcPts val="0"/>
                        </a:spcAft>
                      </a:pPr>
                      <a:r>
                        <a:rPr lang="cs-CZ" sz="1800" dirty="0">
                          <a:effectLst/>
                        </a:rPr>
                        <a:t>Zaslání Dohody pro finální posouzení SEA hodnotiteli</a:t>
                      </a:r>
                      <a:endParaRPr lang="cs-CZ" sz="1800" dirty="0">
                        <a:effectLst/>
                        <a:latin typeface="Calibri"/>
                        <a:ea typeface="Calibri"/>
                      </a:endParaRPr>
                    </a:p>
                  </a:txBody>
                  <a:tcPr marL="68580" marR="68580" marT="0" marB="0" anchor="ctr"/>
                </a:tc>
              </a:tr>
              <a:tr h="496055">
                <a:tc>
                  <a:txBody>
                    <a:bodyPr/>
                    <a:lstStyle/>
                    <a:p>
                      <a:pPr>
                        <a:spcAft>
                          <a:spcPts val="0"/>
                        </a:spcAft>
                      </a:pPr>
                      <a:r>
                        <a:rPr lang="cs-CZ" sz="1800">
                          <a:effectLst/>
                        </a:rPr>
                        <a:t>3. 2. 2014</a:t>
                      </a:r>
                      <a:endParaRPr lang="cs-CZ" sz="1800">
                        <a:effectLst/>
                        <a:latin typeface="Calibri"/>
                        <a:ea typeface="Calibri"/>
                      </a:endParaRPr>
                    </a:p>
                  </a:txBody>
                  <a:tcPr marL="68580" marR="68580" marT="0" marB="0" anchor="ctr"/>
                </a:tc>
                <a:tc>
                  <a:txBody>
                    <a:bodyPr/>
                    <a:lstStyle/>
                    <a:p>
                      <a:pPr>
                        <a:spcAft>
                          <a:spcPts val="0"/>
                        </a:spcAft>
                      </a:pPr>
                      <a:r>
                        <a:rPr lang="cs-CZ" sz="1800" dirty="0">
                          <a:effectLst/>
                        </a:rPr>
                        <a:t>Obdržení SEA hodnocení Dohody, předání na MŽP</a:t>
                      </a:r>
                      <a:endParaRPr lang="cs-CZ" sz="1800" dirty="0">
                        <a:effectLst/>
                        <a:latin typeface="Calibri"/>
                        <a:ea typeface="Calibri"/>
                      </a:endParaRPr>
                    </a:p>
                  </a:txBody>
                  <a:tcPr marL="68580" marR="68580" marT="0" marB="0" anchor="ctr"/>
                </a:tc>
              </a:tr>
              <a:tr h="496055">
                <a:tc>
                  <a:txBody>
                    <a:bodyPr/>
                    <a:lstStyle/>
                    <a:p>
                      <a:pPr>
                        <a:spcAft>
                          <a:spcPts val="0"/>
                        </a:spcAft>
                      </a:pPr>
                      <a:r>
                        <a:rPr lang="cs-CZ" sz="1800">
                          <a:effectLst/>
                        </a:rPr>
                        <a:t>březen 2014</a:t>
                      </a:r>
                      <a:endParaRPr lang="cs-CZ" sz="1800">
                        <a:effectLst/>
                        <a:latin typeface="Calibri"/>
                        <a:ea typeface="Calibri"/>
                      </a:endParaRPr>
                    </a:p>
                  </a:txBody>
                  <a:tcPr marL="68580" marR="68580" marT="0" marB="0" anchor="ctr"/>
                </a:tc>
                <a:tc>
                  <a:txBody>
                    <a:bodyPr/>
                    <a:lstStyle/>
                    <a:p>
                      <a:pPr>
                        <a:spcAft>
                          <a:spcPts val="0"/>
                        </a:spcAft>
                      </a:pPr>
                      <a:r>
                        <a:rPr lang="cs-CZ" sz="1800" b="1" dirty="0">
                          <a:effectLst/>
                        </a:rPr>
                        <a:t>Předložení Dohody spolu se stanoviskem SEA vládě ČR </a:t>
                      </a:r>
                      <a:r>
                        <a:rPr lang="cs-CZ" sz="1800" b="1" u="none" dirty="0">
                          <a:effectLst/>
                        </a:rPr>
                        <a:t>ke schválení</a:t>
                      </a:r>
                      <a:endParaRPr lang="cs-CZ" sz="1800" b="1" u="none" dirty="0">
                        <a:effectLst/>
                        <a:latin typeface="Calibri"/>
                        <a:ea typeface="Calibri"/>
                      </a:endParaRPr>
                    </a:p>
                  </a:txBody>
                  <a:tcPr marL="68580" marR="68580" marT="0" marB="0" anchor="ctr"/>
                </a:tc>
              </a:tr>
              <a:tr h="496055">
                <a:tc>
                  <a:txBody>
                    <a:bodyPr/>
                    <a:lstStyle/>
                    <a:p>
                      <a:pPr>
                        <a:spcAft>
                          <a:spcPts val="0"/>
                        </a:spcAft>
                      </a:pPr>
                      <a:r>
                        <a:rPr lang="cs-CZ" sz="1800">
                          <a:effectLst/>
                        </a:rPr>
                        <a:t>březen 2014</a:t>
                      </a:r>
                      <a:endParaRPr lang="cs-CZ" sz="1800">
                        <a:effectLst/>
                        <a:latin typeface="Calibri"/>
                        <a:ea typeface="Calibri"/>
                      </a:endParaRPr>
                    </a:p>
                  </a:txBody>
                  <a:tcPr marL="68580" marR="68580" marT="0" marB="0" anchor="ctr"/>
                </a:tc>
                <a:tc>
                  <a:txBody>
                    <a:bodyPr/>
                    <a:lstStyle/>
                    <a:p>
                      <a:pPr>
                        <a:spcAft>
                          <a:spcPts val="0"/>
                        </a:spcAft>
                      </a:pPr>
                      <a:r>
                        <a:rPr lang="cs-CZ" sz="1800" dirty="0">
                          <a:effectLst/>
                        </a:rPr>
                        <a:t>Zaslání verze Dohody schválené vládou na EK</a:t>
                      </a:r>
                      <a:endParaRPr lang="cs-CZ" sz="1800" dirty="0">
                        <a:effectLst/>
                        <a:latin typeface="Calibri"/>
                        <a:ea typeface="Calibri"/>
                      </a:endParaRPr>
                    </a:p>
                  </a:txBody>
                  <a:tcPr marL="68580" marR="68580" marT="0" marB="0" anchor="ctr"/>
                </a:tc>
              </a:tr>
              <a:tr h="496055">
                <a:tc>
                  <a:txBody>
                    <a:bodyPr/>
                    <a:lstStyle/>
                    <a:p>
                      <a:pPr>
                        <a:spcAft>
                          <a:spcPts val="0"/>
                        </a:spcAft>
                      </a:pPr>
                      <a:r>
                        <a:rPr lang="cs-CZ" sz="1800">
                          <a:effectLst/>
                        </a:rPr>
                        <a:t>duben 2014</a:t>
                      </a:r>
                      <a:endParaRPr lang="cs-CZ" sz="1800">
                        <a:effectLst/>
                        <a:latin typeface="Calibri"/>
                        <a:ea typeface="Calibri"/>
                      </a:endParaRPr>
                    </a:p>
                  </a:txBody>
                  <a:tcPr marL="68580" marR="68580" marT="0" marB="0" anchor="ctr"/>
                </a:tc>
                <a:tc>
                  <a:txBody>
                    <a:bodyPr/>
                    <a:lstStyle/>
                    <a:p>
                      <a:pPr>
                        <a:spcAft>
                          <a:spcPts val="0"/>
                        </a:spcAft>
                      </a:pPr>
                      <a:r>
                        <a:rPr lang="cs-CZ" sz="1800" dirty="0">
                          <a:effectLst/>
                        </a:rPr>
                        <a:t>Zahájení formálního vyjednávání s EK</a:t>
                      </a:r>
                      <a:endParaRPr lang="cs-CZ" sz="1800" dirty="0">
                        <a:effectLst/>
                        <a:latin typeface="Calibri"/>
                        <a:ea typeface="Calibri"/>
                      </a:endParaRPr>
                    </a:p>
                  </a:txBody>
                  <a:tcPr marL="68580" marR="68580" marT="0" marB="0" anchor="ctr"/>
                </a:tc>
              </a:tr>
            </a:tbl>
          </a:graphicData>
        </a:graphic>
      </p:graphicFrame>
    </p:spTree>
    <p:extLst>
      <p:ext uri="{BB962C8B-B14F-4D97-AF65-F5344CB8AC3E}">
        <p14:creationId xmlns:p14="http://schemas.microsoft.com/office/powerpoint/2010/main" xmlns="" val="143297494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20280" y="687834"/>
            <a:ext cx="6660232" cy="868958"/>
          </a:xfrm>
        </p:spPr>
        <p:txBody>
          <a:bodyPr/>
          <a:lstStyle/>
          <a:p>
            <a:pPr>
              <a:defRPr/>
            </a:pPr>
            <a:r>
              <a:rPr lang="cs-CZ" sz="2800" kern="1200" dirty="0" smtClean="0">
                <a:solidFill>
                  <a:srgbClr val="000099"/>
                </a:solidFill>
              </a:rPr>
              <a:t>Příprava programů – další postup</a:t>
            </a:r>
          </a:p>
        </p:txBody>
      </p:sp>
      <p:sp>
        <p:nvSpPr>
          <p:cNvPr id="3" name="Zástupný symbol pro obsah 2"/>
          <p:cNvSpPr>
            <a:spLocks noGrp="1"/>
          </p:cNvSpPr>
          <p:nvPr>
            <p:ph idx="1"/>
          </p:nvPr>
        </p:nvSpPr>
        <p:spPr>
          <a:xfrm>
            <a:off x="467544" y="1412776"/>
            <a:ext cx="8229600" cy="5001419"/>
          </a:xfrm>
        </p:spPr>
        <p:txBody>
          <a:bodyPr/>
          <a:lstStyle/>
          <a:p>
            <a:pPr marL="342900" lvl="1" indent="-342900">
              <a:buFont typeface="Arial" panose="020B0604020202020204" pitchFamily="34" charset="0"/>
              <a:buChar char="•"/>
            </a:pPr>
            <a:r>
              <a:rPr lang="cs-CZ" sz="2000" b="1" dirty="0" smtClean="0">
                <a:solidFill>
                  <a:srgbClr val="000099"/>
                </a:solidFill>
                <a:latin typeface="Arial" pitchFamily="34" charset="0"/>
                <a:cs typeface="Arial" pitchFamily="34" charset="0"/>
              </a:rPr>
              <a:t>do 30. listopadu 2013 </a:t>
            </a:r>
            <a:r>
              <a:rPr lang="cs-CZ" sz="2000" dirty="0" smtClean="0">
                <a:solidFill>
                  <a:srgbClr val="000099"/>
                </a:solidFill>
                <a:latin typeface="Arial" pitchFamily="34" charset="0"/>
                <a:cs typeface="Arial" pitchFamily="34" charset="0"/>
              </a:rPr>
              <a:t>– ŘO zpracují a zašlou MMR aktualizované verze programů (v návaznosti na hodnocení MMR a rozdělení alokací) vč. indikátorových </a:t>
            </a:r>
            <a:r>
              <a:rPr lang="cs-CZ" sz="2000" dirty="0">
                <a:solidFill>
                  <a:srgbClr val="000099"/>
                </a:solidFill>
                <a:latin typeface="Arial" pitchFamily="34" charset="0"/>
                <a:cs typeface="Arial" pitchFamily="34" charset="0"/>
              </a:rPr>
              <a:t>soustav </a:t>
            </a:r>
            <a:r>
              <a:rPr lang="cs-CZ" sz="2000" dirty="0" smtClean="0">
                <a:solidFill>
                  <a:srgbClr val="000099"/>
                </a:solidFill>
                <a:latin typeface="Arial" pitchFamily="34" charset="0"/>
                <a:cs typeface="Arial" pitchFamily="34" charset="0"/>
              </a:rPr>
              <a:t>a aktualizovaných TZ</a:t>
            </a:r>
          </a:p>
          <a:p>
            <a:pPr marL="400050" lvl="2" indent="0">
              <a:buNone/>
            </a:pPr>
            <a:r>
              <a:rPr lang="cs-CZ" sz="1600" dirty="0" smtClean="0">
                <a:solidFill>
                  <a:srgbClr val="000099"/>
                </a:solidFill>
                <a:latin typeface="Arial" pitchFamily="34" charset="0"/>
                <a:cs typeface="Arial" pitchFamily="34" charset="0"/>
              </a:rPr>
              <a:t>	</a:t>
            </a:r>
            <a:r>
              <a:rPr lang="cs-CZ" sz="1600" i="1" dirty="0" smtClean="0">
                <a:solidFill>
                  <a:srgbClr val="000099"/>
                </a:solidFill>
                <a:latin typeface="Arial" pitchFamily="34" charset="0"/>
                <a:cs typeface="Arial" pitchFamily="34" charset="0"/>
              </a:rPr>
              <a:t>- </a:t>
            </a:r>
            <a:r>
              <a:rPr lang="cs-CZ" sz="1800" i="1" dirty="0" smtClean="0">
                <a:solidFill>
                  <a:srgbClr val="000099"/>
                </a:solidFill>
                <a:latin typeface="Arial" pitchFamily="34" charset="0"/>
                <a:cs typeface="Arial" pitchFamily="34" charset="0"/>
              </a:rPr>
              <a:t>slouží jako podklad pro neformální dialog s EK</a:t>
            </a:r>
          </a:p>
          <a:p>
            <a:pPr marL="0" indent="0">
              <a:buNone/>
            </a:pPr>
            <a:endParaRPr lang="cs-CZ" sz="2000" dirty="0" smtClean="0">
              <a:solidFill>
                <a:srgbClr val="000099"/>
              </a:solidFill>
              <a:latin typeface="Arial" pitchFamily="34" charset="0"/>
              <a:cs typeface="Arial" pitchFamily="34" charset="0"/>
            </a:endParaRPr>
          </a:p>
          <a:p>
            <a:pPr>
              <a:buFont typeface="Arial" panose="020B0604020202020204" pitchFamily="34" charset="0"/>
              <a:buChar char="•"/>
            </a:pPr>
            <a:r>
              <a:rPr lang="cs-CZ" sz="2000" b="1" dirty="0" smtClean="0">
                <a:solidFill>
                  <a:srgbClr val="000099"/>
                </a:solidFill>
                <a:latin typeface="Arial" pitchFamily="34" charset="0"/>
                <a:cs typeface="Arial" pitchFamily="34" charset="0"/>
              </a:rPr>
              <a:t>do 31. prosince 2013 </a:t>
            </a:r>
            <a:r>
              <a:rPr lang="cs-CZ" sz="2000" dirty="0" smtClean="0">
                <a:solidFill>
                  <a:srgbClr val="000099"/>
                </a:solidFill>
                <a:latin typeface="Arial" pitchFamily="34" charset="0"/>
                <a:cs typeface="Arial" pitchFamily="34" charset="0"/>
              </a:rPr>
              <a:t>předloží MMR vládě Informaci o přípravě </a:t>
            </a:r>
            <a:r>
              <a:rPr lang="cs-CZ" sz="2000" dirty="0" err="1" smtClean="0">
                <a:solidFill>
                  <a:srgbClr val="000099"/>
                </a:solidFill>
                <a:latin typeface="Arial" pitchFamily="34" charset="0"/>
                <a:cs typeface="Arial" pitchFamily="34" charset="0"/>
              </a:rPr>
              <a:t>DoP</a:t>
            </a:r>
            <a:r>
              <a:rPr lang="cs-CZ" sz="2000" dirty="0" smtClean="0">
                <a:solidFill>
                  <a:srgbClr val="000099"/>
                </a:solidFill>
                <a:latin typeface="Arial" pitchFamily="34" charset="0"/>
                <a:cs typeface="Arial" pitchFamily="34" charset="0"/>
              </a:rPr>
              <a:t> a programů ESIF (v souladu s UV 809/2013).</a:t>
            </a:r>
          </a:p>
          <a:p>
            <a:pPr>
              <a:buFont typeface="Arial" panose="020B0604020202020204" pitchFamily="34" charset="0"/>
              <a:buChar char="•"/>
            </a:pPr>
            <a:endParaRPr lang="cs-CZ" sz="2000" dirty="0" smtClean="0">
              <a:solidFill>
                <a:srgbClr val="000099"/>
              </a:solidFill>
              <a:latin typeface="Arial" pitchFamily="34" charset="0"/>
              <a:cs typeface="Arial" pitchFamily="34" charset="0"/>
            </a:endParaRPr>
          </a:p>
          <a:p>
            <a:pPr>
              <a:buFont typeface="Arial" panose="020B0604020202020204" pitchFamily="34" charset="0"/>
              <a:buChar char="•"/>
            </a:pPr>
            <a:r>
              <a:rPr lang="cs-CZ" sz="2000" b="1" dirty="0" smtClean="0">
                <a:solidFill>
                  <a:srgbClr val="000099"/>
                </a:solidFill>
                <a:latin typeface="Arial" pitchFamily="34" charset="0"/>
                <a:cs typeface="Arial" pitchFamily="34" charset="0"/>
              </a:rPr>
              <a:t>Leden 2014  </a:t>
            </a:r>
            <a:r>
              <a:rPr lang="cs-CZ" sz="2000" dirty="0" smtClean="0">
                <a:solidFill>
                  <a:srgbClr val="000099"/>
                </a:solidFill>
                <a:latin typeface="Arial" pitchFamily="34" charset="0"/>
                <a:cs typeface="Arial" pitchFamily="34" charset="0"/>
              </a:rPr>
              <a:t>- neformální dialog k programům s EK (ve vazbě na neformální dialog k </a:t>
            </a:r>
            <a:r>
              <a:rPr lang="cs-CZ" sz="2000" dirty="0" err="1" smtClean="0">
                <a:solidFill>
                  <a:srgbClr val="000099"/>
                </a:solidFill>
                <a:latin typeface="Arial" pitchFamily="34" charset="0"/>
                <a:cs typeface="Arial" pitchFamily="34" charset="0"/>
              </a:rPr>
              <a:t>DoP</a:t>
            </a:r>
            <a:r>
              <a:rPr lang="cs-CZ" sz="2000" dirty="0" smtClean="0">
                <a:solidFill>
                  <a:srgbClr val="000099"/>
                </a:solidFill>
                <a:latin typeface="Arial" pitchFamily="34" charset="0"/>
                <a:cs typeface="Arial" pitchFamily="34" charset="0"/>
              </a:rPr>
              <a:t>) </a:t>
            </a:r>
          </a:p>
          <a:p>
            <a:pPr marL="0" indent="0">
              <a:buNone/>
            </a:pPr>
            <a:endParaRPr lang="cs-CZ" sz="2000" dirty="0" smtClean="0">
              <a:solidFill>
                <a:srgbClr val="000099"/>
              </a:solidFill>
              <a:latin typeface="Arial" pitchFamily="34" charset="0"/>
              <a:cs typeface="Arial" pitchFamily="34" charset="0"/>
            </a:endParaRPr>
          </a:p>
          <a:p>
            <a:pPr>
              <a:buFont typeface="Arial" panose="020B0604020202020204" pitchFamily="34" charset="0"/>
              <a:buChar char="•"/>
            </a:pPr>
            <a:r>
              <a:rPr lang="cs-CZ" sz="2000" b="1" dirty="0">
                <a:solidFill>
                  <a:srgbClr val="000099"/>
                </a:solidFill>
                <a:latin typeface="Arial" pitchFamily="34" charset="0"/>
                <a:cs typeface="Arial" pitchFamily="34" charset="0"/>
              </a:rPr>
              <a:t>d</a:t>
            </a:r>
            <a:r>
              <a:rPr lang="cs-CZ" sz="2000" b="1" dirty="0" smtClean="0">
                <a:solidFill>
                  <a:srgbClr val="000099"/>
                </a:solidFill>
                <a:latin typeface="Arial" pitchFamily="34" charset="0"/>
                <a:cs typeface="Arial" pitchFamily="34" charset="0"/>
              </a:rPr>
              <a:t>o 31. března 2014 </a:t>
            </a:r>
            <a:r>
              <a:rPr lang="cs-CZ" sz="2000" dirty="0" smtClean="0">
                <a:solidFill>
                  <a:srgbClr val="000099"/>
                </a:solidFill>
                <a:latin typeface="Arial" pitchFamily="34" charset="0"/>
                <a:cs typeface="Arial" pitchFamily="34" charset="0"/>
              </a:rPr>
              <a:t>- ŘO zapracují závěry ex-ante hodnocení a SEA hodnocení do programů a předloží programy ke schválení vládě</a:t>
            </a:r>
          </a:p>
        </p:txBody>
      </p:sp>
    </p:spTree>
    <p:extLst>
      <p:ext uri="{BB962C8B-B14F-4D97-AF65-F5344CB8AC3E}">
        <p14:creationId xmlns:p14="http://schemas.microsoft.com/office/powerpoint/2010/main" xmlns="" val="3579543185"/>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45432" y="620688"/>
            <a:ext cx="6203032" cy="868958"/>
          </a:xfrm>
        </p:spPr>
        <p:txBody>
          <a:bodyPr/>
          <a:lstStyle/>
          <a:p>
            <a:r>
              <a:rPr lang="cs-CZ" sz="2800" kern="1200" dirty="0" smtClean="0">
                <a:solidFill>
                  <a:srgbClr val="000099"/>
                </a:solidFill>
              </a:rPr>
              <a:t>Příprava JMP – další postup</a:t>
            </a:r>
            <a:endParaRPr lang="cs-CZ" sz="2800" dirty="0"/>
          </a:p>
        </p:txBody>
      </p:sp>
      <p:sp>
        <p:nvSpPr>
          <p:cNvPr id="3" name="Zástupný symbol pro obsah 2"/>
          <p:cNvSpPr>
            <a:spLocks noGrp="1"/>
          </p:cNvSpPr>
          <p:nvPr>
            <p:ph idx="1"/>
          </p:nvPr>
        </p:nvSpPr>
        <p:spPr>
          <a:xfrm>
            <a:off x="395536" y="1268760"/>
            <a:ext cx="8435280" cy="4785395"/>
          </a:xfrm>
        </p:spPr>
        <p:txBody>
          <a:bodyPr/>
          <a:lstStyle/>
          <a:p>
            <a:r>
              <a:rPr lang="cs-CZ" sz="2000" b="1" dirty="0" smtClean="0">
                <a:solidFill>
                  <a:srgbClr val="000099"/>
                </a:solidFill>
                <a:latin typeface="Arial" pitchFamily="34" charset="0"/>
                <a:cs typeface="Arial" pitchFamily="34" charset="0"/>
              </a:rPr>
              <a:t>MP řízení výzev, výběr a hodnocení projektů </a:t>
            </a:r>
            <a:r>
              <a:rPr lang="cs-CZ" sz="2000" dirty="0" smtClean="0">
                <a:solidFill>
                  <a:srgbClr val="000099"/>
                </a:solidFill>
                <a:latin typeface="Arial" pitchFamily="34" charset="0"/>
                <a:cs typeface="Arial" pitchFamily="34" charset="0"/>
              </a:rPr>
              <a:t>– 20.11.2013 projednán vládou ČR</a:t>
            </a:r>
          </a:p>
          <a:p>
            <a:r>
              <a:rPr lang="cs-CZ" sz="2000" b="1" dirty="0" smtClean="0">
                <a:solidFill>
                  <a:srgbClr val="000099"/>
                </a:solidFill>
                <a:latin typeface="Arial" pitchFamily="34" charset="0"/>
                <a:cs typeface="Arial" pitchFamily="34" charset="0"/>
              </a:rPr>
              <a:t>3. soubor metodických dokumentů</a:t>
            </a:r>
            <a:r>
              <a:rPr lang="cs-CZ" sz="2000" dirty="0" smtClean="0">
                <a:solidFill>
                  <a:srgbClr val="000099"/>
                </a:solidFill>
                <a:latin typeface="Arial" pitchFamily="34" charset="0"/>
                <a:cs typeface="Arial" pitchFamily="34" charset="0"/>
              </a:rPr>
              <a:t> (oblasti monitorování fondů ESI a procesů v MS2014+, zadávání veřejných zakázek, publicita a informovanost a příprava řídicí dokumentace) v MPŘ – termín předložení vládě do konce roku 2013</a:t>
            </a:r>
          </a:p>
          <a:p>
            <a:r>
              <a:rPr lang="cs-CZ" sz="2000" dirty="0" smtClean="0">
                <a:solidFill>
                  <a:srgbClr val="000099"/>
                </a:solidFill>
                <a:latin typeface="Arial" pitchFamily="34" charset="0"/>
                <a:cs typeface="Arial" pitchFamily="34" charset="0"/>
              </a:rPr>
              <a:t>Do konce roku 2013 je plánováno ještě předložení </a:t>
            </a:r>
            <a:r>
              <a:rPr lang="cs-CZ" sz="2000" i="1" dirty="0" smtClean="0">
                <a:solidFill>
                  <a:srgbClr val="000099"/>
                </a:solidFill>
                <a:latin typeface="Arial" pitchFamily="34" charset="0"/>
                <a:cs typeface="Arial" pitchFamily="34" charset="0"/>
              </a:rPr>
              <a:t>MP pro využití integrovaných přístupů a MP k rozvoji lidských zdrojů</a:t>
            </a:r>
            <a:endParaRPr lang="cs-CZ" sz="2000" dirty="0" smtClean="0">
              <a:solidFill>
                <a:srgbClr val="000099"/>
              </a:solidFill>
              <a:latin typeface="Arial" pitchFamily="34" charset="0"/>
              <a:cs typeface="Arial" pitchFamily="34" charset="0"/>
            </a:endParaRPr>
          </a:p>
          <a:p>
            <a:r>
              <a:rPr lang="cs-CZ" sz="2000" dirty="0" smtClean="0">
                <a:solidFill>
                  <a:srgbClr val="000099"/>
                </a:solidFill>
                <a:latin typeface="Arial" pitchFamily="34" charset="0"/>
                <a:cs typeface="Arial" pitchFamily="34" charset="0"/>
              </a:rPr>
              <a:t>V 1. polovině 2014 budou předloženy vládě </a:t>
            </a:r>
            <a:r>
              <a:rPr lang="cs-CZ" sz="2000" b="1" dirty="0" smtClean="0">
                <a:solidFill>
                  <a:srgbClr val="000099"/>
                </a:solidFill>
                <a:latin typeface="Arial" pitchFamily="34" charset="0"/>
                <a:cs typeface="Arial" pitchFamily="34" charset="0"/>
              </a:rPr>
              <a:t>zbývající metodické dokumenty k oblastech </a:t>
            </a:r>
            <a:r>
              <a:rPr lang="cs-CZ" sz="2000" dirty="0" smtClean="0">
                <a:solidFill>
                  <a:srgbClr val="000099"/>
                </a:solidFill>
                <a:latin typeface="Arial" pitchFamily="34" charset="0"/>
                <a:cs typeface="Arial" pitchFamily="34" charset="0"/>
              </a:rPr>
              <a:t>– revize programů, </a:t>
            </a:r>
            <a:r>
              <a:rPr lang="cs-CZ" sz="2000" kern="1200" dirty="0" smtClean="0">
                <a:solidFill>
                  <a:srgbClr val="000099"/>
                </a:solidFill>
                <a:latin typeface="Arial" pitchFamily="34" charset="0"/>
                <a:cs typeface="Arial" pitchFamily="34" charset="0"/>
              </a:rPr>
              <a:t>projekty vytvářející příjmy, finanční nástroje, veřejná podpora, 2. část monitorování fondů ESI a procesů v MS2014+, finanční toky, kontrola a audit</a:t>
            </a:r>
          </a:p>
          <a:p>
            <a:pPr>
              <a:buNone/>
            </a:pPr>
            <a:endParaRPr lang="cs-CZ" sz="1600" b="1" u="sng" dirty="0" smtClean="0">
              <a:solidFill>
                <a:srgbClr val="000099"/>
              </a:solidFill>
              <a:latin typeface="Arial" pitchFamily="34" charset="0"/>
              <a:cs typeface="Arial" pitchFamily="34" charset="0"/>
            </a:endParaRPr>
          </a:p>
          <a:p>
            <a:pPr>
              <a:buNone/>
            </a:pPr>
            <a:r>
              <a:rPr lang="cs-CZ" sz="2000" b="1" dirty="0" smtClean="0">
                <a:solidFill>
                  <a:srgbClr val="000099"/>
                </a:solidFill>
                <a:latin typeface="Arial" pitchFamily="34" charset="0"/>
                <a:cs typeface="Arial" pitchFamily="34" charset="0"/>
              </a:rPr>
              <a:t>Návrhy </a:t>
            </a:r>
            <a:r>
              <a:rPr lang="cs-CZ" sz="2000" b="1" dirty="0">
                <a:solidFill>
                  <a:srgbClr val="000099"/>
                </a:solidFill>
                <a:latin typeface="Arial" pitchFamily="34" charset="0"/>
                <a:cs typeface="Arial" pitchFamily="34" charset="0"/>
              </a:rPr>
              <a:t>ke snížení </a:t>
            </a:r>
            <a:r>
              <a:rPr lang="cs-CZ" sz="2000" b="1" dirty="0" err="1">
                <a:solidFill>
                  <a:srgbClr val="000099"/>
                </a:solidFill>
                <a:latin typeface="Arial" pitchFamily="34" charset="0"/>
                <a:cs typeface="Arial" pitchFamily="34" charset="0"/>
              </a:rPr>
              <a:t>legisl</a:t>
            </a:r>
            <a:r>
              <a:rPr lang="cs-CZ" sz="2000" b="1" dirty="0">
                <a:solidFill>
                  <a:srgbClr val="000099"/>
                </a:solidFill>
                <a:latin typeface="Arial" pitchFamily="34" charset="0"/>
                <a:cs typeface="Arial" pitchFamily="34" charset="0"/>
              </a:rPr>
              <a:t>. a </a:t>
            </a:r>
            <a:r>
              <a:rPr lang="cs-CZ" sz="2000" b="1" dirty="0" err="1">
                <a:solidFill>
                  <a:srgbClr val="000099"/>
                </a:solidFill>
                <a:latin typeface="Arial" pitchFamily="34" charset="0"/>
                <a:cs typeface="Arial" pitchFamily="34" charset="0"/>
              </a:rPr>
              <a:t>nelegisl</a:t>
            </a:r>
            <a:r>
              <a:rPr lang="cs-CZ" sz="2000" b="1" dirty="0">
                <a:solidFill>
                  <a:srgbClr val="000099"/>
                </a:solidFill>
                <a:latin typeface="Arial" pitchFamily="34" charset="0"/>
                <a:cs typeface="Arial" pitchFamily="34" charset="0"/>
              </a:rPr>
              <a:t>. bariér implementace ESIF </a:t>
            </a:r>
            <a:r>
              <a:rPr lang="cs-CZ" sz="2000" dirty="0">
                <a:solidFill>
                  <a:srgbClr val="000099"/>
                </a:solidFill>
                <a:latin typeface="Arial" pitchFamily="34" charset="0"/>
                <a:cs typeface="Arial" pitchFamily="34" charset="0"/>
              </a:rPr>
              <a:t>– v MPŘ – termín předložení vládě do konce roku 2013</a:t>
            </a:r>
          </a:p>
          <a:p>
            <a:pPr>
              <a:buNone/>
            </a:pPr>
            <a:endParaRPr lang="cs-CZ" sz="2000" dirty="0" smtClean="0">
              <a:solidFill>
                <a:srgbClr val="000099"/>
              </a:solidFill>
              <a:latin typeface="Arial" pitchFamily="34" charset="0"/>
              <a:cs typeface="Arial" pitchFamily="34" charset="0"/>
            </a:endParaRPr>
          </a:p>
        </p:txBody>
      </p:sp>
    </p:spTree>
    <p:extLst>
      <p:ext uri="{BB962C8B-B14F-4D97-AF65-F5344CB8AC3E}">
        <p14:creationId xmlns:p14="http://schemas.microsoft.com/office/powerpoint/2010/main" xmlns="" val="2261744612"/>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bwMode="auto">
          <a:xfrm>
            <a:off x="468313" y="2781300"/>
            <a:ext cx="8229600" cy="1143000"/>
          </a:xfrm>
          <a:ln>
            <a:miter lim="800000"/>
            <a:headEnd/>
            <a:tailEnd/>
          </a:ln>
        </p:spPr>
        <p:txBody>
          <a:bodyPr vert="horz" wrap="square" lIns="91440" tIns="45720" rIns="91440" bIns="45720" numCol="1" anchor="t" anchorCtr="0" compatLnSpc="1">
            <a:prstTxWarp prst="textNoShape">
              <a:avLst/>
            </a:prstTxWarp>
          </a:bodyPr>
          <a:lstStyle/>
          <a:p>
            <a:pPr algn="ctr" eaLnBrk="1" hangingPunct="1">
              <a:defRPr/>
            </a:pPr>
            <a:r>
              <a:rPr lang="cs-CZ" kern="1200" dirty="0" smtClean="0">
                <a:solidFill>
                  <a:srgbClr val="000099"/>
                </a:solidFill>
                <a:effectLst>
                  <a:outerShdw blurRad="38100" dist="38100" dir="2700000" algn="tl">
                    <a:srgbClr val="C0C0C0"/>
                  </a:outerShdw>
                </a:effectLst>
                <a:ea typeface="+mn-ea"/>
              </a:rPr>
              <a:t>Děkujeme za pozornost.</a:t>
            </a:r>
          </a:p>
        </p:txBody>
      </p:sp>
      <p:sp>
        <p:nvSpPr>
          <p:cNvPr id="44035" name="Line 5"/>
          <p:cNvSpPr>
            <a:spLocks noChangeShapeType="1"/>
          </p:cNvSpPr>
          <p:nvPr/>
        </p:nvSpPr>
        <p:spPr bwMode="auto">
          <a:xfrm>
            <a:off x="0" y="4724400"/>
            <a:ext cx="9144000" cy="0"/>
          </a:xfrm>
          <a:prstGeom prst="line">
            <a:avLst/>
          </a:prstGeom>
          <a:noFill/>
          <a:ln w="25400" cap="rnd">
            <a:solidFill>
              <a:schemeClr val="tx1"/>
            </a:solidFill>
            <a:prstDash val="sysDot"/>
            <a:round/>
            <a:headEnd/>
            <a:tailEnd/>
          </a:ln>
        </p:spPr>
        <p:txBody>
          <a:bodyPr/>
          <a:lstStyle/>
          <a:p>
            <a:endParaRPr lang="cs-CZ"/>
          </a:p>
        </p:txBody>
      </p:sp>
      <p:sp>
        <p:nvSpPr>
          <p:cNvPr id="44036" name="Line 6"/>
          <p:cNvSpPr>
            <a:spLocks noChangeShapeType="1"/>
          </p:cNvSpPr>
          <p:nvPr/>
        </p:nvSpPr>
        <p:spPr bwMode="auto">
          <a:xfrm>
            <a:off x="0" y="6021388"/>
            <a:ext cx="9144000" cy="0"/>
          </a:xfrm>
          <a:prstGeom prst="line">
            <a:avLst/>
          </a:prstGeom>
          <a:noFill/>
          <a:ln w="25400" cap="rnd">
            <a:solidFill>
              <a:schemeClr val="tx1"/>
            </a:solidFill>
            <a:prstDash val="sysDot"/>
            <a:round/>
            <a:headEnd/>
            <a:tailEnd/>
          </a:ln>
        </p:spPr>
        <p:txBody>
          <a:bodyPr/>
          <a:lstStyle/>
          <a:p>
            <a:endParaRPr lang="cs-CZ"/>
          </a:p>
        </p:txBody>
      </p:sp>
      <p:sp>
        <p:nvSpPr>
          <p:cNvPr id="44037" name="Rectangle 4"/>
          <p:cNvSpPr>
            <a:spLocks noChangeArrowheads="1"/>
          </p:cNvSpPr>
          <p:nvPr/>
        </p:nvSpPr>
        <p:spPr bwMode="auto">
          <a:xfrm>
            <a:off x="250825" y="5084763"/>
            <a:ext cx="8424863" cy="360362"/>
          </a:xfrm>
          <a:prstGeom prst="rect">
            <a:avLst/>
          </a:prstGeom>
          <a:noFill/>
          <a:ln w="9525">
            <a:noFill/>
            <a:miter lim="800000"/>
            <a:headEnd/>
            <a:tailEnd/>
          </a:ln>
        </p:spPr>
        <p:txBody>
          <a:bodyPr/>
          <a:lstStyle/>
          <a:p>
            <a:pPr marL="342900" indent="-342900" algn="ctr">
              <a:lnSpc>
                <a:spcPct val="80000"/>
              </a:lnSpc>
              <a:spcBef>
                <a:spcPct val="20000"/>
              </a:spcBef>
              <a:buFont typeface="Arial" charset="0"/>
              <a:buNone/>
            </a:pPr>
            <a:r>
              <a:rPr lang="cs-CZ" altLang="cs-CZ" sz="2000">
                <a:solidFill>
                  <a:srgbClr val="000099"/>
                </a:solidFill>
                <a:latin typeface="Calibri" pitchFamily="34" charset="0"/>
                <a:hlinkClick r:id="rId3"/>
              </a:rPr>
              <a:t>www.mmr.cz</a:t>
            </a:r>
            <a:endParaRPr lang="cs-CZ" altLang="cs-CZ" sz="2000">
              <a:solidFill>
                <a:srgbClr val="000099"/>
              </a:solidFill>
              <a:latin typeface="Calibri" pitchFamily="34" charset="0"/>
            </a:endParaRPr>
          </a:p>
          <a:p>
            <a:pPr marL="342900" indent="-342900" algn="ctr">
              <a:lnSpc>
                <a:spcPct val="80000"/>
              </a:lnSpc>
              <a:spcBef>
                <a:spcPct val="20000"/>
              </a:spcBef>
              <a:buFont typeface="Arial" charset="0"/>
              <a:buNone/>
            </a:pPr>
            <a:r>
              <a:rPr lang="cs-CZ" altLang="cs-CZ" sz="2000">
                <a:solidFill>
                  <a:srgbClr val="000099"/>
                </a:solidFill>
                <a:latin typeface="Calibri" pitchFamily="34" charset="0"/>
                <a:hlinkClick r:id="rId4"/>
              </a:rPr>
              <a:t>www.strukturalni-fondy.cz</a:t>
            </a:r>
            <a:r>
              <a:rPr lang="cs-CZ" altLang="cs-CZ" sz="2000">
                <a:solidFill>
                  <a:srgbClr val="000099"/>
                </a:solidFill>
                <a:latin typeface="Calibri" pitchFamily="34" charset="0"/>
              </a:rPr>
              <a:t> </a:t>
            </a:r>
            <a:r>
              <a:rPr lang="cs-CZ" altLang="cs-CZ">
                <a:solidFill>
                  <a:srgbClr val="000099"/>
                </a:solidFill>
                <a:latin typeface="Calibri" pitchFamily="34" charset="0"/>
              </a:rPr>
              <a:t> </a:t>
            </a:r>
            <a:endParaRPr lang="cs-CZ" altLang="cs-CZ" b="1">
              <a:solidFill>
                <a:srgbClr val="000099"/>
              </a:solidFill>
              <a:latin typeface="Calibri"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45432" y="543818"/>
            <a:ext cx="6203032" cy="868958"/>
          </a:xfrm>
        </p:spPr>
        <p:txBody>
          <a:bodyPr/>
          <a:lstStyle/>
          <a:p>
            <a:pPr>
              <a:defRPr/>
            </a:pPr>
            <a:r>
              <a:rPr lang="cs-CZ" sz="2800" kern="1200" dirty="0">
                <a:solidFill>
                  <a:srgbClr val="000099"/>
                </a:solidFill>
              </a:rPr>
              <a:t>Harmonogram vypořádání připomínek EK</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xmlns="" val="3479795460"/>
              </p:ext>
            </p:extLst>
          </p:nvPr>
        </p:nvGraphicFramePr>
        <p:xfrm>
          <a:off x="323528" y="1557297"/>
          <a:ext cx="8532000" cy="4535999"/>
        </p:xfrm>
        <a:graphic>
          <a:graphicData uri="http://schemas.openxmlformats.org/drawingml/2006/table">
            <a:tbl>
              <a:tblPr firstCol="1" bandRow="1">
                <a:tableStyleId>{5C22544A-7EE6-4342-B048-85BDC9FD1C3A}</a:tableStyleId>
              </a:tblPr>
              <a:tblGrid>
                <a:gridCol w="2310517"/>
                <a:gridCol w="6221483"/>
              </a:tblGrid>
              <a:tr h="407764">
                <a:tc>
                  <a:txBody>
                    <a:bodyPr/>
                    <a:lstStyle/>
                    <a:p>
                      <a:pPr>
                        <a:spcAft>
                          <a:spcPts val="0"/>
                        </a:spcAft>
                      </a:pPr>
                      <a:r>
                        <a:rPr lang="cs-CZ" sz="1800" b="1" kern="1200" dirty="0">
                          <a:solidFill>
                            <a:schemeClr val="lt1"/>
                          </a:solidFill>
                          <a:effectLst/>
                          <a:latin typeface="+mn-lt"/>
                          <a:ea typeface="+mn-ea"/>
                          <a:cs typeface="+mn-cs"/>
                        </a:rPr>
                        <a:t>11. 10. 2013</a:t>
                      </a:r>
                    </a:p>
                  </a:txBody>
                  <a:tcPr marL="68580" marR="68580" marT="0" marB="0" anchor="ctr"/>
                </a:tc>
                <a:tc>
                  <a:txBody>
                    <a:bodyPr/>
                    <a:lstStyle/>
                    <a:p>
                      <a:pPr>
                        <a:spcAft>
                          <a:spcPts val="0"/>
                        </a:spcAft>
                      </a:pPr>
                      <a:r>
                        <a:rPr lang="cs-CZ" sz="1800" b="1" dirty="0">
                          <a:effectLst/>
                        </a:rPr>
                        <a:t>Obdržení připomínek EK k Dohodě</a:t>
                      </a:r>
                      <a:endParaRPr lang="cs-CZ" sz="1800" b="1" dirty="0">
                        <a:effectLst/>
                        <a:latin typeface="Calibri"/>
                        <a:ea typeface="Calibri"/>
                      </a:endParaRPr>
                    </a:p>
                  </a:txBody>
                  <a:tcPr marL="68580" marR="68580" marT="0" marB="0" anchor="ctr"/>
                </a:tc>
              </a:tr>
              <a:tr h="407764">
                <a:tc>
                  <a:txBody>
                    <a:bodyPr/>
                    <a:lstStyle/>
                    <a:p>
                      <a:pPr>
                        <a:spcAft>
                          <a:spcPts val="0"/>
                        </a:spcAft>
                      </a:pPr>
                      <a:r>
                        <a:rPr lang="cs-CZ" sz="1800" dirty="0">
                          <a:effectLst/>
                        </a:rPr>
                        <a:t>9. – 11. 10. 2013</a:t>
                      </a:r>
                      <a:endParaRPr lang="cs-CZ" sz="1800" dirty="0">
                        <a:effectLst/>
                        <a:latin typeface="Calibri"/>
                        <a:ea typeface="Calibri"/>
                      </a:endParaRPr>
                    </a:p>
                  </a:txBody>
                  <a:tcPr marL="68580" marR="68580" marT="0" marB="0" anchor="ctr"/>
                </a:tc>
                <a:tc>
                  <a:txBody>
                    <a:bodyPr/>
                    <a:lstStyle/>
                    <a:p>
                      <a:pPr>
                        <a:spcAft>
                          <a:spcPts val="0"/>
                        </a:spcAft>
                      </a:pPr>
                      <a:r>
                        <a:rPr lang="cs-CZ" sz="1800" dirty="0">
                          <a:effectLst/>
                        </a:rPr>
                        <a:t>Jednání s ex-ante hodnotitelem a partnery k připomínkám EK</a:t>
                      </a:r>
                      <a:endParaRPr lang="cs-CZ" sz="1800" dirty="0">
                        <a:effectLst/>
                        <a:latin typeface="Calibri"/>
                        <a:ea typeface="Calibri"/>
                      </a:endParaRPr>
                    </a:p>
                  </a:txBody>
                  <a:tcPr marL="68580" marR="68580" marT="0" marB="0" anchor="ctr"/>
                </a:tc>
              </a:tr>
              <a:tr h="867120">
                <a:tc>
                  <a:txBody>
                    <a:bodyPr/>
                    <a:lstStyle/>
                    <a:p>
                      <a:pPr>
                        <a:spcAft>
                          <a:spcPts val="0"/>
                        </a:spcAft>
                      </a:pPr>
                      <a:r>
                        <a:rPr lang="cs-CZ" sz="1800" dirty="0">
                          <a:effectLst/>
                        </a:rPr>
                        <a:t>31. 10</a:t>
                      </a:r>
                      <a:r>
                        <a:rPr lang="cs-CZ" sz="1800" dirty="0" smtClean="0">
                          <a:effectLst/>
                        </a:rPr>
                        <a:t>.</a:t>
                      </a:r>
                      <a:r>
                        <a:rPr lang="cs-CZ" sz="1800" baseline="0" dirty="0" smtClean="0">
                          <a:effectLst/>
                        </a:rPr>
                        <a:t> 2013</a:t>
                      </a:r>
                      <a:endParaRPr lang="cs-CZ" sz="1800" dirty="0">
                        <a:effectLst/>
                        <a:latin typeface="Calibri"/>
                        <a:ea typeface="Calibri"/>
                      </a:endParaRPr>
                    </a:p>
                  </a:txBody>
                  <a:tcPr marL="68580" marR="68580" marT="0" marB="0" anchor="ctr"/>
                </a:tc>
                <a:tc>
                  <a:txBody>
                    <a:bodyPr/>
                    <a:lstStyle/>
                    <a:p>
                      <a:pPr>
                        <a:spcAft>
                          <a:spcPts val="0"/>
                        </a:spcAft>
                      </a:pPr>
                      <a:r>
                        <a:rPr lang="cs-CZ" sz="1800" b="1" dirty="0">
                          <a:effectLst/>
                        </a:rPr>
                        <a:t>Jednání k připomínkám EK dle témat s GS </a:t>
                      </a:r>
                      <a:r>
                        <a:rPr lang="cs-CZ" sz="1800" dirty="0" smtClean="0">
                          <a:effectLst/>
                        </a:rPr>
                        <a:t>– Výzkum</a:t>
                      </a:r>
                      <a:r>
                        <a:rPr lang="cs-CZ" sz="1800" baseline="0" dirty="0" smtClean="0">
                          <a:effectLst/>
                        </a:rPr>
                        <a:t> a vývoj, </a:t>
                      </a:r>
                      <a:r>
                        <a:rPr lang="cs-CZ" sz="1800" dirty="0" smtClean="0">
                          <a:effectLst/>
                        </a:rPr>
                        <a:t>konkurenceschopné </a:t>
                      </a:r>
                      <a:r>
                        <a:rPr lang="cs-CZ" sz="1800" dirty="0">
                          <a:effectLst/>
                        </a:rPr>
                        <a:t>podniky, soc. začleňování, trh práce, vzdělávání, infrastruktura, </a:t>
                      </a:r>
                      <a:r>
                        <a:rPr lang="cs-CZ" sz="1800" dirty="0" smtClean="0">
                          <a:effectLst/>
                        </a:rPr>
                        <a:t>životní</a:t>
                      </a:r>
                      <a:r>
                        <a:rPr lang="cs-CZ" sz="1800" baseline="0" dirty="0" smtClean="0">
                          <a:effectLst/>
                        </a:rPr>
                        <a:t> prostředí, veřejná správa</a:t>
                      </a:r>
                      <a:endParaRPr lang="cs-CZ" sz="1800" dirty="0">
                        <a:effectLst/>
                        <a:latin typeface="Calibri"/>
                        <a:ea typeface="Calibri"/>
                      </a:endParaRPr>
                    </a:p>
                  </a:txBody>
                  <a:tcPr marL="68580" marR="68580" marT="0" marB="0" anchor="ctr"/>
                </a:tc>
              </a:tr>
              <a:tr h="711347">
                <a:tc>
                  <a:txBody>
                    <a:bodyPr/>
                    <a:lstStyle/>
                    <a:p>
                      <a:pPr>
                        <a:spcAft>
                          <a:spcPts val="0"/>
                        </a:spcAft>
                      </a:pPr>
                      <a:r>
                        <a:rPr lang="cs-CZ" sz="1800" dirty="0" smtClean="0">
                          <a:effectLst/>
                          <a:latin typeface="Calibri"/>
                          <a:ea typeface="Calibri"/>
                        </a:rPr>
                        <a:t>1. 11. 2013</a:t>
                      </a:r>
                      <a:endParaRPr lang="cs-CZ" sz="1800" dirty="0">
                        <a:effectLst/>
                        <a:latin typeface="Calibri"/>
                        <a:ea typeface="Calibri"/>
                      </a:endParaRPr>
                    </a:p>
                  </a:txBody>
                  <a:tcPr marL="68580" marR="68580" marT="0" marB="0" anchor="ctr"/>
                </a:tc>
                <a:tc>
                  <a:txBody>
                    <a:bodyPr/>
                    <a:lstStyle/>
                    <a:p>
                      <a:pPr>
                        <a:spcAft>
                          <a:spcPts val="0"/>
                        </a:spcAft>
                      </a:pPr>
                      <a:r>
                        <a:rPr lang="cs-CZ" sz="1800" b="1" kern="1200" dirty="0" smtClean="0">
                          <a:solidFill>
                            <a:schemeClr val="dk1"/>
                          </a:solidFill>
                          <a:effectLst/>
                          <a:latin typeface="+mn-lt"/>
                          <a:ea typeface="+mn-ea"/>
                          <a:cs typeface="+mn-cs"/>
                        </a:rPr>
                        <a:t>Jednání k připomínkám EK dle témat s GS  </a:t>
                      </a:r>
                      <a:r>
                        <a:rPr lang="cs-CZ" sz="1800" kern="1200" dirty="0" smtClean="0">
                          <a:solidFill>
                            <a:schemeClr val="dk1"/>
                          </a:solidFill>
                          <a:effectLst/>
                          <a:latin typeface="+mn-lt"/>
                          <a:ea typeface="+mn-ea"/>
                          <a:cs typeface="+mn-cs"/>
                        </a:rPr>
                        <a:t>- územní dimenze,</a:t>
                      </a:r>
                      <a:r>
                        <a:rPr lang="cs-CZ" sz="1800" kern="1200" baseline="0" dirty="0" smtClean="0">
                          <a:solidFill>
                            <a:schemeClr val="dk1"/>
                          </a:solidFill>
                          <a:effectLst/>
                          <a:latin typeface="+mn-lt"/>
                          <a:ea typeface="+mn-ea"/>
                          <a:cs typeface="+mn-cs"/>
                        </a:rPr>
                        <a:t> integrované přístupy</a:t>
                      </a:r>
                      <a:endParaRPr lang="cs-CZ" sz="1800" dirty="0">
                        <a:effectLst/>
                        <a:latin typeface="Calibri"/>
                        <a:ea typeface="Calibri"/>
                      </a:endParaRPr>
                    </a:p>
                  </a:txBody>
                  <a:tcPr marL="68580" marR="68580" marT="0" marB="0" anchor="ctr"/>
                </a:tc>
              </a:tr>
              <a:tr h="578080">
                <a:tc>
                  <a:txBody>
                    <a:bodyPr/>
                    <a:lstStyle/>
                    <a:p>
                      <a:pPr>
                        <a:spcAft>
                          <a:spcPts val="0"/>
                        </a:spcAft>
                      </a:pPr>
                      <a:r>
                        <a:rPr lang="cs-CZ" sz="1800" dirty="0">
                          <a:effectLst/>
                        </a:rPr>
                        <a:t>12. 11. 2013</a:t>
                      </a:r>
                      <a:endParaRPr lang="cs-CZ" sz="1800" dirty="0">
                        <a:effectLst/>
                        <a:latin typeface="Calibri"/>
                        <a:ea typeface="Calibri"/>
                      </a:endParaRPr>
                    </a:p>
                  </a:txBody>
                  <a:tcPr marL="68580" marR="68580" marT="0" marB="0" anchor="ctr"/>
                </a:tc>
                <a:tc>
                  <a:txBody>
                    <a:bodyPr/>
                    <a:lstStyle/>
                    <a:p>
                      <a:pPr>
                        <a:spcAft>
                          <a:spcPts val="0"/>
                        </a:spcAft>
                      </a:pPr>
                      <a:r>
                        <a:rPr lang="cs-CZ" sz="1800" dirty="0">
                          <a:effectLst/>
                        </a:rPr>
                        <a:t>Zaslání návrhu vypořádání připomínek EK a upravené Dohody o partnerství partnerům k vyjádření (PS Dohoda, RKS MMR)</a:t>
                      </a:r>
                      <a:endParaRPr lang="cs-CZ" sz="1800" dirty="0">
                        <a:effectLst/>
                        <a:latin typeface="Calibri"/>
                        <a:ea typeface="Calibri"/>
                      </a:endParaRPr>
                    </a:p>
                  </a:txBody>
                  <a:tcPr marL="68580" marR="68580" marT="0" marB="0" anchor="ctr"/>
                </a:tc>
              </a:tr>
              <a:tr h="578080">
                <a:tc>
                  <a:txBody>
                    <a:bodyPr/>
                    <a:lstStyle/>
                    <a:p>
                      <a:pPr>
                        <a:spcAft>
                          <a:spcPts val="0"/>
                        </a:spcAft>
                      </a:pPr>
                      <a:r>
                        <a:rPr lang="cs-CZ" sz="1800">
                          <a:effectLst/>
                        </a:rPr>
                        <a:t>18. 11. 2013</a:t>
                      </a:r>
                      <a:endParaRPr lang="cs-CZ" sz="1800">
                        <a:effectLst/>
                        <a:latin typeface="Calibri"/>
                        <a:ea typeface="Calibri"/>
                      </a:endParaRPr>
                    </a:p>
                  </a:txBody>
                  <a:tcPr marL="68580" marR="68580" marT="0" marB="0" anchor="ctr"/>
                </a:tc>
                <a:tc>
                  <a:txBody>
                    <a:bodyPr/>
                    <a:lstStyle/>
                    <a:p>
                      <a:pPr>
                        <a:spcAft>
                          <a:spcPts val="0"/>
                        </a:spcAft>
                      </a:pPr>
                      <a:r>
                        <a:rPr lang="cs-CZ" sz="1800" dirty="0">
                          <a:effectLst/>
                        </a:rPr>
                        <a:t>Termín pro vyjádření k návrhu vypořádání připomínek EK a upravené Dohody o partnerství</a:t>
                      </a:r>
                      <a:endParaRPr lang="cs-CZ" sz="1800" dirty="0">
                        <a:effectLst/>
                        <a:latin typeface="Calibri"/>
                        <a:ea typeface="Calibri"/>
                      </a:endParaRPr>
                    </a:p>
                  </a:txBody>
                  <a:tcPr marL="68580" marR="68580" marT="0" marB="0" anchor="ctr"/>
                </a:tc>
              </a:tr>
              <a:tr h="407764">
                <a:tc>
                  <a:txBody>
                    <a:bodyPr/>
                    <a:lstStyle/>
                    <a:p>
                      <a:pPr>
                        <a:spcAft>
                          <a:spcPts val="0"/>
                        </a:spcAft>
                      </a:pPr>
                      <a:r>
                        <a:rPr lang="cs-CZ" sz="1800">
                          <a:effectLst/>
                        </a:rPr>
                        <a:t>21. 11. 2013</a:t>
                      </a:r>
                      <a:endParaRPr lang="cs-CZ" sz="1800">
                        <a:effectLst/>
                        <a:latin typeface="Calibri"/>
                        <a:ea typeface="Calibri"/>
                      </a:endParaRPr>
                    </a:p>
                  </a:txBody>
                  <a:tcPr marL="68580" marR="68580" marT="0" marB="0" anchor="ctr"/>
                </a:tc>
                <a:tc>
                  <a:txBody>
                    <a:bodyPr/>
                    <a:lstStyle/>
                    <a:p>
                      <a:pPr>
                        <a:spcAft>
                          <a:spcPts val="0"/>
                        </a:spcAft>
                      </a:pPr>
                      <a:r>
                        <a:rPr lang="cs-CZ" sz="1800" b="1" dirty="0">
                          <a:effectLst/>
                        </a:rPr>
                        <a:t>Jednání PS </a:t>
                      </a:r>
                      <a:r>
                        <a:rPr lang="cs-CZ" sz="1800" b="1" dirty="0" smtClean="0">
                          <a:effectLst/>
                        </a:rPr>
                        <a:t>Dohoda</a:t>
                      </a:r>
                      <a:endParaRPr lang="cs-CZ" sz="1800" b="1" dirty="0">
                        <a:effectLst/>
                        <a:latin typeface="Calibri"/>
                        <a:ea typeface="Calibri"/>
                      </a:endParaRPr>
                    </a:p>
                  </a:txBody>
                  <a:tcPr marL="68580" marR="68580" marT="0" marB="0" anchor="ctr"/>
                </a:tc>
              </a:tr>
              <a:tr h="578080">
                <a:tc>
                  <a:txBody>
                    <a:bodyPr/>
                    <a:lstStyle/>
                    <a:p>
                      <a:pPr>
                        <a:spcAft>
                          <a:spcPts val="0"/>
                        </a:spcAft>
                      </a:pPr>
                      <a:r>
                        <a:rPr lang="cs-CZ" sz="1800" dirty="0" smtClean="0">
                          <a:effectLst/>
                        </a:rPr>
                        <a:t>22</a:t>
                      </a:r>
                      <a:r>
                        <a:rPr lang="cs-CZ" sz="1800" dirty="0">
                          <a:effectLst/>
                        </a:rPr>
                        <a:t>. 11. 2013</a:t>
                      </a:r>
                      <a:endParaRPr lang="cs-CZ" sz="1800" dirty="0">
                        <a:effectLst/>
                        <a:latin typeface="Calibri"/>
                        <a:ea typeface="Calibri"/>
                      </a:endParaRPr>
                    </a:p>
                  </a:txBody>
                  <a:tcPr marL="68580" marR="68580" marT="0" marB="0" anchor="ctr"/>
                </a:tc>
                <a:tc>
                  <a:txBody>
                    <a:bodyPr/>
                    <a:lstStyle/>
                    <a:p>
                      <a:pPr>
                        <a:spcAft>
                          <a:spcPts val="0"/>
                        </a:spcAft>
                      </a:pPr>
                      <a:r>
                        <a:rPr lang="cs-CZ" sz="1800" b="1" dirty="0">
                          <a:effectLst/>
                        </a:rPr>
                        <a:t>Zaslání stanoviska ČR k připomínkám EK  a upravené Dohody o partnerství EK </a:t>
                      </a:r>
                      <a:r>
                        <a:rPr lang="cs-CZ" sz="1800" dirty="0">
                          <a:effectLst/>
                        </a:rPr>
                        <a:t>(podklad na jednání s EK)</a:t>
                      </a:r>
                      <a:endParaRPr lang="cs-CZ" sz="1800" dirty="0">
                        <a:effectLst/>
                        <a:latin typeface="Calibri"/>
                        <a:ea typeface="Calibri"/>
                      </a:endParaRPr>
                    </a:p>
                  </a:txBody>
                  <a:tcPr marL="68580" marR="68580" marT="0" marB="0" anchor="ctr"/>
                </a:tc>
              </a:tr>
            </a:tbl>
          </a:graphicData>
        </a:graphic>
      </p:graphicFrame>
    </p:spTree>
    <p:extLst>
      <p:ext uri="{BB962C8B-B14F-4D97-AF65-F5344CB8AC3E}">
        <p14:creationId xmlns:p14="http://schemas.microsoft.com/office/powerpoint/2010/main" xmlns="" val="307274041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411760" y="616421"/>
            <a:ext cx="7056784" cy="868363"/>
          </a:xfrm>
        </p:spPr>
        <p:txBody>
          <a:bodyPr/>
          <a:lstStyle/>
          <a:p>
            <a:pPr>
              <a:defRPr/>
            </a:pPr>
            <a:r>
              <a:rPr lang="cs-CZ" sz="2800" kern="1200" dirty="0">
                <a:solidFill>
                  <a:srgbClr val="000099"/>
                </a:solidFill>
              </a:rPr>
              <a:t>Připomínky EK k </a:t>
            </a:r>
            <a:r>
              <a:rPr lang="cs-CZ" sz="2800" kern="1200" dirty="0" smtClean="0">
                <a:solidFill>
                  <a:srgbClr val="000099"/>
                </a:solidFill>
              </a:rPr>
              <a:t>Dohodě o partnerství</a:t>
            </a:r>
            <a:endParaRPr lang="cs-CZ" sz="2800" kern="1200" dirty="0">
              <a:solidFill>
                <a:srgbClr val="000099"/>
              </a:solidFill>
            </a:endParaRPr>
          </a:p>
        </p:txBody>
      </p:sp>
      <p:sp>
        <p:nvSpPr>
          <p:cNvPr id="14339" name="Zástupný symbol pro obsah 2"/>
          <p:cNvSpPr>
            <a:spLocks noGrp="1"/>
          </p:cNvSpPr>
          <p:nvPr>
            <p:ph idx="1"/>
          </p:nvPr>
        </p:nvSpPr>
        <p:spPr bwMode="auto">
          <a:xfrm>
            <a:off x="457200" y="1340768"/>
            <a:ext cx="8229600" cy="4525963"/>
          </a:xfrm>
          <a:noFill/>
          <a:ln>
            <a:miter lim="800000"/>
            <a:headEnd/>
            <a:tailEnd/>
          </a:ln>
        </p:spPr>
        <p:txBody>
          <a:bodyPr vert="horz" wrap="square" lIns="91440" tIns="45720" rIns="91440" bIns="45720" numCol="1" anchor="t" anchorCtr="0" compatLnSpc="1">
            <a:prstTxWarp prst="textNoShape">
              <a:avLst/>
            </a:prstTxWarp>
          </a:bodyPr>
          <a:lstStyle/>
          <a:p>
            <a:r>
              <a:rPr lang="cs-CZ" altLang="cs-CZ" sz="1800" dirty="0" smtClean="0">
                <a:solidFill>
                  <a:srgbClr val="000099"/>
                </a:solidFill>
                <a:latin typeface="Arial" pitchFamily="34" charset="0"/>
                <a:cs typeface="Arial" pitchFamily="34" charset="0"/>
              </a:rPr>
              <a:t>Evropská komise postoupila MMR připomínky k návrhu </a:t>
            </a:r>
            <a:r>
              <a:rPr lang="cs-CZ" altLang="cs-CZ" sz="1800" dirty="0" err="1" smtClean="0">
                <a:solidFill>
                  <a:srgbClr val="000099"/>
                </a:solidFill>
                <a:latin typeface="Arial" pitchFamily="34" charset="0"/>
                <a:cs typeface="Arial" pitchFamily="34" charset="0"/>
              </a:rPr>
              <a:t>DoP</a:t>
            </a:r>
            <a:r>
              <a:rPr lang="cs-CZ" altLang="cs-CZ" sz="1800" dirty="0" smtClean="0">
                <a:solidFill>
                  <a:srgbClr val="000099"/>
                </a:solidFill>
                <a:latin typeface="Arial" pitchFamily="34" charset="0"/>
                <a:cs typeface="Arial" pitchFamily="34" charset="0"/>
              </a:rPr>
              <a:t> dne 11. října (vyjádření k červencové verzi)</a:t>
            </a:r>
          </a:p>
          <a:p>
            <a:r>
              <a:rPr lang="cs-CZ" sz="1800" dirty="0" smtClean="0">
                <a:solidFill>
                  <a:srgbClr val="000099"/>
                </a:solidFill>
                <a:latin typeface="Arial" pitchFamily="34" charset="0"/>
                <a:cs typeface="Arial" pitchFamily="34" charset="0"/>
              </a:rPr>
              <a:t>Připomínky </a:t>
            </a:r>
            <a:r>
              <a:rPr lang="cs-CZ" sz="1800" dirty="0">
                <a:solidFill>
                  <a:srgbClr val="000099"/>
                </a:solidFill>
                <a:latin typeface="Arial" pitchFamily="34" charset="0"/>
                <a:cs typeface="Arial" pitchFamily="34" charset="0"/>
              </a:rPr>
              <a:t>EK rozděleny do dvou </a:t>
            </a:r>
            <a:r>
              <a:rPr lang="cs-CZ" sz="1800" dirty="0" smtClean="0">
                <a:solidFill>
                  <a:srgbClr val="000099"/>
                </a:solidFill>
                <a:latin typeface="Arial" pitchFamily="34" charset="0"/>
                <a:cs typeface="Arial" pitchFamily="34" charset="0"/>
              </a:rPr>
              <a:t>částí:</a:t>
            </a:r>
          </a:p>
          <a:p>
            <a:pPr lvl="1"/>
            <a:r>
              <a:rPr lang="cs-CZ" sz="1800" dirty="0" smtClean="0">
                <a:solidFill>
                  <a:srgbClr val="000099"/>
                </a:solidFill>
                <a:latin typeface="Arial" pitchFamily="34" charset="0"/>
                <a:cs typeface="Arial" pitchFamily="34" charset="0"/>
              </a:rPr>
              <a:t>PART </a:t>
            </a:r>
            <a:r>
              <a:rPr lang="cs-CZ" sz="1800" dirty="0">
                <a:solidFill>
                  <a:srgbClr val="000099"/>
                </a:solidFill>
                <a:latin typeface="Arial" pitchFamily="34" charset="0"/>
                <a:cs typeface="Arial" pitchFamily="34" charset="0"/>
              </a:rPr>
              <a:t>I – obecné </a:t>
            </a:r>
            <a:r>
              <a:rPr lang="cs-CZ" sz="1800" dirty="0" smtClean="0">
                <a:solidFill>
                  <a:srgbClr val="000099"/>
                </a:solidFill>
                <a:latin typeface="Arial" pitchFamily="34" charset="0"/>
                <a:cs typeface="Arial" pitchFamily="34" charset="0"/>
              </a:rPr>
              <a:t>připomínky</a:t>
            </a:r>
          </a:p>
          <a:p>
            <a:pPr lvl="1"/>
            <a:r>
              <a:rPr lang="cs-CZ" sz="1800" dirty="0" smtClean="0">
                <a:solidFill>
                  <a:srgbClr val="000099"/>
                </a:solidFill>
                <a:latin typeface="Arial" pitchFamily="34" charset="0"/>
                <a:cs typeface="Arial" pitchFamily="34" charset="0"/>
              </a:rPr>
              <a:t>PART </a:t>
            </a:r>
            <a:r>
              <a:rPr lang="cs-CZ" sz="1800" dirty="0">
                <a:solidFill>
                  <a:srgbClr val="000099"/>
                </a:solidFill>
                <a:latin typeface="Arial" pitchFamily="34" charset="0"/>
                <a:cs typeface="Arial" pitchFamily="34" charset="0"/>
              </a:rPr>
              <a:t>II – připomínky k jednotlivým částem </a:t>
            </a:r>
            <a:r>
              <a:rPr lang="cs-CZ" sz="1800" dirty="0" err="1">
                <a:solidFill>
                  <a:srgbClr val="000099"/>
                </a:solidFill>
                <a:latin typeface="Arial" pitchFamily="34" charset="0"/>
                <a:cs typeface="Arial" pitchFamily="34" charset="0"/>
              </a:rPr>
              <a:t>DoP</a:t>
            </a:r>
            <a:r>
              <a:rPr lang="cs-CZ" sz="1800" dirty="0">
                <a:solidFill>
                  <a:srgbClr val="000099"/>
                </a:solidFill>
                <a:latin typeface="Arial" pitchFamily="34" charset="0"/>
                <a:cs typeface="Arial" pitchFamily="34" charset="0"/>
              </a:rPr>
              <a:t> dle šablony </a:t>
            </a:r>
            <a:r>
              <a:rPr lang="cs-CZ" sz="1800" dirty="0" smtClean="0">
                <a:solidFill>
                  <a:srgbClr val="000099"/>
                </a:solidFill>
                <a:latin typeface="Arial" pitchFamily="34" charset="0"/>
                <a:cs typeface="Arial" pitchFamily="34" charset="0"/>
              </a:rPr>
              <a:t>EK</a:t>
            </a:r>
          </a:p>
          <a:p>
            <a:pPr lvl="2"/>
            <a:r>
              <a:rPr lang="cs-CZ" sz="1800" dirty="0" smtClean="0">
                <a:solidFill>
                  <a:srgbClr val="000099"/>
                </a:solidFill>
                <a:latin typeface="Arial" pitchFamily="34" charset="0"/>
                <a:cs typeface="Arial" pitchFamily="34" charset="0"/>
              </a:rPr>
              <a:t>Celkem 214 připomínek v PART II</a:t>
            </a:r>
            <a:endParaRPr lang="cs-CZ" sz="1800" dirty="0">
              <a:solidFill>
                <a:srgbClr val="000099"/>
              </a:solidFill>
              <a:latin typeface="Arial" pitchFamily="34" charset="0"/>
              <a:cs typeface="Arial" pitchFamily="34" charset="0"/>
            </a:endParaRPr>
          </a:p>
          <a:p>
            <a:r>
              <a:rPr lang="cs-CZ" altLang="cs-CZ" sz="1800" dirty="0" smtClean="0">
                <a:solidFill>
                  <a:srgbClr val="000099"/>
                </a:solidFill>
                <a:latin typeface="Arial" pitchFamily="34" charset="0"/>
                <a:cs typeface="Arial" pitchFamily="34" charset="0"/>
              </a:rPr>
              <a:t>MMR </a:t>
            </a:r>
            <a:r>
              <a:rPr lang="cs-CZ" altLang="cs-CZ" sz="1800" dirty="0">
                <a:solidFill>
                  <a:srgbClr val="000099"/>
                </a:solidFill>
                <a:latin typeface="Arial" pitchFamily="34" charset="0"/>
                <a:cs typeface="Arial" pitchFamily="34" charset="0"/>
              </a:rPr>
              <a:t>zpracovalo připomínky do ucelené </a:t>
            </a:r>
            <a:r>
              <a:rPr lang="cs-CZ" altLang="cs-CZ" sz="1800" dirty="0" smtClean="0">
                <a:solidFill>
                  <a:srgbClr val="000099"/>
                </a:solidFill>
                <a:latin typeface="Arial" pitchFamily="34" charset="0"/>
                <a:cs typeface="Arial" pitchFamily="34" charset="0"/>
              </a:rPr>
              <a:t>tabulky</a:t>
            </a:r>
          </a:p>
          <a:p>
            <a:pPr marL="742950" lvl="2" indent="-342900"/>
            <a:r>
              <a:rPr lang="cs-CZ" altLang="cs-CZ" sz="1800" dirty="0">
                <a:solidFill>
                  <a:srgbClr val="000099"/>
                </a:solidFill>
                <a:latin typeface="Arial" pitchFamily="34" charset="0"/>
                <a:cs typeface="Arial" pitchFamily="34" charset="0"/>
              </a:rPr>
              <a:t>struktura (souhlasíme/nesouhlasíme/částečně souhlasíme včetně zdůvodnění</a:t>
            </a:r>
            <a:r>
              <a:rPr lang="cs-CZ" altLang="cs-CZ" sz="1800" dirty="0" smtClean="0">
                <a:solidFill>
                  <a:srgbClr val="000099"/>
                </a:solidFill>
                <a:latin typeface="Arial" pitchFamily="34" charset="0"/>
                <a:cs typeface="Arial" pitchFamily="34" charset="0"/>
              </a:rPr>
              <a:t>)</a:t>
            </a:r>
            <a:endParaRPr lang="cs-CZ" sz="1800" dirty="0">
              <a:solidFill>
                <a:srgbClr val="000099"/>
              </a:solidFill>
              <a:latin typeface="Arial" pitchFamily="34" charset="0"/>
              <a:cs typeface="Arial" pitchFamily="34" charset="0"/>
            </a:endParaRPr>
          </a:p>
          <a:p>
            <a:endParaRPr lang="cs-CZ" altLang="cs-CZ" sz="1800" dirty="0" smtClean="0">
              <a:solidFill>
                <a:srgbClr val="000099"/>
              </a:solidFill>
              <a:latin typeface="Arial" pitchFamily="34" charset="0"/>
              <a:cs typeface="Arial" pitchFamily="34" charset="0"/>
            </a:endParaRPr>
          </a:p>
        </p:txBody>
      </p:sp>
      <p:graphicFrame>
        <p:nvGraphicFramePr>
          <p:cNvPr id="8" name="Graf 7"/>
          <p:cNvGraphicFramePr>
            <a:graphicFrameLocks/>
          </p:cNvGraphicFramePr>
          <p:nvPr>
            <p:extLst>
              <p:ext uri="{D42A27DB-BD31-4B8C-83A1-F6EECF244321}">
                <p14:modId xmlns:p14="http://schemas.microsoft.com/office/powerpoint/2010/main" xmlns="" val="371553950"/>
              </p:ext>
            </p:extLst>
          </p:nvPr>
        </p:nvGraphicFramePr>
        <p:xfrm>
          <a:off x="395536" y="4221088"/>
          <a:ext cx="8208912" cy="240306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46102" y="688429"/>
            <a:ext cx="6202362" cy="868363"/>
          </a:xfrm>
        </p:spPr>
        <p:txBody>
          <a:bodyPr/>
          <a:lstStyle/>
          <a:p>
            <a:pPr>
              <a:defRPr/>
            </a:pPr>
            <a:r>
              <a:rPr lang="cs-CZ" sz="2800" kern="1200" dirty="0">
                <a:solidFill>
                  <a:srgbClr val="000099"/>
                </a:solidFill>
              </a:rPr>
              <a:t>Připomínky EK – postup MMR</a:t>
            </a:r>
          </a:p>
        </p:txBody>
      </p:sp>
      <p:sp>
        <p:nvSpPr>
          <p:cNvPr id="14339" name="Zástupný symbol pro obsah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normAutofit fontScale="92500" lnSpcReduction="10000"/>
          </a:bodyPr>
          <a:lstStyle/>
          <a:p>
            <a:r>
              <a:rPr lang="cs-CZ" altLang="cs-CZ" sz="1800" b="1" dirty="0" smtClean="0">
                <a:solidFill>
                  <a:srgbClr val="000099"/>
                </a:solidFill>
                <a:latin typeface="Arial" charset="0"/>
                <a:cs typeface="Arial" charset="0"/>
              </a:rPr>
              <a:t>Po celou dobu od obdržení připomínek od EK probíhaly kontinuální úpravy návrhu </a:t>
            </a:r>
            <a:r>
              <a:rPr lang="cs-CZ" altLang="cs-CZ" sz="1800" b="1" dirty="0" err="1" smtClean="0">
                <a:solidFill>
                  <a:srgbClr val="000099"/>
                </a:solidFill>
                <a:latin typeface="Arial" charset="0"/>
                <a:cs typeface="Arial" charset="0"/>
              </a:rPr>
              <a:t>DoP</a:t>
            </a:r>
            <a:r>
              <a:rPr lang="cs-CZ" altLang="cs-CZ" sz="1800" b="1" dirty="0" smtClean="0">
                <a:solidFill>
                  <a:srgbClr val="000099"/>
                </a:solidFill>
                <a:latin typeface="Arial" charset="0"/>
                <a:cs typeface="Arial" charset="0"/>
              </a:rPr>
              <a:t> ze strany MMR</a:t>
            </a:r>
          </a:p>
          <a:p>
            <a:endParaRPr lang="cs-CZ" altLang="cs-CZ" sz="1800" dirty="0" smtClean="0">
              <a:solidFill>
                <a:srgbClr val="000099"/>
              </a:solidFill>
              <a:latin typeface="Arial" charset="0"/>
              <a:cs typeface="Arial" charset="0"/>
            </a:endParaRPr>
          </a:p>
          <a:p>
            <a:r>
              <a:rPr lang="cs-CZ" altLang="cs-CZ" sz="1800" dirty="0" smtClean="0">
                <a:solidFill>
                  <a:srgbClr val="000099"/>
                </a:solidFill>
                <a:latin typeface="Arial" charset="0"/>
                <a:cs typeface="Arial" charset="0"/>
              </a:rPr>
              <a:t>MMR rozeslalo partnerům tabulku s připomínkami se žádostí o vyjádření</a:t>
            </a:r>
          </a:p>
          <a:p>
            <a:pPr lvl="1"/>
            <a:r>
              <a:rPr lang="cs-CZ" altLang="cs-CZ" sz="1800" dirty="0" smtClean="0">
                <a:solidFill>
                  <a:srgbClr val="000099"/>
                </a:solidFill>
                <a:latin typeface="Arial" charset="0"/>
                <a:cs typeface="Arial" charset="0"/>
              </a:rPr>
              <a:t>vyjádření dodali všichni oslovení, </a:t>
            </a:r>
            <a:r>
              <a:rPr lang="cs-CZ" altLang="cs-CZ" sz="1800" dirty="0">
                <a:solidFill>
                  <a:srgbClr val="000099"/>
                </a:solidFill>
                <a:latin typeface="Arial" charset="0"/>
                <a:cs typeface="Arial" charset="0"/>
              </a:rPr>
              <a:t>MMR provedlo jejich konsolidace</a:t>
            </a:r>
          </a:p>
          <a:p>
            <a:r>
              <a:rPr lang="cs-CZ" altLang="cs-CZ" sz="1800" dirty="0" smtClean="0">
                <a:solidFill>
                  <a:srgbClr val="000099"/>
                </a:solidFill>
                <a:latin typeface="Arial" charset="0"/>
                <a:cs typeface="Arial" charset="0"/>
              </a:rPr>
              <a:t>MMR dále konzultovalo připomínky EK s GS/GZ a s ex ante hodnotiteli</a:t>
            </a:r>
          </a:p>
          <a:p>
            <a:pPr lvl="1"/>
            <a:r>
              <a:rPr lang="cs-CZ" altLang="cs-CZ" sz="1800" dirty="0">
                <a:solidFill>
                  <a:srgbClr val="000099"/>
                </a:solidFill>
                <a:latin typeface="Arial" charset="0"/>
                <a:cs typeface="Arial" charset="0"/>
              </a:rPr>
              <a:t>následně </a:t>
            </a:r>
            <a:r>
              <a:rPr lang="cs-CZ" altLang="cs-CZ" sz="1800" dirty="0" smtClean="0">
                <a:solidFill>
                  <a:srgbClr val="000099"/>
                </a:solidFill>
                <a:latin typeface="Arial" charset="0"/>
                <a:cs typeface="Arial" charset="0"/>
              </a:rPr>
              <a:t>proběhla jednání k připomínkám EK dle témat </a:t>
            </a:r>
            <a:r>
              <a:rPr lang="cs-CZ" altLang="cs-CZ" sz="1800" dirty="0">
                <a:solidFill>
                  <a:srgbClr val="000099"/>
                </a:solidFill>
                <a:latin typeface="Arial" charset="0"/>
                <a:cs typeface="Arial" charset="0"/>
              </a:rPr>
              <a:t>s </a:t>
            </a:r>
            <a:r>
              <a:rPr lang="cs-CZ" altLang="cs-CZ" sz="1800" dirty="0" smtClean="0">
                <a:solidFill>
                  <a:srgbClr val="000099"/>
                </a:solidFill>
                <a:latin typeface="Arial" charset="0"/>
                <a:cs typeface="Arial" charset="0"/>
              </a:rPr>
              <a:t>GS/GZ, ŘO a dalšími partnery, včetně neziskového sektoru a ex ante hodnotiteli</a:t>
            </a:r>
            <a:endParaRPr lang="cs-CZ" altLang="cs-CZ" sz="1800" dirty="0">
              <a:solidFill>
                <a:srgbClr val="000099"/>
              </a:solidFill>
              <a:latin typeface="Arial" charset="0"/>
              <a:cs typeface="Arial" charset="0"/>
            </a:endParaRPr>
          </a:p>
          <a:p>
            <a:pPr lvl="1"/>
            <a:r>
              <a:rPr lang="cs-CZ" altLang="cs-CZ" sz="1800" dirty="0" err="1" smtClean="0">
                <a:solidFill>
                  <a:srgbClr val="000099"/>
                </a:solidFill>
                <a:latin typeface="Arial" charset="0"/>
                <a:cs typeface="Arial" charset="0"/>
              </a:rPr>
              <a:t>DoP</a:t>
            </a:r>
            <a:r>
              <a:rPr lang="cs-CZ" altLang="cs-CZ" sz="1800" dirty="0" smtClean="0">
                <a:solidFill>
                  <a:srgbClr val="000099"/>
                </a:solidFill>
                <a:latin typeface="Arial" charset="0"/>
                <a:cs typeface="Arial" charset="0"/>
              </a:rPr>
              <a:t> upravena v návaznosti na připomínky EK ve spolupráci s generálními sekretáři</a:t>
            </a:r>
          </a:p>
          <a:p>
            <a:r>
              <a:rPr lang="cs-CZ" altLang="cs-CZ" sz="1800" dirty="0" smtClean="0">
                <a:solidFill>
                  <a:srgbClr val="000099"/>
                </a:solidFill>
                <a:latin typeface="Arial" charset="0"/>
                <a:cs typeface="Arial" charset="0"/>
              </a:rPr>
              <a:t>MMR zaslalo návrh </a:t>
            </a:r>
            <a:r>
              <a:rPr lang="cs-CZ" altLang="cs-CZ" sz="1800" dirty="0">
                <a:solidFill>
                  <a:srgbClr val="000099"/>
                </a:solidFill>
                <a:latin typeface="Arial" charset="0"/>
                <a:cs typeface="Arial" charset="0"/>
              </a:rPr>
              <a:t>vypořádání připomínek EK a upravené </a:t>
            </a:r>
            <a:r>
              <a:rPr lang="cs-CZ" altLang="cs-CZ" sz="1800" dirty="0" err="1" smtClean="0">
                <a:solidFill>
                  <a:srgbClr val="000099"/>
                </a:solidFill>
                <a:latin typeface="Arial" charset="0"/>
                <a:cs typeface="Arial" charset="0"/>
              </a:rPr>
              <a:t>DoP</a:t>
            </a:r>
            <a:r>
              <a:rPr lang="cs-CZ" altLang="cs-CZ" sz="1800" dirty="0" smtClean="0">
                <a:solidFill>
                  <a:srgbClr val="000099"/>
                </a:solidFill>
                <a:latin typeface="Arial" charset="0"/>
                <a:cs typeface="Arial" charset="0"/>
              </a:rPr>
              <a:t> partnerům z PS Dohoda a RKS k vyjádření</a:t>
            </a:r>
          </a:p>
          <a:p>
            <a:r>
              <a:rPr lang="cs-CZ" altLang="cs-CZ" sz="1800" dirty="0" err="1" smtClean="0">
                <a:solidFill>
                  <a:srgbClr val="000099"/>
                </a:solidFill>
                <a:latin typeface="Arial" charset="0"/>
                <a:cs typeface="Arial" charset="0"/>
              </a:rPr>
              <a:t>DoP</a:t>
            </a:r>
            <a:r>
              <a:rPr lang="cs-CZ" altLang="cs-CZ" sz="1800" dirty="0" smtClean="0">
                <a:solidFill>
                  <a:srgbClr val="000099"/>
                </a:solidFill>
                <a:latin typeface="Arial" charset="0"/>
                <a:cs typeface="Arial" charset="0"/>
              </a:rPr>
              <a:t> upravena na základě nové verze šablony k 31. 10. 2013 </a:t>
            </a:r>
            <a:endParaRPr lang="cs-CZ" altLang="cs-CZ" sz="1800" dirty="0">
              <a:solidFill>
                <a:srgbClr val="000099"/>
              </a:solidFill>
              <a:latin typeface="Arial" charset="0"/>
              <a:cs typeface="Arial" charset="0"/>
            </a:endParaRPr>
          </a:p>
          <a:p>
            <a:endParaRPr lang="cs-CZ" altLang="cs-CZ" sz="1800" u="sng" dirty="0" smtClean="0">
              <a:solidFill>
                <a:srgbClr val="000099"/>
              </a:solidFill>
              <a:latin typeface="Arial" charset="0"/>
              <a:cs typeface="Arial" charset="0"/>
            </a:endParaRPr>
          </a:p>
          <a:p>
            <a:r>
              <a:rPr lang="cs-CZ" altLang="cs-CZ" sz="1800" b="1" dirty="0" smtClean="0">
                <a:solidFill>
                  <a:srgbClr val="000099"/>
                </a:solidFill>
                <a:latin typeface="Arial" charset="0"/>
                <a:cs typeface="Arial" charset="0"/>
              </a:rPr>
              <a:t>MMR zašle stanoviska ČR k připomínkám EK  a upravenou Dohodu o partnerství EK v pátek 22. 11. 2013</a:t>
            </a:r>
          </a:p>
        </p:txBody>
      </p:sp>
    </p:spTree>
    <p:extLst>
      <p:ext uri="{BB962C8B-B14F-4D97-AF65-F5344CB8AC3E}">
        <p14:creationId xmlns:p14="http://schemas.microsoft.com/office/powerpoint/2010/main" xmlns="" val="76069814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484438" y="549275"/>
            <a:ext cx="6202362" cy="868363"/>
          </a:xfrm>
        </p:spPr>
        <p:txBody>
          <a:bodyPr/>
          <a:lstStyle/>
          <a:p>
            <a:pPr>
              <a:defRPr/>
            </a:pPr>
            <a:r>
              <a:rPr lang="cs-CZ" sz="2800" kern="1200" dirty="0">
                <a:solidFill>
                  <a:srgbClr val="000099"/>
                </a:solidFill>
              </a:rPr>
              <a:t>Připomínky EK – reakce partnerů z PS Dohoda a RKS</a:t>
            </a:r>
          </a:p>
        </p:txBody>
      </p:sp>
      <p:sp>
        <p:nvSpPr>
          <p:cNvPr id="14339" name="Zástupný symbol pro obsah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cs-CZ" altLang="cs-CZ" sz="1800" dirty="0" smtClean="0">
                <a:solidFill>
                  <a:srgbClr val="000099"/>
                </a:solidFill>
                <a:latin typeface="Arial" charset="0"/>
                <a:cs typeface="Arial" charset="0"/>
              </a:rPr>
              <a:t>Návrh </a:t>
            </a:r>
            <a:r>
              <a:rPr lang="cs-CZ" altLang="cs-CZ" sz="1800" dirty="0">
                <a:solidFill>
                  <a:srgbClr val="000099"/>
                </a:solidFill>
                <a:latin typeface="Arial" charset="0"/>
                <a:cs typeface="Arial" charset="0"/>
              </a:rPr>
              <a:t>vypořádání připomínek EK a upravené </a:t>
            </a:r>
            <a:r>
              <a:rPr lang="cs-CZ" altLang="cs-CZ" sz="1800" dirty="0" err="1" smtClean="0">
                <a:solidFill>
                  <a:srgbClr val="000099"/>
                </a:solidFill>
                <a:latin typeface="Arial" charset="0"/>
                <a:cs typeface="Arial" charset="0"/>
              </a:rPr>
              <a:t>DoP</a:t>
            </a:r>
            <a:r>
              <a:rPr lang="cs-CZ" altLang="cs-CZ" sz="1800" dirty="0" smtClean="0">
                <a:solidFill>
                  <a:srgbClr val="000099"/>
                </a:solidFill>
                <a:latin typeface="Arial" charset="0"/>
                <a:cs typeface="Arial" charset="0"/>
              </a:rPr>
              <a:t> byl partnerům z PS Dohoda a RKS zaslán k vyjádření v úterý 12. 11. 2013 s termínem do pondělí 18. 11. 2013</a:t>
            </a:r>
          </a:p>
          <a:p>
            <a:endParaRPr lang="cs-CZ" altLang="cs-CZ" sz="1800" dirty="0">
              <a:solidFill>
                <a:srgbClr val="000099"/>
              </a:solidFill>
              <a:latin typeface="Arial" charset="0"/>
              <a:cs typeface="Arial" charset="0"/>
            </a:endParaRPr>
          </a:p>
          <a:p>
            <a:r>
              <a:rPr lang="cs-CZ" altLang="cs-CZ" sz="1800" dirty="0" smtClean="0">
                <a:solidFill>
                  <a:srgbClr val="000099"/>
                </a:solidFill>
                <a:latin typeface="Arial" charset="0"/>
                <a:cs typeface="Arial" charset="0"/>
              </a:rPr>
              <a:t>Připomínky partnerů směřovaly téměř výhradně k </a:t>
            </a:r>
            <a:r>
              <a:rPr lang="cs-CZ" altLang="cs-CZ" sz="1800" dirty="0" err="1" smtClean="0">
                <a:solidFill>
                  <a:srgbClr val="000099"/>
                </a:solidFill>
                <a:latin typeface="Arial" charset="0"/>
                <a:cs typeface="Arial" charset="0"/>
              </a:rPr>
              <a:t>DoP</a:t>
            </a:r>
            <a:r>
              <a:rPr lang="cs-CZ" altLang="cs-CZ" sz="1800" dirty="0" smtClean="0">
                <a:solidFill>
                  <a:srgbClr val="000099"/>
                </a:solidFill>
                <a:latin typeface="Arial" charset="0"/>
                <a:cs typeface="Arial" charset="0"/>
              </a:rPr>
              <a:t>, nikoli k vypořádání samotných připomínek EK ze strany MMR s partnery</a:t>
            </a:r>
          </a:p>
          <a:p>
            <a:r>
              <a:rPr lang="cs-CZ" altLang="cs-CZ" sz="1800" b="1" dirty="0" smtClean="0">
                <a:solidFill>
                  <a:srgbClr val="000099"/>
                </a:solidFill>
                <a:latin typeface="Arial" charset="0"/>
                <a:cs typeface="Arial" charset="0"/>
              </a:rPr>
              <a:t>Z reakcí vyplývá souhlasné stanovisko a mandát pro MMR s partnery (Vyjednávací tým k </a:t>
            </a:r>
            <a:r>
              <a:rPr lang="cs-CZ" altLang="cs-CZ" sz="1800" b="1" dirty="0" err="1" smtClean="0">
                <a:solidFill>
                  <a:srgbClr val="000099"/>
                </a:solidFill>
                <a:latin typeface="Arial" charset="0"/>
                <a:cs typeface="Arial" charset="0"/>
              </a:rPr>
              <a:t>DoP</a:t>
            </a:r>
            <a:r>
              <a:rPr lang="cs-CZ" altLang="cs-CZ" sz="1800" b="1" dirty="0" smtClean="0">
                <a:solidFill>
                  <a:srgbClr val="000099"/>
                </a:solidFill>
                <a:latin typeface="Arial" charset="0"/>
                <a:cs typeface="Arial" charset="0"/>
              </a:rPr>
              <a:t> – MPSV, </a:t>
            </a:r>
            <a:r>
              <a:rPr lang="cs-CZ" altLang="cs-CZ" sz="1800" b="1" dirty="0" err="1" smtClean="0">
                <a:solidFill>
                  <a:srgbClr val="000099"/>
                </a:solidFill>
                <a:latin typeface="Arial" charset="0"/>
                <a:cs typeface="Arial" charset="0"/>
              </a:rPr>
              <a:t>MZe</a:t>
            </a:r>
            <a:r>
              <a:rPr lang="cs-CZ" altLang="cs-CZ" sz="1800" b="1" dirty="0" smtClean="0">
                <a:solidFill>
                  <a:srgbClr val="000099"/>
                </a:solidFill>
                <a:latin typeface="Arial" charset="0"/>
                <a:cs typeface="Arial" charset="0"/>
              </a:rPr>
              <a:t>, MF, ÚV) k zaslání a vyjednávání dle vypořádání vůči EK (na jednání 6. 12.)</a:t>
            </a:r>
          </a:p>
          <a:p>
            <a:pPr marL="0" indent="0">
              <a:buNone/>
            </a:pPr>
            <a:endParaRPr lang="cs-CZ" altLang="cs-CZ" sz="1800" dirty="0">
              <a:solidFill>
                <a:srgbClr val="000099"/>
              </a:solidFill>
              <a:latin typeface="Arial" charset="0"/>
              <a:cs typeface="Arial" charset="0"/>
            </a:endParaRPr>
          </a:p>
          <a:p>
            <a:r>
              <a:rPr lang="cs-CZ" altLang="cs-CZ" sz="1800" b="1" dirty="0" smtClean="0">
                <a:solidFill>
                  <a:srgbClr val="000099"/>
                </a:solidFill>
                <a:latin typeface="Arial" charset="0"/>
                <a:cs typeface="Arial" charset="0"/>
              </a:rPr>
              <a:t>Samotná </a:t>
            </a:r>
            <a:r>
              <a:rPr lang="cs-CZ" altLang="cs-CZ" sz="1800" b="1" dirty="0" err="1" smtClean="0">
                <a:solidFill>
                  <a:srgbClr val="000099"/>
                </a:solidFill>
                <a:latin typeface="Arial" charset="0"/>
                <a:cs typeface="Arial" charset="0"/>
              </a:rPr>
              <a:t>DoP</a:t>
            </a:r>
            <a:r>
              <a:rPr lang="cs-CZ" altLang="cs-CZ" sz="1800" b="1" dirty="0" smtClean="0">
                <a:solidFill>
                  <a:srgbClr val="000099"/>
                </a:solidFill>
                <a:latin typeface="Arial" charset="0"/>
                <a:cs typeface="Arial" charset="0"/>
              </a:rPr>
              <a:t> bude všem zainteresovaným partnerům poskytnuta k připomínkování </a:t>
            </a:r>
            <a:r>
              <a:rPr lang="cs-CZ" altLang="cs-CZ" sz="1800" b="1" dirty="0">
                <a:solidFill>
                  <a:srgbClr val="000099"/>
                </a:solidFill>
                <a:latin typeface="Arial" charset="0"/>
                <a:cs typeface="Arial" charset="0"/>
              </a:rPr>
              <a:t>v rámci meziresortního připomínkového řízení </a:t>
            </a:r>
            <a:r>
              <a:rPr lang="cs-CZ" altLang="cs-CZ" sz="1800" b="1" dirty="0" smtClean="0">
                <a:solidFill>
                  <a:srgbClr val="000099"/>
                </a:solidFill>
                <a:latin typeface="Arial" charset="0"/>
                <a:cs typeface="Arial" charset="0"/>
              </a:rPr>
              <a:t>ca. v polovině prosince 2013</a:t>
            </a:r>
          </a:p>
        </p:txBody>
      </p:sp>
    </p:spTree>
    <p:extLst>
      <p:ext uri="{BB962C8B-B14F-4D97-AF65-F5344CB8AC3E}">
        <p14:creationId xmlns:p14="http://schemas.microsoft.com/office/powerpoint/2010/main" xmlns="" val="177959708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484438" y="549275"/>
            <a:ext cx="6202362" cy="868363"/>
          </a:xfrm>
        </p:spPr>
        <p:txBody>
          <a:bodyPr/>
          <a:lstStyle/>
          <a:p>
            <a:pPr>
              <a:defRPr/>
            </a:pPr>
            <a:r>
              <a:rPr lang="cs-CZ" sz="2800" kern="1200" dirty="0">
                <a:solidFill>
                  <a:srgbClr val="000099"/>
                </a:solidFill>
              </a:rPr>
              <a:t>Připomínky EK – reakce partnerů z PS Dohoda a RKS</a:t>
            </a:r>
          </a:p>
        </p:txBody>
      </p:sp>
      <p:sp>
        <p:nvSpPr>
          <p:cNvPr id="14339" name="Zástupný symbol pro obsah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cs-CZ" altLang="cs-CZ" sz="1800" dirty="0" smtClean="0">
                <a:solidFill>
                  <a:srgbClr val="000099"/>
                </a:solidFill>
                <a:latin typeface="Arial" charset="0"/>
                <a:cs typeface="Arial" charset="0"/>
              </a:rPr>
              <a:t>Obdrženy reakce od:</a:t>
            </a:r>
          </a:p>
          <a:p>
            <a:endParaRPr lang="cs-CZ" altLang="cs-CZ" sz="1800" b="1" dirty="0" smtClean="0">
              <a:solidFill>
                <a:srgbClr val="000099"/>
              </a:solidFill>
              <a:latin typeface="Arial" charset="0"/>
              <a:cs typeface="Arial" charset="0"/>
            </a:endParaRPr>
          </a:p>
        </p:txBody>
      </p:sp>
      <p:graphicFrame>
        <p:nvGraphicFramePr>
          <p:cNvPr id="9" name="Tabulka 8"/>
          <p:cNvGraphicFramePr>
            <a:graphicFrameLocks noGrp="1"/>
          </p:cNvGraphicFramePr>
          <p:nvPr>
            <p:extLst>
              <p:ext uri="{D42A27DB-BD31-4B8C-83A1-F6EECF244321}">
                <p14:modId xmlns:p14="http://schemas.microsoft.com/office/powerpoint/2010/main" xmlns="" val="3486466847"/>
              </p:ext>
            </p:extLst>
          </p:nvPr>
        </p:nvGraphicFramePr>
        <p:xfrm>
          <a:off x="899592" y="2060851"/>
          <a:ext cx="7272808" cy="3672405"/>
        </p:xfrm>
        <a:graphic>
          <a:graphicData uri="http://schemas.openxmlformats.org/drawingml/2006/table">
            <a:tbl>
              <a:tblPr firstRow="1" bandRow="1">
                <a:tableStyleId>{5C22544A-7EE6-4342-B048-85BDC9FD1C3A}</a:tableStyleId>
              </a:tblPr>
              <a:tblGrid>
                <a:gridCol w="3636404"/>
                <a:gridCol w="3636404"/>
              </a:tblGrid>
              <a:tr h="408045">
                <a:tc>
                  <a:txBody>
                    <a:bodyPr/>
                    <a:lstStyle/>
                    <a:p>
                      <a:pPr>
                        <a:lnSpc>
                          <a:spcPct val="100000"/>
                        </a:lnSpc>
                        <a:spcAft>
                          <a:spcPts val="0"/>
                        </a:spcAft>
                      </a:pPr>
                      <a:r>
                        <a:rPr lang="cs-CZ" sz="1800" b="0" dirty="0">
                          <a:solidFill>
                            <a:schemeClr val="tx1"/>
                          </a:solidFill>
                          <a:latin typeface="Calibri"/>
                          <a:ea typeface="Calibri"/>
                          <a:cs typeface="Times New Roman"/>
                        </a:rPr>
                        <a:t>AK ČR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Aft>
                          <a:spcPts val="0"/>
                        </a:spcAft>
                      </a:pPr>
                      <a:r>
                        <a:rPr lang="cs-CZ" sz="1800" b="0" dirty="0">
                          <a:solidFill>
                            <a:schemeClr val="tx1"/>
                          </a:solidFill>
                          <a:latin typeface="Calibri"/>
                          <a:ea typeface="Calibri"/>
                          <a:cs typeface="Times New Roman"/>
                        </a:rPr>
                        <a:t>MPSV</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8045">
                <a:tc>
                  <a:txBody>
                    <a:bodyPr/>
                    <a:lstStyle/>
                    <a:p>
                      <a:pPr>
                        <a:lnSpc>
                          <a:spcPct val="100000"/>
                        </a:lnSpc>
                        <a:spcAft>
                          <a:spcPts val="0"/>
                        </a:spcAft>
                      </a:pPr>
                      <a:r>
                        <a:rPr lang="cs-CZ" sz="1800" b="0" dirty="0" smtClean="0">
                          <a:solidFill>
                            <a:schemeClr val="tx1"/>
                          </a:solidFill>
                          <a:latin typeface="Calibri"/>
                          <a:ea typeface="Calibri"/>
                          <a:cs typeface="Times New Roman"/>
                        </a:rPr>
                        <a:t>Hl. m. Praha</a:t>
                      </a:r>
                      <a:endParaRPr lang="cs-CZ" sz="1800" b="0"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Aft>
                          <a:spcPts val="0"/>
                        </a:spcAft>
                      </a:pPr>
                      <a:r>
                        <a:rPr lang="cs-CZ" sz="1800" b="0" dirty="0" err="1">
                          <a:solidFill>
                            <a:schemeClr val="tx1"/>
                          </a:solidFill>
                          <a:latin typeface="Calibri"/>
                          <a:ea typeface="Calibri"/>
                          <a:cs typeface="Times New Roman"/>
                        </a:rPr>
                        <a:t>MZdr</a:t>
                      </a:r>
                      <a:endParaRPr lang="cs-CZ" sz="1800" b="0"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8045">
                <a:tc>
                  <a:txBody>
                    <a:bodyPr/>
                    <a:lstStyle/>
                    <a:p>
                      <a:pPr>
                        <a:lnSpc>
                          <a:spcPct val="100000"/>
                        </a:lnSpc>
                        <a:spcAft>
                          <a:spcPts val="0"/>
                        </a:spcAft>
                      </a:pPr>
                      <a:r>
                        <a:rPr lang="cs-CZ" sz="1800" b="0" dirty="0">
                          <a:solidFill>
                            <a:schemeClr val="tx1"/>
                          </a:solidFill>
                          <a:latin typeface="Calibri"/>
                          <a:ea typeface="Calibri"/>
                          <a:cs typeface="Times New Roman"/>
                        </a:rPr>
                        <a:t>Jihočeský kraj</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Aft>
                          <a:spcPts val="0"/>
                        </a:spcAft>
                      </a:pPr>
                      <a:r>
                        <a:rPr lang="cs-CZ" sz="1800" b="0" dirty="0" err="1">
                          <a:solidFill>
                            <a:schemeClr val="tx1"/>
                          </a:solidFill>
                          <a:latin typeface="Calibri"/>
                          <a:ea typeface="Calibri"/>
                          <a:cs typeface="Times New Roman"/>
                        </a:rPr>
                        <a:t>MZe</a:t>
                      </a:r>
                      <a:r>
                        <a:rPr lang="cs-CZ" sz="1800" b="0" dirty="0">
                          <a:solidFill>
                            <a:schemeClr val="tx1"/>
                          </a:solidFill>
                          <a:latin typeface="Calibri"/>
                          <a:ea typeface="Calibri"/>
                          <a:cs typeface="Times New Roman"/>
                        </a:rPr>
                        <a:t> OPR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8045">
                <a:tc>
                  <a:txBody>
                    <a:bodyPr/>
                    <a:lstStyle/>
                    <a:p>
                      <a:pPr>
                        <a:lnSpc>
                          <a:spcPct val="100000"/>
                        </a:lnSpc>
                        <a:spcAft>
                          <a:spcPts val="0"/>
                        </a:spcAft>
                      </a:pPr>
                      <a:r>
                        <a:rPr lang="cs-CZ" sz="1800" b="0" dirty="0">
                          <a:solidFill>
                            <a:schemeClr val="tx1"/>
                          </a:solidFill>
                          <a:latin typeface="Calibri"/>
                          <a:ea typeface="Calibri"/>
                          <a:cs typeface="Times New Roman"/>
                        </a:rPr>
                        <a:t>Jihomoravský kraj</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Aft>
                          <a:spcPts val="0"/>
                        </a:spcAft>
                      </a:pPr>
                      <a:r>
                        <a:rPr lang="cs-CZ" sz="1800" b="0" dirty="0">
                          <a:solidFill>
                            <a:schemeClr val="tx1"/>
                          </a:solidFill>
                          <a:latin typeface="Calibri"/>
                          <a:ea typeface="Calibri"/>
                          <a:cs typeface="Times New Roman"/>
                        </a:rPr>
                        <a:t>MŽP</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8045">
                <a:tc>
                  <a:txBody>
                    <a:bodyPr/>
                    <a:lstStyle/>
                    <a:p>
                      <a:pPr>
                        <a:lnSpc>
                          <a:spcPct val="100000"/>
                        </a:lnSpc>
                        <a:spcAft>
                          <a:spcPts val="0"/>
                        </a:spcAft>
                      </a:pPr>
                      <a:r>
                        <a:rPr lang="cs-CZ" sz="1800" b="0" dirty="0">
                          <a:solidFill>
                            <a:schemeClr val="tx1"/>
                          </a:solidFill>
                          <a:latin typeface="Calibri"/>
                          <a:ea typeface="Calibri"/>
                          <a:cs typeface="Times New Roman"/>
                        </a:rPr>
                        <a:t>MD</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Aft>
                          <a:spcPts val="0"/>
                        </a:spcAft>
                      </a:pPr>
                      <a:r>
                        <a:rPr lang="cs-CZ" sz="1800" b="0" dirty="0">
                          <a:solidFill>
                            <a:schemeClr val="tx1"/>
                          </a:solidFill>
                          <a:latin typeface="Calibri"/>
                          <a:ea typeface="Calibri"/>
                          <a:cs typeface="Times New Roman"/>
                        </a:rPr>
                        <a:t>NNO + </a:t>
                      </a:r>
                      <a:r>
                        <a:rPr lang="cs-CZ" sz="1800" b="0" dirty="0" smtClean="0">
                          <a:solidFill>
                            <a:schemeClr val="tx1"/>
                          </a:solidFill>
                          <a:latin typeface="Calibri"/>
                          <a:ea typeface="Calibri"/>
                          <a:cs typeface="Times New Roman"/>
                        </a:rPr>
                        <a:t>RV NNO</a:t>
                      </a:r>
                      <a:endParaRPr lang="cs-CZ" sz="1800" b="0" dirty="0">
                        <a:solidFill>
                          <a:schemeClr val="tx1"/>
                        </a:solidFill>
                        <a:latin typeface="Calibri"/>
                        <a:ea typeface="Calibri"/>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8045">
                <a:tc>
                  <a:txBody>
                    <a:bodyPr/>
                    <a:lstStyle/>
                    <a:p>
                      <a:pPr>
                        <a:lnSpc>
                          <a:spcPct val="100000"/>
                        </a:lnSpc>
                        <a:spcAft>
                          <a:spcPts val="0"/>
                        </a:spcAft>
                      </a:pPr>
                      <a:r>
                        <a:rPr lang="cs-CZ" sz="1800" b="0" dirty="0">
                          <a:solidFill>
                            <a:schemeClr val="tx1"/>
                          </a:solidFill>
                          <a:latin typeface="Calibri"/>
                          <a:ea typeface="Calibri"/>
                          <a:cs typeface="Times New Roman"/>
                        </a:rPr>
                        <a:t>MŠMT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Aft>
                          <a:spcPts val="0"/>
                        </a:spcAft>
                      </a:pPr>
                      <a:r>
                        <a:rPr lang="cs-CZ" sz="1800" b="0" dirty="0">
                          <a:solidFill>
                            <a:schemeClr val="tx1"/>
                          </a:solidFill>
                          <a:latin typeface="Calibri"/>
                          <a:ea typeface="Calibri"/>
                          <a:cs typeface="Times New Roman"/>
                        </a:rPr>
                        <a:t>TACR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8045">
                <a:tc>
                  <a:txBody>
                    <a:bodyPr/>
                    <a:lstStyle/>
                    <a:p>
                      <a:pPr>
                        <a:lnSpc>
                          <a:spcPct val="100000"/>
                        </a:lnSpc>
                        <a:spcAft>
                          <a:spcPts val="0"/>
                        </a:spcAft>
                      </a:pPr>
                      <a:r>
                        <a:rPr lang="cs-CZ" sz="1800" b="0" dirty="0">
                          <a:solidFill>
                            <a:schemeClr val="tx1"/>
                          </a:solidFill>
                          <a:latin typeface="Calibri"/>
                          <a:ea typeface="Calibri"/>
                          <a:cs typeface="Times New Roman"/>
                        </a:rPr>
                        <a:t>MV</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Aft>
                          <a:spcPts val="0"/>
                        </a:spcAft>
                      </a:pPr>
                      <a:r>
                        <a:rPr lang="cs-CZ" sz="1800" b="0" dirty="0">
                          <a:solidFill>
                            <a:schemeClr val="tx1"/>
                          </a:solidFill>
                          <a:latin typeface="Calibri"/>
                          <a:ea typeface="Calibri"/>
                          <a:cs typeface="Times New Roman"/>
                        </a:rPr>
                        <a:t>ÚV</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8045">
                <a:tc>
                  <a:txBody>
                    <a:bodyPr/>
                    <a:lstStyle/>
                    <a:p>
                      <a:pPr>
                        <a:lnSpc>
                          <a:spcPct val="100000"/>
                        </a:lnSpc>
                        <a:spcAft>
                          <a:spcPts val="0"/>
                        </a:spcAft>
                      </a:pPr>
                      <a:r>
                        <a:rPr lang="cs-CZ" sz="1800" b="0" dirty="0">
                          <a:solidFill>
                            <a:schemeClr val="tx1"/>
                          </a:solidFill>
                          <a:latin typeface="Calibri"/>
                          <a:ea typeface="Calibri"/>
                          <a:cs typeface="Times New Roman"/>
                        </a:rPr>
                        <a:t>MO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Aft>
                          <a:spcPts val="0"/>
                        </a:spcAft>
                      </a:pPr>
                      <a:r>
                        <a:rPr lang="cs-CZ" sz="1800" b="0" dirty="0">
                          <a:solidFill>
                            <a:schemeClr val="tx1"/>
                          </a:solidFill>
                          <a:latin typeface="Calibri"/>
                          <a:ea typeface="Calibri"/>
                          <a:cs typeface="Times New Roman"/>
                        </a:rPr>
                        <a:t>Zlínský kraj</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8045">
                <a:tc>
                  <a:txBody>
                    <a:bodyPr/>
                    <a:lstStyle/>
                    <a:p>
                      <a:pPr>
                        <a:lnSpc>
                          <a:spcPct val="100000"/>
                        </a:lnSpc>
                        <a:spcAft>
                          <a:spcPts val="0"/>
                        </a:spcAft>
                      </a:pPr>
                      <a:r>
                        <a:rPr lang="cs-CZ" sz="1800" b="0" dirty="0">
                          <a:solidFill>
                            <a:schemeClr val="tx1"/>
                          </a:solidFill>
                          <a:latin typeface="Calibri"/>
                          <a:ea typeface="Calibri"/>
                          <a:cs typeface="Times New Roman"/>
                        </a:rPr>
                        <a:t>MPO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xmlns="" val="177959708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bwMode="auto">
          <a:xfrm>
            <a:off x="2500313" y="571500"/>
            <a:ext cx="6357937" cy="868363"/>
          </a:xfrm>
          <a:ln>
            <a:miter lim="800000"/>
            <a:headEnd/>
            <a:tailEnd/>
          </a:ln>
        </p:spPr>
        <p:txBody>
          <a:bodyPr vert="horz" wrap="square" lIns="91440" tIns="45720" rIns="91440" bIns="45720" numCol="1" anchor="t" anchorCtr="0" compatLnSpc="1">
            <a:prstTxWarp prst="textNoShape">
              <a:avLst/>
            </a:prstTxWarp>
          </a:bodyPr>
          <a:lstStyle/>
          <a:p>
            <a:pPr>
              <a:defRPr/>
            </a:pPr>
            <a:r>
              <a:rPr lang="cs-CZ" dirty="0" smtClean="0">
                <a:solidFill>
                  <a:schemeClr val="accent1">
                    <a:lumMod val="75000"/>
                  </a:schemeClr>
                </a:solidFill>
                <a:effectLst/>
              </a:rPr>
              <a:t>Připomínky EK – Part 1</a:t>
            </a:r>
          </a:p>
        </p:txBody>
      </p:sp>
      <p:sp>
        <p:nvSpPr>
          <p:cNvPr id="13315" name="Zástupný symbol pro obsah 2"/>
          <p:cNvSpPr>
            <a:spLocks noGrp="1"/>
          </p:cNvSpPr>
          <p:nvPr>
            <p:ph idx="1"/>
          </p:nvPr>
        </p:nvSpPr>
        <p:spPr bwMode="auto">
          <a:xfrm>
            <a:off x="457200" y="1340768"/>
            <a:ext cx="8229600" cy="4785395"/>
          </a:xfrm>
          <a:ln>
            <a:miter lim="800000"/>
            <a:headEnd/>
            <a:tailEnd/>
          </a:ln>
        </p:spPr>
        <p:txBody>
          <a:bodyPr vert="horz" wrap="square" lIns="91440" tIns="45720" rIns="91440" bIns="45720" numCol="1" anchor="t" anchorCtr="0" compatLnSpc="1">
            <a:prstTxWarp prst="textNoShape">
              <a:avLst/>
            </a:prstTxWarp>
          </a:bodyPr>
          <a:lstStyle/>
          <a:p>
            <a:pPr marL="0" indent="0">
              <a:buFont typeface="Arial" charset="0"/>
              <a:buNone/>
              <a:defRPr/>
            </a:pPr>
            <a:r>
              <a:rPr lang="cs-CZ" sz="2000" b="1" dirty="0" smtClean="0">
                <a:solidFill>
                  <a:srgbClr val="000099"/>
                </a:solidFill>
              </a:rPr>
              <a:t>Vyhodnocení vymezených cílů v </a:t>
            </a:r>
            <a:r>
              <a:rPr lang="cs-CZ" sz="2000" b="1" dirty="0" err="1" smtClean="0">
                <a:solidFill>
                  <a:srgbClr val="000099"/>
                </a:solidFill>
              </a:rPr>
              <a:t>DoP</a:t>
            </a:r>
            <a:endParaRPr lang="cs-CZ" sz="2000" b="1" dirty="0" smtClean="0">
              <a:solidFill>
                <a:srgbClr val="000099"/>
              </a:solidFill>
            </a:endParaRPr>
          </a:p>
          <a:p>
            <a:pPr marL="357188" lvl="1" indent="-268288">
              <a:buFontTx/>
              <a:buChar char="-"/>
              <a:defRPr/>
            </a:pPr>
            <a:r>
              <a:rPr lang="cs-CZ" sz="2000" dirty="0" smtClean="0">
                <a:solidFill>
                  <a:srgbClr val="000099"/>
                </a:solidFill>
              </a:rPr>
              <a:t>ze </a:t>
            </a:r>
            <a:r>
              <a:rPr lang="cs-CZ" sz="2000" dirty="0">
                <a:solidFill>
                  <a:srgbClr val="000099"/>
                </a:solidFill>
              </a:rPr>
              <a:t>strany EK některé části </a:t>
            </a:r>
            <a:r>
              <a:rPr lang="cs-CZ" sz="2000" dirty="0" err="1">
                <a:solidFill>
                  <a:srgbClr val="000099"/>
                </a:solidFill>
              </a:rPr>
              <a:t>DoP</a:t>
            </a:r>
            <a:r>
              <a:rPr lang="cs-CZ" sz="2000" dirty="0">
                <a:solidFill>
                  <a:srgbClr val="000099"/>
                </a:solidFill>
              </a:rPr>
              <a:t> nehodnotitelné, protože v zaslané verzi nebyly dopracované či s poznámkou „budou zapracovány v konečné podobě</a:t>
            </a:r>
            <a:r>
              <a:rPr lang="cs-CZ" sz="2000" dirty="0" smtClean="0">
                <a:solidFill>
                  <a:srgbClr val="000099"/>
                </a:solidFill>
              </a:rPr>
              <a:t>“ – </a:t>
            </a:r>
            <a:r>
              <a:rPr lang="cs-CZ" sz="2000" b="1" dirty="0" smtClean="0">
                <a:solidFill>
                  <a:srgbClr val="000099"/>
                </a:solidFill>
              </a:rPr>
              <a:t>požadované kapitoly doplněny </a:t>
            </a:r>
            <a:r>
              <a:rPr lang="cs-CZ" sz="2000" dirty="0" smtClean="0">
                <a:solidFill>
                  <a:srgbClr val="000099"/>
                </a:solidFill>
              </a:rPr>
              <a:t>(oblast integrovaných přístupů - alokace)</a:t>
            </a:r>
            <a:endParaRPr lang="cs-CZ" sz="2000" dirty="0">
              <a:solidFill>
                <a:srgbClr val="000099"/>
              </a:solidFill>
            </a:endParaRPr>
          </a:p>
          <a:p>
            <a:pPr marL="357188" lvl="1" indent="-268288">
              <a:buFontTx/>
              <a:buChar char="-"/>
              <a:defRPr/>
            </a:pPr>
            <a:r>
              <a:rPr lang="cs-CZ" sz="2000" dirty="0" smtClean="0">
                <a:solidFill>
                  <a:srgbClr val="000099"/>
                </a:solidFill>
              </a:rPr>
              <a:t>požadavek na doplnění ex-ante hodnocení programů </a:t>
            </a:r>
          </a:p>
          <a:p>
            <a:pPr marL="757238" lvl="2" indent="-268288">
              <a:buFontTx/>
              <a:buChar char="-"/>
              <a:defRPr/>
            </a:pPr>
            <a:r>
              <a:rPr lang="cs-CZ" sz="1600" i="1" dirty="0" smtClean="0">
                <a:solidFill>
                  <a:srgbClr val="000099"/>
                </a:solidFill>
              </a:rPr>
              <a:t>Doplněno v textu </a:t>
            </a:r>
            <a:r>
              <a:rPr lang="cs-CZ" sz="1600" i="1" dirty="0" err="1" smtClean="0">
                <a:solidFill>
                  <a:srgbClr val="000099"/>
                </a:solidFill>
              </a:rPr>
              <a:t>DoP</a:t>
            </a:r>
            <a:r>
              <a:rPr lang="cs-CZ" sz="1600" i="1" dirty="0" smtClean="0">
                <a:solidFill>
                  <a:srgbClr val="000099"/>
                </a:solidFill>
              </a:rPr>
              <a:t> – včetně </a:t>
            </a:r>
            <a:r>
              <a:rPr lang="cs-CZ" sz="1600" i="1" dirty="0" err="1" smtClean="0">
                <a:solidFill>
                  <a:srgbClr val="000099"/>
                </a:solidFill>
              </a:rPr>
              <a:t>summary</a:t>
            </a:r>
            <a:r>
              <a:rPr lang="cs-CZ" sz="1600" i="1" dirty="0" smtClean="0">
                <a:solidFill>
                  <a:srgbClr val="000099"/>
                </a:solidFill>
              </a:rPr>
              <a:t> ex-ante hodnocení</a:t>
            </a:r>
          </a:p>
          <a:p>
            <a:pPr marL="357188" lvl="1" indent="-268288">
              <a:buFontTx/>
              <a:buChar char="-"/>
              <a:defRPr/>
            </a:pPr>
            <a:r>
              <a:rPr lang="cs-CZ" sz="2000" dirty="0" smtClean="0">
                <a:solidFill>
                  <a:srgbClr val="000099"/>
                </a:solidFill>
              </a:rPr>
              <a:t>redukce počtu a rozsahu podporovaných oblastí vymezených v </a:t>
            </a:r>
            <a:r>
              <a:rPr lang="cs-CZ" sz="2000" dirty="0" err="1" smtClean="0">
                <a:solidFill>
                  <a:srgbClr val="000099"/>
                </a:solidFill>
              </a:rPr>
              <a:t>DoP</a:t>
            </a:r>
            <a:r>
              <a:rPr lang="cs-CZ" sz="2000" dirty="0" smtClean="0">
                <a:solidFill>
                  <a:srgbClr val="000099"/>
                </a:solidFill>
              </a:rPr>
              <a:t> určitá nesourodost analýzy a požadavek na doplnění dat v rámci jednotlivých problémových oblastí</a:t>
            </a:r>
          </a:p>
          <a:p>
            <a:pPr marL="715963" lvl="2" indent="-179388">
              <a:buFontTx/>
              <a:buChar char="-"/>
              <a:defRPr/>
            </a:pPr>
            <a:r>
              <a:rPr lang="cs-CZ" sz="1600" i="1" dirty="0" smtClean="0">
                <a:solidFill>
                  <a:srgbClr val="000099"/>
                </a:solidFill>
              </a:rPr>
              <a:t>Reakce: Došlo k úpravám celé koncepce pojetí </a:t>
            </a:r>
            <a:r>
              <a:rPr lang="cs-CZ" sz="1600" i="1" dirty="0" err="1" smtClean="0">
                <a:solidFill>
                  <a:srgbClr val="000099"/>
                </a:solidFill>
              </a:rPr>
              <a:t>DoP</a:t>
            </a:r>
            <a:r>
              <a:rPr lang="cs-CZ" sz="1600" i="1" dirty="0" smtClean="0">
                <a:solidFill>
                  <a:srgbClr val="000099"/>
                </a:solidFill>
              </a:rPr>
              <a:t> a rozpracování vazeb mezi oblastmi a konzistence. </a:t>
            </a:r>
            <a:r>
              <a:rPr lang="pl-PL" sz="1600" i="1" dirty="0" smtClean="0">
                <a:solidFill>
                  <a:srgbClr val="000099"/>
                </a:solidFill>
              </a:rPr>
              <a:t>DoP je v souladu s Pozičním dokumentem EK.</a:t>
            </a:r>
            <a:endParaRPr lang="cs-CZ" sz="1600" i="1" dirty="0" smtClean="0">
              <a:solidFill>
                <a:srgbClr val="000099"/>
              </a:solidFill>
            </a:endParaRPr>
          </a:p>
          <a:p>
            <a:pPr marL="357188" lvl="1" indent="-268288">
              <a:buFontTx/>
              <a:buChar char="-"/>
              <a:defRPr/>
            </a:pPr>
            <a:r>
              <a:rPr lang="cs-CZ" sz="2000" dirty="0" smtClean="0">
                <a:solidFill>
                  <a:srgbClr val="000099"/>
                </a:solidFill>
              </a:rPr>
              <a:t>důraz na evidence </a:t>
            </a:r>
            <a:r>
              <a:rPr lang="cs-CZ" sz="2000" dirty="0" err="1" smtClean="0">
                <a:solidFill>
                  <a:srgbClr val="000099"/>
                </a:solidFill>
              </a:rPr>
              <a:t>based</a:t>
            </a:r>
            <a:r>
              <a:rPr lang="cs-CZ" sz="2000" dirty="0" smtClean="0">
                <a:solidFill>
                  <a:srgbClr val="000099"/>
                </a:solidFill>
              </a:rPr>
              <a:t> a výsledkově orientovaný přístup</a:t>
            </a:r>
          </a:p>
          <a:p>
            <a:pPr marL="715963" lvl="1" indent="-179388">
              <a:buFontTx/>
              <a:buChar char="-"/>
              <a:defRPr/>
            </a:pPr>
            <a:r>
              <a:rPr lang="cs-CZ" sz="1600" i="1" dirty="0" smtClean="0">
                <a:solidFill>
                  <a:srgbClr val="000099"/>
                </a:solidFill>
              </a:rPr>
              <a:t>Reakce: Analytická část byla upravena, zpřesněna a více podložena a zaměřena na klíčové problémy resp. rozvojové potřeby, doplněny data, zkušenosti z období 2007-2013 atp. . </a:t>
            </a:r>
          </a:p>
          <a:p>
            <a:pPr lvl="1">
              <a:buFontTx/>
              <a:buChar char="-"/>
              <a:defRPr/>
            </a:pPr>
            <a:endParaRPr lang="cs-CZ" sz="2000" dirty="0" smtClean="0">
              <a:solidFill>
                <a:srgbClr val="000099"/>
              </a:solidFill>
            </a:endParaRPr>
          </a:p>
        </p:txBody>
      </p:sp>
    </p:spTree>
    <p:extLst>
      <p:ext uri="{BB962C8B-B14F-4D97-AF65-F5344CB8AC3E}">
        <p14:creationId xmlns:p14="http://schemas.microsoft.com/office/powerpoint/2010/main" xmlns="" val="236062969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bwMode="auto">
          <a:xfrm>
            <a:off x="2500313" y="571500"/>
            <a:ext cx="6357937" cy="868363"/>
          </a:xfrm>
          <a:ln>
            <a:miter lim="800000"/>
            <a:headEnd/>
            <a:tailEnd/>
          </a:ln>
        </p:spPr>
        <p:txBody>
          <a:bodyPr vert="horz" wrap="square" lIns="91440" tIns="45720" rIns="91440" bIns="45720" numCol="1" anchor="t" anchorCtr="0" compatLnSpc="1">
            <a:prstTxWarp prst="textNoShape">
              <a:avLst/>
            </a:prstTxWarp>
          </a:bodyPr>
          <a:lstStyle/>
          <a:p>
            <a:pPr>
              <a:defRPr/>
            </a:pPr>
            <a:r>
              <a:rPr lang="cs-CZ" dirty="0" smtClean="0">
                <a:solidFill>
                  <a:schemeClr val="accent1">
                    <a:lumMod val="75000"/>
                  </a:schemeClr>
                </a:solidFill>
                <a:effectLst/>
              </a:rPr>
              <a:t>Připomínky EK – Part 1</a:t>
            </a:r>
          </a:p>
        </p:txBody>
      </p:sp>
      <p:sp>
        <p:nvSpPr>
          <p:cNvPr id="13315" name="Zástupný symbol pro obsah 2"/>
          <p:cNvSpPr>
            <a:spLocks noGrp="1"/>
          </p:cNvSpPr>
          <p:nvPr>
            <p:ph idx="1"/>
          </p:nvPr>
        </p:nvSpPr>
        <p:spPr bwMode="auto">
          <a:ln>
            <a:miter lim="800000"/>
            <a:headEnd/>
            <a:tailEnd/>
          </a:ln>
        </p:spPr>
        <p:txBody>
          <a:bodyPr vert="horz" wrap="square" lIns="91440" tIns="45720" rIns="91440" bIns="45720" numCol="1" anchor="t" anchorCtr="0" compatLnSpc="1">
            <a:prstTxWarp prst="textNoShape">
              <a:avLst/>
            </a:prstTxWarp>
          </a:bodyPr>
          <a:lstStyle/>
          <a:p>
            <a:pPr marL="0" indent="0">
              <a:buFont typeface="Arial" charset="0"/>
              <a:buNone/>
              <a:defRPr/>
            </a:pPr>
            <a:r>
              <a:rPr lang="cs-CZ" sz="2000" b="1" dirty="0" smtClean="0">
                <a:solidFill>
                  <a:srgbClr val="000099"/>
                </a:solidFill>
              </a:rPr>
              <a:t>Vyhodnocení vymezených cílů v </a:t>
            </a:r>
            <a:r>
              <a:rPr lang="cs-CZ" sz="2000" b="1" dirty="0" err="1" smtClean="0">
                <a:solidFill>
                  <a:srgbClr val="000099"/>
                </a:solidFill>
              </a:rPr>
              <a:t>DoP</a:t>
            </a:r>
            <a:endParaRPr lang="cs-CZ" sz="2000" b="1" dirty="0" smtClean="0">
              <a:solidFill>
                <a:srgbClr val="000099"/>
              </a:solidFill>
            </a:endParaRPr>
          </a:p>
          <a:p>
            <a:pPr marL="357188" lvl="1" indent="-268288">
              <a:buFontTx/>
              <a:buChar char="-"/>
              <a:defRPr/>
            </a:pPr>
            <a:r>
              <a:rPr lang="cs-CZ" sz="2000" dirty="0" smtClean="0">
                <a:solidFill>
                  <a:srgbClr val="000099"/>
                </a:solidFill>
              </a:rPr>
              <a:t>silnější promítnutí cílů EU 2020, NPR a specifických doporučení Rady (CSR) do analytické části</a:t>
            </a:r>
          </a:p>
          <a:p>
            <a:pPr marL="715963" lvl="2" indent="-179388">
              <a:buFontTx/>
              <a:buChar char="-"/>
              <a:defRPr/>
            </a:pPr>
            <a:r>
              <a:rPr lang="cs-CZ" sz="1600" i="1" dirty="0" smtClean="0">
                <a:solidFill>
                  <a:srgbClr val="000099"/>
                </a:solidFill>
              </a:rPr>
              <a:t>Reakce: Došlo k  provázání odkazů na EU2020, NPR a CSR přímo v textu a je připravován systém monitoringu příspěvku ESIF (součásti MS2014+ a metodiky monitorování). Proběhla aktualizace na CSR 2013. K promítnutí některých CSR (zejména CSR 2 – daňový systém) do ESIF však má MMR odmítavé stanovisko.</a:t>
            </a:r>
            <a:endParaRPr lang="cs-CZ" sz="2000" dirty="0" smtClean="0">
              <a:solidFill>
                <a:srgbClr val="000099"/>
              </a:solidFill>
            </a:endParaRPr>
          </a:p>
          <a:p>
            <a:pPr marL="357188" lvl="1" indent="-268288">
              <a:buFontTx/>
              <a:buChar char="-"/>
              <a:defRPr/>
            </a:pPr>
            <a:r>
              <a:rPr lang="cs-CZ" sz="2000" dirty="0" smtClean="0">
                <a:solidFill>
                  <a:srgbClr val="000099"/>
                </a:solidFill>
              </a:rPr>
              <a:t>požadavek na doplnění zdůvodnění transferu prostředků mezi kategoriemi regionů a principu udržitelného rozvoje</a:t>
            </a:r>
          </a:p>
          <a:p>
            <a:pPr marL="715963" lvl="1" indent="-179388">
              <a:buFontTx/>
              <a:buChar char="-"/>
              <a:defRPr/>
            </a:pPr>
            <a:r>
              <a:rPr lang="cs-CZ" sz="1600" i="1" dirty="0" smtClean="0">
                <a:solidFill>
                  <a:srgbClr val="000099"/>
                </a:solidFill>
              </a:rPr>
              <a:t>Reakce: Aktualizace zdůvodnění a kvantifikace transferu prostředků doplněna</a:t>
            </a:r>
            <a:endParaRPr lang="cs-CZ" sz="1200" i="1" dirty="0" smtClean="0">
              <a:solidFill>
                <a:srgbClr val="000099"/>
              </a:solidFill>
            </a:endParaRPr>
          </a:p>
          <a:p>
            <a:pPr marL="715963" lvl="1" indent="-179388">
              <a:buFont typeface="Arial" charset="0"/>
              <a:buNone/>
              <a:defRPr/>
            </a:pPr>
            <a:r>
              <a:rPr lang="cs-CZ" sz="1600" i="1" dirty="0" smtClean="0">
                <a:solidFill>
                  <a:srgbClr val="000099"/>
                </a:solidFill>
              </a:rPr>
              <a:t>	Naplnění principu udržitelného rozvoje doplněno</a:t>
            </a:r>
          </a:p>
        </p:txBody>
      </p:sp>
    </p:spTree>
    <p:extLst>
      <p:ext uri="{BB962C8B-B14F-4D97-AF65-F5344CB8AC3E}">
        <p14:creationId xmlns:p14="http://schemas.microsoft.com/office/powerpoint/2010/main" xmlns="" val="401120079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484438" y="549275"/>
            <a:ext cx="6202362" cy="868363"/>
          </a:xfrm>
        </p:spPr>
        <p:txBody>
          <a:bodyPr/>
          <a:lstStyle/>
          <a:p>
            <a:pPr>
              <a:defRPr/>
            </a:pPr>
            <a:r>
              <a:rPr lang="cs-CZ" dirty="0" smtClean="0">
                <a:solidFill>
                  <a:schemeClr val="accent1">
                    <a:lumMod val="75000"/>
                  </a:schemeClr>
                </a:solidFill>
                <a:effectLst/>
              </a:rPr>
              <a:t>Připomínky EK – Part 1</a:t>
            </a:r>
          </a:p>
        </p:txBody>
      </p:sp>
      <p:sp>
        <p:nvSpPr>
          <p:cNvPr id="3" name="Zástupný symbol pro obsah 2"/>
          <p:cNvSpPr>
            <a:spLocks noGrp="1"/>
          </p:cNvSpPr>
          <p:nvPr>
            <p:ph idx="1"/>
          </p:nvPr>
        </p:nvSpPr>
        <p:spPr/>
        <p:txBody>
          <a:bodyPr/>
          <a:lstStyle/>
          <a:p>
            <a:pPr marL="0" indent="0">
              <a:buFont typeface="Arial" charset="0"/>
              <a:buNone/>
              <a:defRPr/>
            </a:pPr>
            <a:r>
              <a:rPr lang="cs-CZ" sz="2000" b="1" dirty="0" smtClean="0">
                <a:solidFill>
                  <a:srgbClr val="000099"/>
                </a:solidFill>
              </a:rPr>
              <a:t>Finanční alokace</a:t>
            </a:r>
          </a:p>
          <a:p>
            <a:pPr marL="357188" lvl="1" indent="-268288">
              <a:buFontTx/>
              <a:buChar char="-"/>
              <a:defRPr/>
            </a:pPr>
            <a:r>
              <a:rPr lang="cs-CZ" sz="2000" dirty="0" smtClean="0">
                <a:solidFill>
                  <a:srgbClr val="000099"/>
                </a:solidFill>
              </a:rPr>
              <a:t>požadavek na upřesnění finančních alokací za tematické cíle a fondy ESI</a:t>
            </a:r>
          </a:p>
          <a:p>
            <a:pPr marL="715963" lvl="2" indent="-179388">
              <a:buFontTx/>
              <a:buChar char="-"/>
              <a:defRPr/>
            </a:pPr>
            <a:r>
              <a:rPr lang="cs-CZ" sz="1600" i="1" dirty="0" smtClean="0">
                <a:solidFill>
                  <a:srgbClr val="000099"/>
                </a:solidFill>
              </a:rPr>
              <a:t>Reakce: Doplněno dle závěrů z posledních jednání</a:t>
            </a:r>
            <a:endParaRPr lang="cs-CZ" sz="2000" dirty="0" smtClean="0">
              <a:solidFill>
                <a:srgbClr val="000099"/>
              </a:solidFill>
            </a:endParaRPr>
          </a:p>
          <a:p>
            <a:pPr marL="0" indent="0">
              <a:buFont typeface="Arial" charset="0"/>
              <a:buNone/>
              <a:defRPr/>
            </a:pPr>
            <a:r>
              <a:rPr lang="cs-CZ" sz="2000" b="1" dirty="0" err="1" smtClean="0">
                <a:solidFill>
                  <a:srgbClr val="000099"/>
                </a:solidFill>
              </a:rPr>
              <a:t>Cross-cutting</a:t>
            </a:r>
            <a:r>
              <a:rPr lang="cs-CZ" sz="2000" b="1" dirty="0" smtClean="0">
                <a:solidFill>
                  <a:srgbClr val="000099"/>
                </a:solidFill>
              </a:rPr>
              <a:t> a účinná implementace</a:t>
            </a:r>
          </a:p>
          <a:p>
            <a:pPr marL="357188" lvl="1" indent="-268288">
              <a:buFontTx/>
              <a:buChar char="-"/>
              <a:defRPr/>
            </a:pPr>
            <a:r>
              <a:rPr lang="cs-CZ" sz="2000" dirty="0" smtClean="0">
                <a:solidFill>
                  <a:srgbClr val="000099"/>
                </a:solidFill>
              </a:rPr>
              <a:t>požadavek na lepší zahrnutí zkušeností z 2007-2013</a:t>
            </a:r>
          </a:p>
          <a:p>
            <a:pPr marL="715963" lvl="2" indent="-179388">
              <a:buFontTx/>
              <a:buChar char="-"/>
              <a:defRPr/>
            </a:pPr>
            <a:r>
              <a:rPr lang="cs-CZ" sz="1600" i="1" dirty="0" smtClean="0">
                <a:solidFill>
                  <a:srgbClr val="000099"/>
                </a:solidFill>
              </a:rPr>
              <a:t>Reakce: Proběhla rešerše evaluačních studií, strategií a programů. Doplněno dle vstupů ŘO.</a:t>
            </a:r>
            <a:endParaRPr lang="cs-CZ" sz="2000" dirty="0" smtClean="0">
              <a:solidFill>
                <a:srgbClr val="000099"/>
              </a:solidFill>
            </a:endParaRPr>
          </a:p>
          <a:p>
            <a:pPr>
              <a:defRPr/>
            </a:pPr>
            <a:r>
              <a:rPr lang="cs-CZ" sz="2000" dirty="0" smtClean="0">
                <a:solidFill>
                  <a:srgbClr val="000099"/>
                </a:solidFill>
              </a:rPr>
              <a:t>konkrétní podmínky pro zlepšení administrativní a institucionální účinnosti</a:t>
            </a:r>
          </a:p>
          <a:p>
            <a:pPr marL="715963" lvl="2" indent="-179388">
              <a:buFontTx/>
              <a:buChar char="-"/>
              <a:defRPr/>
            </a:pPr>
            <a:r>
              <a:rPr lang="cs-CZ" sz="1600" i="1" dirty="0" smtClean="0">
                <a:solidFill>
                  <a:srgbClr val="000099"/>
                </a:solidFill>
              </a:rPr>
              <a:t>Reakce: Popis opatření pro snížení administrativní zátěže byl významně upraven a rozpracován.</a:t>
            </a:r>
          </a:p>
          <a:p>
            <a:pPr marL="0" indent="0">
              <a:buFont typeface="Arial" charset="0"/>
              <a:buNone/>
              <a:defRPr/>
            </a:pPr>
            <a:endParaRPr lang="cs-CZ" sz="2000" dirty="0"/>
          </a:p>
        </p:txBody>
      </p:sp>
    </p:spTree>
    <p:extLst>
      <p:ext uri="{BB962C8B-B14F-4D97-AF65-F5344CB8AC3E}">
        <p14:creationId xmlns:p14="http://schemas.microsoft.com/office/powerpoint/2010/main" xmlns="" val="255087144"/>
      </p:ext>
    </p:extLst>
  </p:cSld>
  <p:clrMapOvr>
    <a:masterClrMapping/>
  </p:clrMapOvr>
  <p:transition/>
</p:sld>
</file>

<file path=ppt/theme/theme1.xml><?xml version="1.0" encoding="utf-8"?>
<a:theme xmlns:a="http://schemas.openxmlformats.org/drawingml/2006/main" name="MMR_sablona_1024x768_v1">
  <a:themeElements>
    <a:clrScheme name="Barvy MMR">
      <a:dk1>
        <a:sysClr val="windowText" lastClr="000000"/>
      </a:dk1>
      <a:lt1>
        <a:sysClr val="window" lastClr="FFFFFF"/>
      </a:lt1>
      <a:dk2>
        <a:srgbClr val="262626"/>
      </a:dk2>
      <a:lt2>
        <a:srgbClr val="EEECE1"/>
      </a:lt2>
      <a:accent1>
        <a:srgbClr val="000099"/>
      </a:accent1>
      <a:accent2>
        <a:srgbClr val="00AF3F"/>
      </a:accent2>
      <a:accent3>
        <a:srgbClr val="F9E300"/>
      </a:accent3>
      <a:accent4>
        <a:srgbClr val="E21C18"/>
      </a:accent4>
      <a:accent5>
        <a:srgbClr val="24A7AF"/>
      </a:accent5>
      <a:accent6>
        <a:srgbClr val="868686"/>
      </a:accent6>
      <a:hlink>
        <a:srgbClr val="00AF3F"/>
      </a:hlink>
      <a:folHlink>
        <a:srgbClr val="868686"/>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Vlastní návrh">
  <a:themeElements>
    <a:clrScheme name="Vlastní návrh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Vlastní návrh">
      <a:majorFont>
        <a:latin typeface="Calibri"/>
        <a:ea typeface=""/>
        <a:cs typeface=""/>
      </a:majorFont>
      <a:minorFont>
        <a:latin typeface="Calibri"/>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lastní návrh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6495</TotalTime>
  <Words>1454</Words>
  <Application>Microsoft Office PowerPoint</Application>
  <PresentationFormat>Předvádění na obrazovce (4:3)</PresentationFormat>
  <Paragraphs>182</Paragraphs>
  <Slides>16</Slides>
  <Notes>15</Notes>
  <HiddenSlides>0</HiddenSlides>
  <MMClips>0</MMClips>
  <ScaleCrop>false</ScaleCrop>
  <HeadingPairs>
    <vt:vector size="4" baseType="variant">
      <vt:variant>
        <vt:lpstr>Motiv</vt:lpstr>
      </vt:variant>
      <vt:variant>
        <vt:i4>2</vt:i4>
      </vt:variant>
      <vt:variant>
        <vt:lpstr>Nadpisy snímků</vt:lpstr>
      </vt:variant>
      <vt:variant>
        <vt:i4>16</vt:i4>
      </vt:variant>
    </vt:vector>
  </HeadingPairs>
  <TitlesOfParts>
    <vt:vector size="18" baseType="lpstr">
      <vt:lpstr>MMR_sablona_1024x768_v1</vt:lpstr>
      <vt:lpstr>Vlastní návrh</vt:lpstr>
      <vt:lpstr>Příprava Kohezní politiky EU 2014-2020  – ČR úroveň   Mgr. Miroslav Daněk, MMR Odbor přípravy programového období 2014-2020,  Oddělení přípravy Dohody o partnerství</vt:lpstr>
      <vt:lpstr>Harmonogram vypořádání připomínek EK</vt:lpstr>
      <vt:lpstr>Připomínky EK k Dohodě o partnerství</vt:lpstr>
      <vt:lpstr>Připomínky EK – postup MMR</vt:lpstr>
      <vt:lpstr>Připomínky EK – reakce partnerů z PS Dohoda a RKS</vt:lpstr>
      <vt:lpstr>Připomínky EK – reakce partnerů z PS Dohoda a RKS</vt:lpstr>
      <vt:lpstr>Připomínky EK – Part 1</vt:lpstr>
      <vt:lpstr>Připomínky EK – Part 1</vt:lpstr>
      <vt:lpstr>Připomínky EK – Part 1</vt:lpstr>
      <vt:lpstr>Připomínky EK – Part 1</vt:lpstr>
      <vt:lpstr>Snímek 11</vt:lpstr>
      <vt:lpstr>Snímek 12</vt:lpstr>
      <vt:lpstr>Harmonogram předložení Dohody o partnerství</vt:lpstr>
      <vt:lpstr>Příprava programů – další postup</vt:lpstr>
      <vt:lpstr>Příprava JMP – další postup</vt:lpstr>
      <vt:lpstr>Děkujeme za pozornost.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 Tippman</dc:creator>
  <cp:lastModifiedBy>Johana Benešová</cp:lastModifiedBy>
  <cp:revision>1876</cp:revision>
  <cp:lastPrinted>2013-10-30T10:45:52Z</cp:lastPrinted>
  <dcterms:created xsi:type="dcterms:W3CDTF">2012-04-02T09:55:48Z</dcterms:created>
  <dcterms:modified xsi:type="dcterms:W3CDTF">2013-12-10T15:16:56Z</dcterms:modified>
</cp:coreProperties>
</file>