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4" r:id="rId2"/>
    <p:sldId id="267" r:id="rId3"/>
    <p:sldId id="285" r:id="rId4"/>
    <p:sldId id="286" r:id="rId5"/>
    <p:sldId id="271" r:id="rId6"/>
    <p:sldId id="269" r:id="rId7"/>
    <p:sldId id="270" r:id="rId8"/>
    <p:sldId id="279" r:id="rId9"/>
    <p:sldId id="281" r:id="rId10"/>
    <p:sldId id="283" r:id="rId11"/>
    <p:sldId id="276" r:id="rId12"/>
    <p:sldId id="275" r:id="rId13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A02A8-8AD5-4E66-8F19-D58C52829CBC}" type="datetimeFigureOut">
              <a:rPr lang="cs-CZ" smtClean="0"/>
              <a:pPr/>
              <a:t>1.11.2018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50FE0-AF23-427E-AF2E-38AAC70BE3E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A1C95-C613-461C-9040-22B0645BB0F0}" type="datetimeFigureOut">
              <a:rPr lang="cs-CZ" smtClean="0"/>
              <a:pPr/>
              <a:t>1.11.2018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F516-1875-4821-9CF7-0A39ABB68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Přehled etap, kdy je ÚSK implementována do ÚPD. Červeně</a:t>
            </a:r>
            <a:r>
              <a:rPr lang="cs-CZ" baseline="0" dirty="0" smtClean="0"/>
              <a:t> vstupy OŽP, které jsou pro implementaci klíčové. Významné je zařazení implementace do změny ÚP a změny ve kráceném režimu pořizování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F516-1875-4821-9CF7-0A39ABB68566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Plochy RO – plochy s retenčním opatřením- byly vymezeny jako VPO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F516-1875-4821-9CF7-0A39ABB68566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Tabelární přehled dokladující zvýšení KES v předmětném území – součást odůvodnění. Obdoba tabelárního přehledu předpokládaných záborů.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F516-1875-4821-9CF7-0A39ABB68566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Přehled etap, kdy je ÚSK implementována do ÚPD. Červeně</a:t>
            </a:r>
            <a:r>
              <a:rPr lang="cs-CZ" baseline="0" dirty="0" smtClean="0"/>
              <a:t> vstupy OŽP, které jsou pro implementaci klíčové. Významné je zařazení implementace do změny ÚP a změny ve kráceném režimu pořizování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F516-1875-4821-9CF7-0A39ABB68566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Kapitoly kde se uplatňuje ÚSK VÝROKOVÁ ČÁST</a:t>
            </a:r>
            <a:r>
              <a:rPr lang="cs-CZ" dirty="0" smtClean="0">
                <a:solidFill>
                  <a:srgbClr val="FF0000"/>
                </a:solidFill>
              </a:rPr>
              <a:t>/</a:t>
            </a:r>
            <a:r>
              <a:rPr lang="cs-CZ" dirty="0" smtClean="0"/>
              <a:t>ODŮVODNĚNÍ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F516-1875-4821-9CF7-0A39ABB68566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Příklad implementace v zastavěném území, změna využití plochy bydlení. Plocha je v krajinném okrsku ROZVOJE SÍDEL. Požadavkem ÚSK je mj. zvyšování KES.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F516-1875-4821-9CF7-0A39ABB68566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Výsledek změny navržené v hlavním výkrese –upravený je ve změně regulativ a podmínky prostorového využití a upravená plocha na okraji na jiné využití.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F516-1875-4821-9CF7-0A39ABB68566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 ploše byl</a:t>
            </a:r>
            <a:r>
              <a:rPr lang="cs-CZ" baseline="0" dirty="0" smtClean="0"/>
              <a:t> takový návrh, který oproti ÚP zvýšil stabilní plochy (nelze uplatnit výpočet KES, protože se pracuje s regulativy většinou na ploše zahrad).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F516-1875-4821-9CF7-0A39ABB68566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Změna ÚP se</a:t>
            </a:r>
            <a:r>
              <a:rPr lang="cs-CZ" baseline="0" dirty="0" smtClean="0"/>
              <a:t> změnou v krajině v rozsahu </a:t>
            </a:r>
            <a:r>
              <a:rPr lang="cs-CZ" baseline="0" dirty="0" err="1" smtClean="0"/>
              <a:t>10ti</a:t>
            </a:r>
            <a:r>
              <a:rPr lang="cs-CZ" baseline="0" dirty="0" smtClean="0"/>
              <a:t> ha. Původní zadání se chtělo zabývat pouze malou změnou na zastavitelné území.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F516-1875-4821-9CF7-0A39ABB68566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Výsek z grafické</a:t>
            </a:r>
            <a:r>
              <a:rPr lang="cs-CZ" baseline="0" dirty="0" smtClean="0"/>
              <a:t> části ÚSK pro předmětné území. Změnu ovlivnila nejen ÚSK, ale i metodika ÚSES  a aktuální katastrální mapa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F516-1875-4821-9CF7-0A39ABB68566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Ukázka změn v krajině ve změně ÚP</a:t>
            </a:r>
            <a:r>
              <a:rPr lang="cs-CZ" baseline="0" dirty="0" smtClean="0"/>
              <a:t> (dole</a:t>
            </a:r>
            <a:r>
              <a:rPr lang="cs-CZ" baseline="0" smtClean="0"/>
              <a:t>), nahoře </a:t>
            </a:r>
            <a:r>
              <a:rPr lang="cs-CZ" baseline="0" dirty="0" smtClean="0"/>
              <a:t>výsek z ÚSK.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F516-1875-4821-9CF7-0A39ABB68566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1171-8FDA-44DA-881E-B03A3A703ACF}" type="datetimeFigureOut">
              <a:rPr lang="cs-CZ" smtClean="0"/>
              <a:pPr/>
              <a:t>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4B05C-319D-43F4-B03B-E0C65E4876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1171-8FDA-44DA-881E-B03A3A703ACF}" type="datetimeFigureOut">
              <a:rPr lang="cs-CZ" smtClean="0"/>
              <a:pPr/>
              <a:t>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4B05C-319D-43F4-B03B-E0C65E4876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1171-8FDA-44DA-881E-B03A3A703ACF}" type="datetimeFigureOut">
              <a:rPr lang="cs-CZ" smtClean="0"/>
              <a:pPr/>
              <a:t>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4B05C-319D-43F4-B03B-E0C65E4876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1171-8FDA-44DA-881E-B03A3A703ACF}" type="datetimeFigureOut">
              <a:rPr lang="cs-CZ" smtClean="0"/>
              <a:pPr/>
              <a:t>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4B05C-319D-43F4-B03B-E0C65E4876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1171-8FDA-44DA-881E-B03A3A703ACF}" type="datetimeFigureOut">
              <a:rPr lang="cs-CZ" smtClean="0"/>
              <a:pPr/>
              <a:t>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4B05C-319D-43F4-B03B-E0C65E4876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1171-8FDA-44DA-881E-B03A3A703ACF}" type="datetimeFigureOut">
              <a:rPr lang="cs-CZ" smtClean="0"/>
              <a:pPr/>
              <a:t>1.11.2018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4B05C-319D-43F4-B03B-E0C65E4876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1171-8FDA-44DA-881E-B03A3A703ACF}" type="datetimeFigureOut">
              <a:rPr lang="cs-CZ" smtClean="0"/>
              <a:pPr/>
              <a:t>1.11.2018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4B05C-319D-43F4-B03B-E0C65E4876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1171-8FDA-44DA-881E-B03A3A703ACF}" type="datetimeFigureOut">
              <a:rPr lang="cs-CZ" smtClean="0"/>
              <a:pPr/>
              <a:t>1.11.2018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4B05C-319D-43F4-B03B-E0C65E4876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1171-8FDA-44DA-881E-B03A3A703ACF}" type="datetimeFigureOut">
              <a:rPr lang="cs-CZ" smtClean="0"/>
              <a:pPr/>
              <a:t>1.11.2018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4B05C-319D-43F4-B03B-E0C65E4876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1171-8FDA-44DA-881E-B03A3A703ACF}" type="datetimeFigureOut">
              <a:rPr lang="cs-CZ" smtClean="0"/>
              <a:pPr/>
              <a:t>1.11.2018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4B05C-319D-43F4-B03B-E0C65E4876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1171-8FDA-44DA-881E-B03A3A703ACF}" type="datetimeFigureOut">
              <a:rPr lang="cs-CZ" smtClean="0"/>
              <a:pPr/>
              <a:t>1.11.2018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4B05C-319D-43F4-B03B-E0C65E4876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1171-8FDA-44DA-881E-B03A3A703ACF}" type="datetimeFigureOut">
              <a:rPr lang="cs-CZ" smtClean="0"/>
              <a:pPr/>
              <a:t>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4B05C-319D-43F4-B03B-E0C65E48763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/>
          <a:lstStyle/>
          <a:p>
            <a:r>
              <a:rPr lang="cs-CZ" b="1" dirty="0" smtClean="0"/>
              <a:t>Implementace ÚSK v územním plánu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6400800" cy="1752600"/>
          </a:xfrm>
        </p:spPr>
        <p:txBody>
          <a:bodyPr/>
          <a:lstStyle/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Význam 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orgánu ochrany životního prostředí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lang="cs-CZ" sz="2800" b="1" dirty="0" smtClean="0"/>
              <a:t>ÚP změna - příklad B</a:t>
            </a:r>
            <a:endParaRPr lang="cs-CZ" sz="2800" b="1" dirty="0"/>
          </a:p>
        </p:txBody>
      </p:sp>
      <p:sp>
        <p:nvSpPr>
          <p:cNvPr id="9" name="Obdélník 8"/>
          <p:cNvSpPr/>
          <p:nvPr/>
        </p:nvSpPr>
        <p:spPr>
          <a:xfrm>
            <a:off x="8028384" y="4941168"/>
            <a:ext cx="64807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8100392" y="5085184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3940" y="1052736"/>
            <a:ext cx="523583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8100392" cy="277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Přímá spojovací šipka 12"/>
          <p:cNvCxnSpPr/>
          <p:nvPr/>
        </p:nvCxnSpPr>
        <p:spPr>
          <a:xfrm flipH="1" flipV="1">
            <a:off x="5220072" y="4221088"/>
            <a:ext cx="2016224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7236296" y="4437112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Úč</a:t>
            </a:r>
            <a:r>
              <a:rPr lang="cs-CZ" dirty="0" smtClean="0"/>
              <a:t>. komunikace</a:t>
            </a:r>
            <a:endParaRPr lang="cs-CZ" dirty="0"/>
          </a:p>
        </p:txBody>
      </p:sp>
      <p:cxnSp>
        <p:nvCxnSpPr>
          <p:cNvPr id="17" name="Přímá spojovací šipka 16"/>
          <p:cNvCxnSpPr/>
          <p:nvPr/>
        </p:nvCxnSpPr>
        <p:spPr>
          <a:xfrm flipH="1" flipV="1">
            <a:off x="4427984" y="4437112"/>
            <a:ext cx="2088232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6444208" y="4941168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Úprava ÚSES dle metodiky</a:t>
            </a:r>
            <a:endParaRPr lang="cs-CZ" dirty="0"/>
          </a:p>
        </p:txBody>
      </p:sp>
      <p:cxnSp>
        <p:nvCxnSpPr>
          <p:cNvPr id="21" name="Přímá spojovací šipka 20"/>
          <p:cNvCxnSpPr>
            <a:stCxn id="22" idx="1"/>
          </p:cNvCxnSpPr>
          <p:nvPr/>
        </p:nvCxnSpPr>
        <p:spPr>
          <a:xfrm flipH="1" flipV="1">
            <a:off x="3203848" y="4437112"/>
            <a:ext cx="1835696" cy="14808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5039544" y="573325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Nový regulativ retenčních opatření na ZPF</a:t>
            </a:r>
            <a:endParaRPr lang="cs-CZ" dirty="0"/>
          </a:p>
        </p:txBody>
      </p:sp>
      <p:sp>
        <p:nvSpPr>
          <p:cNvPr id="24" name="Elipsa 23"/>
          <p:cNvSpPr/>
          <p:nvPr/>
        </p:nvSpPr>
        <p:spPr>
          <a:xfrm>
            <a:off x="2339752" y="5949280"/>
            <a:ext cx="648072" cy="6480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" name="Přímá spojovací šipka 25"/>
          <p:cNvCxnSpPr/>
          <p:nvPr/>
        </p:nvCxnSpPr>
        <p:spPr>
          <a:xfrm flipH="1">
            <a:off x="2843808" y="6309320"/>
            <a:ext cx="3600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6479704" y="616530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Původní požadavek změny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ÚP změna –příklad B</a:t>
            </a:r>
            <a:endParaRPr lang="cs-CZ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912101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/>
          <a:lstStyle/>
          <a:p>
            <a:r>
              <a:rPr lang="cs-CZ" sz="2800" b="1" dirty="0" smtClean="0"/>
              <a:t>ÚP změna - příklad B</a:t>
            </a:r>
            <a:endParaRPr lang="cs-CZ" sz="2800" b="1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57192"/>
            <a:ext cx="9144001" cy="140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8028384" y="4941168"/>
            <a:ext cx="64807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8100392" y="5085184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179512" y="1628800"/>
            <a:ext cx="8532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Navrženým využitím a regulací byla zvýšena plocha zeleně na území </a:t>
            </a:r>
            <a:r>
              <a:rPr lang="cs-CZ" sz="3600" b="1" dirty="0" err="1" smtClean="0"/>
              <a:t>10ti</a:t>
            </a:r>
            <a:r>
              <a:rPr lang="cs-CZ" sz="3600" b="1" dirty="0" smtClean="0"/>
              <a:t> ha v ÚPD o 1,0 ha</a:t>
            </a:r>
            <a:endParaRPr lang="cs-CZ" sz="36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7524328" y="5157193"/>
            <a:ext cx="14401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Plocha stabilní v ha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7524328" y="5157192"/>
            <a:ext cx="1512168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Spolupráce na </a:t>
            </a:r>
            <a:r>
              <a:rPr lang="cs-CZ" b="1" dirty="0" smtClean="0"/>
              <a:t>implementaci ÚSK při pořizování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600" b="1" dirty="0" smtClean="0"/>
              <a:t>Zadání </a:t>
            </a:r>
            <a:r>
              <a:rPr lang="cs-CZ" sz="3600" dirty="0" smtClean="0"/>
              <a:t>(obsah změny)</a:t>
            </a:r>
            <a:endParaRPr lang="cs-CZ" sz="3600" dirty="0" smtClean="0"/>
          </a:p>
          <a:p>
            <a:endParaRPr lang="cs-CZ" sz="3600" b="1" dirty="0" smtClean="0"/>
          </a:p>
          <a:p>
            <a:r>
              <a:rPr lang="cs-CZ" sz="3600" b="1" dirty="0" smtClean="0"/>
              <a:t>ÚP – výrok</a:t>
            </a:r>
          </a:p>
          <a:p>
            <a:pPr>
              <a:buNone/>
            </a:pPr>
            <a:r>
              <a:rPr lang="cs-CZ" sz="3600" b="1" dirty="0" smtClean="0"/>
              <a:t>          -  odůvodnění</a:t>
            </a:r>
          </a:p>
          <a:p>
            <a:r>
              <a:rPr lang="cs-CZ" sz="3600" b="1" dirty="0" smtClean="0"/>
              <a:t>Společné jednání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sz="3600" b="1" dirty="0" smtClean="0"/>
              <a:t>Požadavky DO (zde OŽP</a:t>
            </a:r>
            <a:r>
              <a:rPr lang="cs-CZ" sz="3600" b="1" dirty="0" smtClean="0"/>
              <a:t>)</a:t>
            </a:r>
          </a:p>
          <a:p>
            <a:endParaRPr lang="cs-CZ" sz="3600" b="1" dirty="0" smtClean="0"/>
          </a:p>
          <a:p>
            <a:r>
              <a:rPr lang="cs-CZ" sz="3600" b="1" dirty="0" smtClean="0"/>
              <a:t>Zhotovitel ÚP</a:t>
            </a:r>
          </a:p>
          <a:p>
            <a:endParaRPr lang="cs-CZ" sz="3600" b="1" dirty="0" smtClean="0"/>
          </a:p>
          <a:p>
            <a:r>
              <a:rPr lang="cs-CZ" sz="3600" b="1" dirty="0" smtClean="0"/>
              <a:t>Stanovisko ke splnění požadavků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VSTUPY OŽP JAKO DO (dotčený orgán)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3600" b="1" dirty="0" smtClean="0"/>
              <a:t>Zadání</a:t>
            </a:r>
          </a:p>
          <a:p>
            <a:endParaRPr lang="cs-CZ" sz="3600" b="1" dirty="0" smtClean="0"/>
          </a:p>
          <a:p>
            <a:r>
              <a:rPr lang="cs-CZ" sz="3600" b="1" dirty="0" smtClean="0"/>
              <a:t>ÚP – výrok</a:t>
            </a:r>
          </a:p>
          <a:p>
            <a:pPr>
              <a:buNone/>
            </a:pPr>
            <a:r>
              <a:rPr lang="cs-CZ" sz="3600" b="1" dirty="0" smtClean="0"/>
              <a:t>          -  odůvodnění</a:t>
            </a:r>
          </a:p>
          <a:p>
            <a:r>
              <a:rPr lang="cs-CZ" sz="3600" b="1" dirty="0" smtClean="0"/>
              <a:t>Společné jednání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Požadavky DO (zde OŽP)</a:t>
            </a:r>
          </a:p>
          <a:p>
            <a:r>
              <a:rPr lang="cs-CZ" sz="3600" b="1" dirty="0" smtClean="0"/>
              <a:t>Zhotovitel ÚP</a:t>
            </a:r>
          </a:p>
          <a:p>
            <a:endParaRPr lang="cs-CZ" sz="3600" b="1" dirty="0" smtClean="0"/>
          </a:p>
          <a:p>
            <a:r>
              <a:rPr lang="cs-CZ" sz="3600" b="1" dirty="0" smtClean="0">
                <a:solidFill>
                  <a:srgbClr val="FF0000"/>
                </a:solidFill>
              </a:rPr>
              <a:t>Stanovisko ke splnění požadavků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V ÚPD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39552" y="476672"/>
            <a:ext cx="82089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Urbanistická </a:t>
            </a:r>
            <a:r>
              <a:rPr lang="cs-CZ" sz="2400" dirty="0" smtClean="0"/>
              <a:t>koncepce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Koncepce veřejné infrastruktury - hospodaření s dešťovými vodami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Regulativ </a:t>
            </a:r>
            <a:r>
              <a:rPr lang="cs-CZ" sz="2400" dirty="0" smtClean="0"/>
              <a:t>v nezastavěném území (ne „orná půda“!!! nebo „překryvná plocha“)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Vymezení ploch pro veřejně prospěšné stavby a pro veřejně prospěšná opatření; asanace</a:t>
            </a:r>
          </a:p>
          <a:p>
            <a:pPr>
              <a:buFont typeface="Arial" pitchFamily="34" charset="0"/>
              <a:buChar char="•"/>
            </a:pPr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Vyhodnocení koordinace využívání území z hlediska širších územních vztahů v území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Vyhodnocení a koordinace požadavků právních předpisů a ochrany veřejných zájmů</a:t>
            </a:r>
            <a:endParaRPr lang="cs-CZ" sz="2800" dirty="0"/>
          </a:p>
        </p:txBody>
      </p:sp>
      <p:cxnSp>
        <p:nvCxnSpPr>
          <p:cNvPr id="16" name="Přímá spojovací čára 15"/>
          <p:cNvCxnSpPr/>
          <p:nvPr/>
        </p:nvCxnSpPr>
        <p:spPr>
          <a:xfrm>
            <a:off x="395536" y="3645024"/>
            <a:ext cx="79928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251520" y="69269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VÝROK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37170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ODŮVODNĚNÍ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ÚP změna –příklad A</a:t>
            </a:r>
            <a:endParaRPr lang="cs-CZ" sz="28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764703"/>
            <a:ext cx="5492604" cy="585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a 6"/>
          <p:cNvSpPr/>
          <p:nvPr/>
        </p:nvSpPr>
        <p:spPr>
          <a:xfrm>
            <a:off x="6156176" y="2996952"/>
            <a:ext cx="720080" cy="7920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ÚP změna - příklad A</a:t>
            </a:r>
            <a:endParaRPr lang="cs-CZ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84784"/>
            <a:ext cx="3600400" cy="436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84784"/>
            <a:ext cx="3672408" cy="421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11560" y="594928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ÚP – hlavní výkres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04048" y="594928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Změna ÚP – hlavní výkres</a:t>
            </a:r>
            <a:endParaRPr lang="cs-CZ" dirty="0"/>
          </a:p>
        </p:txBody>
      </p:sp>
      <p:cxnSp>
        <p:nvCxnSpPr>
          <p:cNvPr id="10" name="Přímá spojovací šipka 9"/>
          <p:cNvCxnSpPr/>
          <p:nvPr/>
        </p:nvCxnSpPr>
        <p:spPr>
          <a:xfrm flipH="1">
            <a:off x="6444208" y="1340768"/>
            <a:ext cx="1008112" cy="7200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flipH="1">
            <a:off x="6372200" y="1916832"/>
            <a:ext cx="1008112" cy="172819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7236296" y="10527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Vložené zahrady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380312" y="1700808"/>
            <a:ext cx="158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Úprava podm. prostorového uspořádání – menší zastavěnost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ÚP změna –příklad A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1340768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4400" b="1" dirty="0" smtClean="0"/>
              <a:t>KES v krajinném okrsku 0,31 – 1,00</a:t>
            </a:r>
          </a:p>
          <a:p>
            <a:pPr>
              <a:buFont typeface="Arial" pitchFamily="34" charset="0"/>
              <a:buChar char="•"/>
            </a:pPr>
            <a:r>
              <a:rPr lang="cs-CZ" sz="4400" b="1" dirty="0" smtClean="0"/>
              <a:t>Podmínka ÚSK zvýšit KES</a:t>
            </a:r>
          </a:p>
          <a:p>
            <a:pPr>
              <a:buFont typeface="Arial" pitchFamily="34" charset="0"/>
              <a:buChar char="•"/>
            </a:pPr>
            <a:endParaRPr lang="cs-CZ" sz="4400" b="1" dirty="0" smtClean="0"/>
          </a:p>
          <a:p>
            <a:pPr>
              <a:buFont typeface="Arial" pitchFamily="34" charset="0"/>
              <a:buChar char="•"/>
            </a:pPr>
            <a:r>
              <a:rPr lang="cs-CZ" sz="4400" b="1" dirty="0" smtClean="0"/>
              <a:t>Úprava regulativu  (% zastavění a podm. prostorového uspořádání) zvýšila návrh stabilních ploch v území o 11 %</a:t>
            </a:r>
            <a:endParaRPr lang="cs-CZ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/>
          <a:lstStyle/>
          <a:p>
            <a:r>
              <a:rPr lang="cs-CZ" sz="2800" b="1" dirty="0" smtClean="0"/>
              <a:t>ÚP změna - příklad B</a:t>
            </a:r>
            <a:endParaRPr lang="cs-CZ" sz="2800" b="1" dirty="0"/>
          </a:p>
        </p:txBody>
      </p:sp>
      <p:sp>
        <p:nvSpPr>
          <p:cNvPr id="9" name="Obdélník 8"/>
          <p:cNvSpPr/>
          <p:nvPr/>
        </p:nvSpPr>
        <p:spPr>
          <a:xfrm>
            <a:off x="8028384" y="4941168"/>
            <a:ext cx="64807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8100392" y="5085184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620688"/>
            <a:ext cx="5472608" cy="605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ipsa 10"/>
          <p:cNvSpPr/>
          <p:nvPr/>
        </p:nvSpPr>
        <p:spPr>
          <a:xfrm>
            <a:off x="3059832" y="3140968"/>
            <a:ext cx="432048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ovací šipka 12"/>
          <p:cNvCxnSpPr/>
          <p:nvPr/>
        </p:nvCxnSpPr>
        <p:spPr>
          <a:xfrm flipH="1" flipV="1">
            <a:off x="3563888" y="3429000"/>
            <a:ext cx="3312368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7092280" y="414908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Požadavek na změnu ÚP</a:t>
            </a:r>
            <a:endParaRPr lang="cs-CZ" dirty="0"/>
          </a:p>
        </p:txBody>
      </p:sp>
      <p:sp>
        <p:nvSpPr>
          <p:cNvPr id="16" name="Elipsa 15"/>
          <p:cNvSpPr/>
          <p:nvPr/>
        </p:nvSpPr>
        <p:spPr>
          <a:xfrm>
            <a:off x="2051720" y="1412776"/>
            <a:ext cx="5184576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ovací šipka 17"/>
          <p:cNvCxnSpPr/>
          <p:nvPr/>
        </p:nvCxnSpPr>
        <p:spPr>
          <a:xfrm flipH="1">
            <a:off x="5220072" y="1124744"/>
            <a:ext cx="792088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6084168" y="69269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Požadavek na úpravu ÚSES dle nové metodiky, nové </a:t>
            </a:r>
            <a:r>
              <a:rPr lang="cs-CZ" dirty="0" err="1" smtClean="0"/>
              <a:t>úč</a:t>
            </a:r>
            <a:r>
              <a:rPr lang="cs-CZ" dirty="0" smtClean="0"/>
              <a:t>. komunikace a zvýšení ekologické stability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lang="cs-CZ" sz="2800" b="1" dirty="0" smtClean="0"/>
              <a:t>ÚP změna - příklad B</a:t>
            </a:r>
            <a:endParaRPr lang="cs-CZ" sz="2800" b="1" dirty="0"/>
          </a:p>
        </p:txBody>
      </p:sp>
      <p:sp>
        <p:nvSpPr>
          <p:cNvPr id="9" name="Obdélník 8"/>
          <p:cNvSpPr/>
          <p:nvPr/>
        </p:nvSpPr>
        <p:spPr>
          <a:xfrm>
            <a:off x="8028384" y="4941168"/>
            <a:ext cx="64807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8100392" y="5085184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9080"/>
            <a:ext cx="832973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179512" y="908720"/>
            <a:ext cx="885698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V KO je požadavek na změnu v krajině:</a:t>
            </a:r>
          </a:p>
          <a:p>
            <a:endParaRPr lang="cs-CZ" sz="3200" b="1" dirty="0" smtClean="0"/>
          </a:p>
          <a:p>
            <a:pPr>
              <a:buFont typeface="Arial" pitchFamily="34" charset="0"/>
              <a:buChar char="•"/>
            </a:pPr>
            <a:r>
              <a:rPr lang="cs-CZ" sz="3200" b="1" dirty="0" smtClean="0"/>
              <a:t>Rámcové podmínky využití KO P 13</a:t>
            </a:r>
          </a:p>
          <a:p>
            <a:pPr>
              <a:buFont typeface="Arial" pitchFamily="34" charset="0"/>
              <a:buChar char="•"/>
            </a:pPr>
            <a:r>
              <a:rPr lang="cs-CZ" sz="3200" b="1" dirty="0" smtClean="0"/>
              <a:t>Vymezení účelové komunikace</a:t>
            </a:r>
          </a:p>
          <a:p>
            <a:pPr>
              <a:buFont typeface="Arial" pitchFamily="34" charset="0"/>
              <a:buChar char="•"/>
            </a:pPr>
            <a:r>
              <a:rPr lang="cs-CZ" sz="3200" b="1" dirty="0" smtClean="0"/>
              <a:t>Revitalizace a renaturalizace vodního toku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916832"/>
            <a:ext cx="1009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Přímá spojovací čára 14"/>
          <p:cNvCxnSpPr/>
          <p:nvPr/>
        </p:nvCxnSpPr>
        <p:spPr>
          <a:xfrm>
            <a:off x="7092280" y="2708920"/>
            <a:ext cx="15121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2852936"/>
            <a:ext cx="10191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556</Words>
  <Application>Microsoft Office PowerPoint</Application>
  <PresentationFormat>Předvádění na obrazovce (4:3)</PresentationFormat>
  <Paragraphs>86</Paragraphs>
  <Slides>12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Implementace ÚSK v územním plánu</vt:lpstr>
      <vt:lpstr>Spolupráce na implementaci ÚSK při pořizování</vt:lpstr>
      <vt:lpstr>VSTUPY OŽP JAKO DO (dotčený orgán)</vt:lpstr>
      <vt:lpstr>V ÚPD:</vt:lpstr>
      <vt:lpstr>ÚP změna –příklad A</vt:lpstr>
      <vt:lpstr>ÚP změna - příklad A</vt:lpstr>
      <vt:lpstr>ÚP změna –příklad A</vt:lpstr>
      <vt:lpstr>ÚP změna - příklad B</vt:lpstr>
      <vt:lpstr>ÚP změna - příklad B</vt:lpstr>
      <vt:lpstr>ÚP změna - příklad B</vt:lpstr>
      <vt:lpstr>ÚP změna –příklad B</vt:lpstr>
      <vt:lpstr>ÚP změna - příklad 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Martin Tunka</dc:creator>
  <cp:lastModifiedBy>Martin Tunka</cp:lastModifiedBy>
  <cp:revision>158</cp:revision>
  <dcterms:created xsi:type="dcterms:W3CDTF">2018-10-09T14:13:02Z</dcterms:created>
  <dcterms:modified xsi:type="dcterms:W3CDTF">2018-11-01T16:47:45Z</dcterms:modified>
</cp:coreProperties>
</file>