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5" r:id="rId4"/>
    <p:sldId id="267" r:id="rId5"/>
    <p:sldId id="266" r:id="rId6"/>
    <p:sldId id="268" r:id="rId7"/>
    <p:sldId id="258" r:id="rId8"/>
    <p:sldId id="269" r:id="rId9"/>
    <p:sldId id="270" r:id="rId10"/>
    <p:sldId id="260" r:id="rId11"/>
    <p:sldId id="261" r:id="rId12"/>
    <p:sldId id="262" r:id="rId13"/>
    <p:sldId id="271" r:id="rId14"/>
    <p:sldId id="272" r:id="rId15"/>
    <p:sldId id="264" r:id="rId16"/>
    <p:sldId id="281" r:id="rId17"/>
    <p:sldId id="274" r:id="rId18"/>
    <p:sldId id="275" r:id="rId19"/>
    <p:sldId id="276" r:id="rId20"/>
    <p:sldId id="277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281" autoAdjust="0"/>
  </p:normalViewPr>
  <p:slideViewPr>
    <p:cSldViewPr snapToGrid="0">
      <p:cViewPr varScale="1">
        <p:scale>
          <a:sx n="103" d="100"/>
          <a:sy n="103" d="100"/>
        </p:scale>
        <p:origin x="12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_WORK\_Klara_Salzmann\Blovice\tabulky\eroze_souhrn_or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grafy!$P$1</c:f>
              <c:strCache>
                <c:ptCount val="1"/>
                <c:pt idx="0">
                  <c:v>Bez hodnocení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grafy!$P$2:$P$20</c:f>
              <c:numCache>
                <c:formatCode>0.00</c:formatCode>
                <c:ptCount val="19"/>
                <c:pt idx="0">
                  <c:v>2.2144232826877812</c:v>
                </c:pt>
                <c:pt idx="1">
                  <c:v>0</c:v>
                </c:pt>
                <c:pt idx="2">
                  <c:v>3.820563468135981</c:v>
                </c:pt>
                <c:pt idx="3">
                  <c:v>2.4059576093183122</c:v>
                </c:pt>
                <c:pt idx="4">
                  <c:v>1.8260038240917809</c:v>
                </c:pt>
                <c:pt idx="5">
                  <c:v>2.1880728577557642</c:v>
                </c:pt>
                <c:pt idx="6">
                  <c:v>3.1328053609503503</c:v>
                </c:pt>
                <c:pt idx="7">
                  <c:v>2.0742161740902794</c:v>
                </c:pt>
                <c:pt idx="8">
                  <c:v>1.3604327159482061</c:v>
                </c:pt>
                <c:pt idx="9">
                  <c:v>1.4242555028053521</c:v>
                </c:pt>
                <c:pt idx="10">
                  <c:v>0.82751209027404626</c:v>
                </c:pt>
                <c:pt idx="11">
                  <c:v>3.0866465789667084</c:v>
                </c:pt>
                <c:pt idx="12">
                  <c:v>2.7120277931547903</c:v>
                </c:pt>
                <c:pt idx="13">
                  <c:v>3.5485946358920772</c:v>
                </c:pt>
                <c:pt idx="14">
                  <c:v>3.258932758135614</c:v>
                </c:pt>
                <c:pt idx="15">
                  <c:v>1.1821734184102501</c:v>
                </c:pt>
                <c:pt idx="16">
                  <c:v>3.8038728669334438</c:v>
                </c:pt>
                <c:pt idx="17">
                  <c:v>1.3144240747146314</c:v>
                </c:pt>
                <c:pt idx="18">
                  <c:v>1.5652465053988449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9-4AD0-B8CE-7CC86D6BAF10}"/>
            </c:ext>
          </c:extLst>
        </c:ser>
        <c:ser>
          <c:idx val="1"/>
          <c:order val="1"/>
          <c:tx>
            <c:strRef>
              <c:f>grafy!$Q$1</c:f>
              <c:strCache>
                <c:ptCount val="1"/>
                <c:pt idx="0">
                  <c:v>0 - 4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grafy!$Q$2:$Q$20</c:f>
              <c:numCache>
                <c:formatCode>0.00</c:formatCode>
                <c:ptCount val="19"/>
                <c:pt idx="0">
                  <c:v>29.436336400599167</c:v>
                </c:pt>
                <c:pt idx="1">
                  <c:v>55.457679050172274</c:v>
                </c:pt>
                <c:pt idx="2">
                  <c:v>27.242956648300229</c:v>
                </c:pt>
                <c:pt idx="3">
                  <c:v>21.286041626885623</c:v>
                </c:pt>
                <c:pt idx="4">
                  <c:v>27.413957934990464</c:v>
                </c:pt>
                <c:pt idx="5">
                  <c:v>14.661258239400922</c:v>
                </c:pt>
                <c:pt idx="6">
                  <c:v>29.811148339932988</c:v>
                </c:pt>
                <c:pt idx="7">
                  <c:v>36.592530423835512</c:v>
                </c:pt>
                <c:pt idx="8">
                  <c:v>40.026225208982162</c:v>
                </c:pt>
                <c:pt idx="9">
                  <c:v>57.186016400517907</c:v>
                </c:pt>
                <c:pt idx="10">
                  <c:v>44.621171413218704</c:v>
                </c:pt>
                <c:pt idx="11">
                  <c:v>39.156316601749104</c:v>
                </c:pt>
                <c:pt idx="12">
                  <c:v>36.247065111573484</c:v>
                </c:pt>
                <c:pt idx="13">
                  <c:v>34.106719208653352</c:v>
                </c:pt>
                <c:pt idx="14">
                  <c:v>27.961174153615307</c:v>
                </c:pt>
                <c:pt idx="15">
                  <c:v>21.115892565662584</c:v>
                </c:pt>
                <c:pt idx="16">
                  <c:v>34.060070833908313</c:v>
                </c:pt>
                <c:pt idx="17">
                  <c:v>36.230254813789919</c:v>
                </c:pt>
                <c:pt idx="18">
                  <c:v>20.394241232108481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99-4AD0-B8CE-7CC86D6BAF10}"/>
            </c:ext>
          </c:extLst>
        </c:ser>
        <c:ser>
          <c:idx val="2"/>
          <c:order val="2"/>
          <c:tx>
            <c:strRef>
              <c:f>grafy!$R$1</c:f>
              <c:strCache>
                <c:ptCount val="1"/>
                <c:pt idx="0">
                  <c:v>4 - 8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grafy!$R$2:$R$20</c:f>
              <c:numCache>
                <c:formatCode>0.00</c:formatCode>
                <c:ptCount val="19"/>
                <c:pt idx="0">
                  <c:v>30.155360582067189</c:v>
                </c:pt>
                <c:pt idx="1">
                  <c:v>23.362696284948257</c:v>
                </c:pt>
                <c:pt idx="2">
                  <c:v>36.381120698617238</c:v>
                </c:pt>
                <c:pt idx="3">
                  <c:v>33.449493985105981</c:v>
                </c:pt>
                <c:pt idx="4">
                  <c:v>32.390057361376627</c:v>
                </c:pt>
                <c:pt idx="5">
                  <c:v>27.512773509107198</c:v>
                </c:pt>
                <c:pt idx="6">
                  <c:v>35.566554980201033</c:v>
                </c:pt>
                <c:pt idx="7">
                  <c:v>24.52490857862238</c:v>
                </c:pt>
                <c:pt idx="8">
                  <c:v>30.42670600448011</c:v>
                </c:pt>
                <c:pt idx="9">
                  <c:v>24.38498057833403</c:v>
                </c:pt>
                <c:pt idx="10">
                  <c:v>30.209564750134327</c:v>
                </c:pt>
                <c:pt idx="11">
                  <c:v>35.444991548467705</c:v>
                </c:pt>
                <c:pt idx="12">
                  <c:v>31.109340103460781</c:v>
                </c:pt>
                <c:pt idx="13">
                  <c:v>27.045719570549632</c:v>
                </c:pt>
                <c:pt idx="14">
                  <c:v>34.047641376723199</c:v>
                </c:pt>
                <c:pt idx="15">
                  <c:v>29.658208438442898</c:v>
                </c:pt>
                <c:pt idx="16">
                  <c:v>36.493261579504122</c:v>
                </c:pt>
                <c:pt idx="17">
                  <c:v>34.771705292286406</c:v>
                </c:pt>
                <c:pt idx="18">
                  <c:v>29.455093328869172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99-4AD0-B8CE-7CC86D6BAF10}"/>
            </c:ext>
          </c:extLst>
        </c:ser>
        <c:ser>
          <c:idx val="3"/>
          <c:order val="3"/>
          <c:tx>
            <c:strRef>
              <c:f>grafy!$S$1</c:f>
              <c:strCache>
                <c:ptCount val="1"/>
                <c:pt idx="0">
                  <c:v>8 - 12</c:v>
                </c:pt>
              </c:strCache>
            </c:strRef>
          </c:tx>
          <c:spPr>
            <a:solidFill>
              <a:srgbClr val="DC9412"/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grafy!$S$2:$S$20</c:f>
              <c:numCache>
                <c:formatCode>0.00</c:formatCode>
                <c:ptCount val="19"/>
                <c:pt idx="0">
                  <c:v>17.631500106997645</c:v>
                </c:pt>
                <c:pt idx="1">
                  <c:v>12.217541171964765</c:v>
                </c:pt>
                <c:pt idx="2">
                  <c:v>16.3218629795197</c:v>
                </c:pt>
                <c:pt idx="3">
                  <c:v>18.794156960091655</c:v>
                </c:pt>
                <c:pt idx="4">
                  <c:v>18.262428298279122</c:v>
                </c:pt>
                <c:pt idx="5">
                  <c:v>20.250399781582729</c:v>
                </c:pt>
                <c:pt idx="6">
                  <c:v>16.865671641791021</c:v>
                </c:pt>
                <c:pt idx="7">
                  <c:v>12.978838199148734</c:v>
                </c:pt>
                <c:pt idx="8">
                  <c:v>13.642572255914336</c:v>
                </c:pt>
                <c:pt idx="9">
                  <c:v>10.09926629261977</c:v>
                </c:pt>
                <c:pt idx="10">
                  <c:v>13.207952713594841</c:v>
                </c:pt>
                <c:pt idx="11">
                  <c:v>13.493055045197325</c:v>
                </c:pt>
                <c:pt idx="12">
                  <c:v>14.831923950598418</c:v>
                </c:pt>
                <c:pt idx="13">
                  <c:v>16.440146366962843</c:v>
                </c:pt>
                <c:pt idx="14">
                  <c:v>17.828003376160531</c:v>
                </c:pt>
                <c:pt idx="15">
                  <c:v>20.458030370480266</c:v>
                </c:pt>
                <c:pt idx="16">
                  <c:v>14.631341704613382</c:v>
                </c:pt>
                <c:pt idx="17">
                  <c:v>13.642914793035848</c:v>
                </c:pt>
                <c:pt idx="18">
                  <c:v>19.699506152172088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99-4AD0-B8CE-7CC86D6BAF10}"/>
            </c:ext>
          </c:extLst>
        </c:ser>
        <c:ser>
          <c:idx val="4"/>
          <c:order val="4"/>
          <c:tx>
            <c:strRef>
              <c:f>grafy!$T$1</c:f>
              <c:strCache>
                <c:ptCount val="1"/>
                <c:pt idx="0">
                  <c:v>12 - 16</c:v>
                </c:pt>
              </c:strCache>
            </c:strRef>
          </c:tx>
          <c:spPr>
            <a:solidFill>
              <a:srgbClr val="A178A8"/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grafy!$T$2:$T$20</c:f>
              <c:numCache>
                <c:formatCode>0.00</c:formatCode>
                <c:ptCount val="19"/>
                <c:pt idx="0">
                  <c:v>8.9330194735715693</c:v>
                </c:pt>
                <c:pt idx="1">
                  <c:v>4.3661432401378777</c:v>
                </c:pt>
                <c:pt idx="2">
                  <c:v>7.8282565755275968</c:v>
                </c:pt>
                <c:pt idx="3">
                  <c:v>10.697918655718921</c:v>
                </c:pt>
                <c:pt idx="4">
                  <c:v>9.2758126195028705</c:v>
                </c:pt>
                <c:pt idx="5">
                  <c:v>13.280549163383906</c:v>
                </c:pt>
                <c:pt idx="6">
                  <c:v>7.8190679256777331</c:v>
                </c:pt>
                <c:pt idx="7">
                  <c:v>8.7344883400275659</c:v>
                </c:pt>
                <c:pt idx="8">
                  <c:v>6.8404086761733049</c:v>
                </c:pt>
                <c:pt idx="9">
                  <c:v>3.5390591281829948</c:v>
                </c:pt>
                <c:pt idx="10">
                  <c:v>5.427189682966147</c:v>
                </c:pt>
                <c:pt idx="11">
                  <c:v>4.8283971485264869</c:v>
                </c:pt>
                <c:pt idx="12">
                  <c:v>7.3104968789966884</c:v>
                </c:pt>
                <c:pt idx="13">
                  <c:v>9.0554505609393363</c:v>
                </c:pt>
                <c:pt idx="14">
                  <c:v>8.2669042483353667</c:v>
                </c:pt>
                <c:pt idx="15">
                  <c:v>11.430973932828808</c:v>
                </c:pt>
                <c:pt idx="16">
                  <c:v>5.2987443079895105</c:v>
                </c:pt>
                <c:pt idx="17">
                  <c:v>5.8716707021791841</c:v>
                </c:pt>
                <c:pt idx="18">
                  <c:v>10.609357997823722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99-4AD0-B8CE-7CC86D6BAF10}"/>
            </c:ext>
          </c:extLst>
        </c:ser>
        <c:ser>
          <c:idx val="5"/>
          <c:order val="5"/>
          <c:tx>
            <c:strRef>
              <c:f>grafy!$U$1</c:f>
              <c:strCache>
                <c:ptCount val="1"/>
                <c:pt idx="0">
                  <c:v>16 -20 </c:v>
                </c:pt>
              </c:strCache>
            </c:strRef>
          </c:tx>
          <c:spPr>
            <a:solidFill>
              <a:srgbClr val="F951D1"/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grafy!$U$2:$U$20</c:f>
              <c:numCache>
                <c:formatCode>0.00</c:formatCode>
                <c:ptCount val="19"/>
                <c:pt idx="0">
                  <c:v>4.6847849347314288</c:v>
                </c:pt>
                <c:pt idx="1">
                  <c:v>2.0298736116430467</c:v>
                </c:pt>
                <c:pt idx="2">
                  <c:v>3.8881380600894082</c:v>
                </c:pt>
                <c:pt idx="3">
                  <c:v>5.6377697154859705</c:v>
                </c:pt>
                <c:pt idx="4">
                  <c:v>4.5124282982791586</c:v>
                </c:pt>
                <c:pt idx="5">
                  <c:v>8.4012636998322829</c:v>
                </c:pt>
                <c:pt idx="6">
                  <c:v>3.6536704233932347</c:v>
                </c:pt>
                <c:pt idx="7">
                  <c:v>5.2334991906960093</c:v>
                </c:pt>
                <c:pt idx="8">
                  <c:v>3.436595093700483</c:v>
                </c:pt>
                <c:pt idx="9">
                  <c:v>1.7695295640914974</c:v>
                </c:pt>
                <c:pt idx="10">
                  <c:v>2.5685115529285389</c:v>
                </c:pt>
                <c:pt idx="11">
                  <c:v>2.1312559711912962</c:v>
                </c:pt>
                <c:pt idx="12">
                  <c:v>3.5901082329585585</c:v>
                </c:pt>
                <c:pt idx="13">
                  <c:v>4.7106839840765673</c:v>
                </c:pt>
                <c:pt idx="14">
                  <c:v>3.9294757572915695</c:v>
                </c:pt>
                <c:pt idx="15">
                  <c:v>6.3510906662709541</c:v>
                </c:pt>
                <c:pt idx="16">
                  <c:v>2.7275654293730738</c:v>
                </c:pt>
                <c:pt idx="17">
                  <c:v>3.2255274991352474</c:v>
                </c:pt>
                <c:pt idx="18">
                  <c:v>6.0098769565581316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99-4AD0-B8CE-7CC86D6BAF10}"/>
            </c:ext>
          </c:extLst>
        </c:ser>
        <c:ser>
          <c:idx val="6"/>
          <c:order val="6"/>
          <c:tx>
            <c:strRef>
              <c:f>grafy!$V$1</c:f>
              <c:strCache>
                <c:ptCount val="1"/>
                <c:pt idx="0">
                  <c:v>&gt; 20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grafy!$O$2:$O$20</c:f>
              <c:strCache>
                <c:ptCount val="19"/>
                <c:pt idx="0">
                  <c:v>Blovice</c:v>
                </c:pt>
                <c:pt idx="1">
                  <c:v>Borovno</c:v>
                </c:pt>
                <c:pt idx="2">
                  <c:v>Drahkov</c:v>
                </c:pt>
                <c:pt idx="3">
                  <c:v>Chlum</c:v>
                </c:pt>
                <c:pt idx="4">
                  <c:v>Chocenice</c:v>
                </c:pt>
                <c:pt idx="5">
                  <c:v>Jarov</c:v>
                </c:pt>
                <c:pt idx="6">
                  <c:v>Letiny</c:v>
                </c:pt>
                <c:pt idx="7">
                  <c:v>Louňová</c:v>
                </c:pt>
                <c:pt idx="8">
                  <c:v>Milínov</c:v>
                </c:pt>
                <c:pt idx="9">
                  <c:v>Míšov</c:v>
                </c:pt>
                <c:pt idx="10">
                  <c:v>Nové Mitrovice</c:v>
                </c:pt>
                <c:pt idx="11">
                  <c:v>Seč</c:v>
                </c:pt>
                <c:pt idx="12">
                  <c:v>Spálené Poříčí</c:v>
                </c:pt>
                <c:pt idx="13">
                  <c:v>Střížovice</c:v>
                </c:pt>
                <c:pt idx="14">
                  <c:v>Únětice</c:v>
                </c:pt>
                <c:pt idx="15">
                  <c:v>Vlčtejn</c:v>
                </c:pt>
                <c:pt idx="16">
                  <c:v>Zdemyslice</c:v>
                </c:pt>
                <c:pt idx="17">
                  <c:v>Žákava</c:v>
                </c:pt>
                <c:pt idx="18">
                  <c:v>Ždírec</c:v>
                </c:pt>
              </c:strCache>
            </c:strRef>
          </c:cat>
          <c:val>
            <c:numRef>
              <c:f>grafy!$V$2:$V$20</c:f>
              <c:numCache>
                <c:formatCode>0.00</c:formatCode>
                <c:ptCount val="19"/>
                <c:pt idx="0">
                  <c:v>6.9445752193451691</c:v>
                </c:pt>
                <c:pt idx="1">
                  <c:v>2.5660666411336637</c:v>
                </c:pt>
                <c:pt idx="2">
                  <c:v>4.5171015698097419</c:v>
                </c:pt>
                <c:pt idx="3">
                  <c:v>7.7286614473935504</c:v>
                </c:pt>
                <c:pt idx="4">
                  <c:v>6.3193116634799242</c:v>
                </c:pt>
                <c:pt idx="5">
                  <c:v>13.705682748937166</c:v>
                </c:pt>
                <c:pt idx="6">
                  <c:v>3.1510813280536087</c:v>
                </c:pt>
                <c:pt idx="7">
                  <c:v>9.8615190935795223</c:v>
                </c:pt>
                <c:pt idx="8">
                  <c:v>4.2670600448013989</c:v>
                </c:pt>
                <c:pt idx="9">
                  <c:v>1.5968925334484245</c:v>
                </c:pt>
                <c:pt idx="10">
                  <c:v>3.1380977968833994</c:v>
                </c:pt>
                <c:pt idx="11">
                  <c:v>1.8593371059013741</c:v>
                </c:pt>
                <c:pt idx="12">
                  <c:v>4.1990379292572504</c:v>
                </c:pt>
                <c:pt idx="13">
                  <c:v>5.0926856729261285</c:v>
                </c:pt>
                <c:pt idx="14">
                  <c:v>4.7078683297383472</c:v>
                </c:pt>
                <c:pt idx="15">
                  <c:v>9.8036306079042586</c:v>
                </c:pt>
                <c:pt idx="16">
                  <c:v>2.9851432776781199</c:v>
                </c:pt>
                <c:pt idx="17">
                  <c:v>4.943502824858756</c:v>
                </c:pt>
                <c:pt idx="18">
                  <c:v>12.266677827069557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99-4AD0-B8CE-7CC86D6BA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3679488"/>
        <c:axId val="103681024"/>
        <c:axId val="0"/>
      </c:bar3DChart>
      <c:catAx>
        <c:axId val="103679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3681024"/>
        <c:crosses val="autoZero"/>
        <c:auto val="1"/>
        <c:lblAlgn val="ctr"/>
        <c:lblOffset val="100"/>
        <c:noMultiLvlLbl val="0"/>
      </c:catAx>
      <c:valAx>
        <c:axId val="103681024"/>
        <c:scaling>
          <c:orientation val="minMax"/>
        </c:scaling>
        <c:delete val="0"/>
        <c:axPos val="l"/>
        <c:numFmt formatCode="@" sourceLinked="0"/>
        <c:majorTickMark val="none"/>
        <c:minorTickMark val="none"/>
        <c:tickLblPos val="nextTo"/>
        <c:spPr>
          <a:ln w="9525">
            <a:noFill/>
          </a:ln>
        </c:spPr>
        <c:crossAx val="1036794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6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73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23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15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63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09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25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06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96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35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42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D098C-E94A-454D-8658-D42216C2FFB8}" type="datetimeFigureOut">
              <a:rPr lang="cs-CZ" smtClean="0"/>
              <a:t>09.11.2017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48EFF-6B55-4393-A220-0F5349CAF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65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4710928-6F87-4142-A2F1-120ED4883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244828"/>
            <a:ext cx="8139418" cy="175329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cs-CZ" dirty="0"/>
              <a:t>	 	</a:t>
            </a:r>
          </a:p>
          <a:p>
            <a:r>
              <a:rPr lang="cs-CZ" b="1" dirty="0">
                <a:solidFill>
                  <a:schemeClr val="bg1"/>
                </a:solidFill>
              </a:rPr>
              <a:t> Ing. KLÁRA SALZMANN, Ph.D.</a:t>
            </a:r>
          </a:p>
          <a:p>
            <a:r>
              <a:rPr lang="cs-CZ" dirty="0">
                <a:solidFill>
                  <a:schemeClr val="bg1"/>
                </a:solidFill>
              </a:rPr>
              <a:t>10. listopadu 2017, Praha</a:t>
            </a:r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590A59C4-713A-4288-8994-BC4B6E8FB462}"/>
              </a:ext>
            </a:extLst>
          </p:cNvPr>
          <p:cNvSpPr/>
          <p:nvPr/>
        </p:nvSpPr>
        <p:spPr>
          <a:xfrm>
            <a:off x="444617" y="4680851"/>
            <a:ext cx="8573547" cy="1191444"/>
          </a:xfrm>
          <a:custGeom>
            <a:avLst/>
            <a:gdLst>
              <a:gd name="connsiteX0" fmla="*/ 0 w 8472881"/>
              <a:gd name="connsiteY0" fmla="*/ 302210 h 310599"/>
              <a:gd name="connsiteX1" fmla="*/ 1686188 w 8472881"/>
              <a:gd name="connsiteY1" fmla="*/ 206 h 310599"/>
              <a:gd name="connsiteX2" fmla="*/ 3607266 w 8472881"/>
              <a:gd name="connsiteY2" fmla="*/ 251876 h 310599"/>
              <a:gd name="connsiteX3" fmla="*/ 6803472 w 8472881"/>
              <a:gd name="connsiteY3" fmla="*/ 58929 h 310599"/>
              <a:gd name="connsiteX4" fmla="*/ 8472881 w 8472881"/>
              <a:gd name="connsiteY4" fmla="*/ 310599 h 31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2881" h="310599">
                <a:moveTo>
                  <a:pt x="0" y="302210"/>
                </a:moveTo>
                <a:cubicBezTo>
                  <a:pt x="542488" y="155402"/>
                  <a:pt x="1084977" y="8595"/>
                  <a:pt x="1686188" y="206"/>
                </a:cubicBezTo>
                <a:cubicBezTo>
                  <a:pt x="2287399" y="-8183"/>
                  <a:pt x="2754385" y="242089"/>
                  <a:pt x="3607266" y="251876"/>
                </a:cubicBezTo>
                <a:cubicBezTo>
                  <a:pt x="4460147" y="261663"/>
                  <a:pt x="5992536" y="49142"/>
                  <a:pt x="6803472" y="58929"/>
                </a:cubicBezTo>
                <a:cubicBezTo>
                  <a:pt x="7614408" y="68716"/>
                  <a:pt x="8194646" y="272848"/>
                  <a:pt x="8472881" y="310599"/>
                </a:cubicBezTo>
              </a:path>
            </a:pathLst>
          </a:custGeom>
          <a:noFill/>
          <a:ln w="323850">
            <a:solidFill>
              <a:srgbClr val="FFC50D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944BD9-645F-4061-B726-2650C0337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8139418" cy="2387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b="1" dirty="0"/>
              <a:t>        </a:t>
            </a:r>
            <a:br>
              <a:rPr lang="cs-CZ" dirty="0"/>
            </a:br>
            <a:r>
              <a:rPr lang="cs-CZ" b="1" dirty="0"/>
              <a:t>Zkušenosti ze zpracování územní studie krajiny pro správní obvod ORP Blovice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05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80EF4-28EE-44EA-BBCD-34CD5175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chemeClr val="accent2">
                    <a:lumMod val="75000"/>
                  </a:schemeClr>
                </a:solidFill>
              </a:rPr>
              <a:t>MOŽNOSTI ÚZEMNÍ STUDIE KRAJINY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01D1E0-66EF-4078-93E6-33D8C7A2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65192"/>
            <a:ext cx="7886700" cy="23946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Pojmenovat problémy v regionech</a:t>
            </a:r>
          </a:p>
          <a:p>
            <a:r>
              <a:rPr lang="cs-CZ" dirty="0"/>
              <a:t>Upozornit na nedostatky v krajině</a:t>
            </a:r>
          </a:p>
          <a:p>
            <a:r>
              <a:rPr lang="cs-CZ" dirty="0"/>
              <a:t>Hledání optimálních struktur</a:t>
            </a:r>
          </a:p>
          <a:p>
            <a:r>
              <a:rPr lang="cs-CZ" dirty="0"/>
              <a:t>Stanovení systémových řešení</a:t>
            </a:r>
          </a:p>
          <a:p>
            <a:r>
              <a:rPr lang="cs-CZ" dirty="0"/>
              <a:t>Nemůže řešit každý detail, ale může naznačit řešení</a:t>
            </a:r>
          </a:p>
        </p:txBody>
      </p:sp>
    </p:spTree>
    <p:extLst>
      <p:ext uri="{BB962C8B-B14F-4D97-AF65-F5344CB8AC3E}">
        <p14:creationId xmlns:p14="http://schemas.microsoft.com/office/powerpoint/2010/main" val="39345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F03ED-7431-4238-B0FC-AB13CB64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STANOVENÍ PRINCIPŮ  KRAJINY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CFD9E5-7FCA-485D-AC4F-03C325A77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51589"/>
            <a:ext cx="7886700" cy="3425374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cs-CZ" dirty="0"/>
              <a:t>INFRASTRUKTURY KRAJINY</a:t>
            </a:r>
          </a:p>
          <a:p>
            <a:pPr marL="514350" indent="-514350">
              <a:buFont typeface="+mj-lt"/>
              <a:buAutoNum type="alphaUcPeriod"/>
            </a:pPr>
            <a:endParaRPr lang="cs-CZ" dirty="0"/>
          </a:p>
          <a:p>
            <a:pPr marL="514350" indent="-514350">
              <a:buFont typeface="+mj-lt"/>
              <a:buAutoNum type="alphaUcPeriod"/>
            </a:pPr>
            <a:r>
              <a:rPr lang="cs-CZ" dirty="0"/>
              <a:t>STRUKTURY KRAJINY</a:t>
            </a:r>
          </a:p>
          <a:p>
            <a:pPr marL="514350" indent="-514350">
              <a:buFont typeface="+mj-lt"/>
              <a:buAutoNum type="alphaUcPeriod"/>
            </a:pPr>
            <a:endParaRPr lang="cs-CZ" dirty="0"/>
          </a:p>
          <a:p>
            <a:pPr marL="514350" indent="-514350">
              <a:buFont typeface="+mj-lt"/>
              <a:buAutoNum type="alphaUcPeriod"/>
            </a:pPr>
            <a:r>
              <a:rPr lang="cs-CZ" dirty="0"/>
              <a:t>EKOSYSTÉMOVÉ SLUŽBY</a:t>
            </a:r>
          </a:p>
        </p:txBody>
      </p:sp>
    </p:spTree>
    <p:extLst>
      <p:ext uri="{BB962C8B-B14F-4D97-AF65-F5344CB8AC3E}">
        <p14:creationId xmlns:p14="http://schemas.microsoft.com/office/powerpoint/2010/main" val="170619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4C3FB-4E81-43AE-A397-32153BEE5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INFRASTRUKTURY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19B33B-EBAB-470F-9136-2B4A8D04D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27102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 </a:t>
            </a:r>
            <a:r>
              <a:rPr lang="cs-CZ" sz="5100" dirty="0"/>
              <a:t>INFRASTRUKTURY KRAJINY</a:t>
            </a:r>
          </a:p>
          <a:p>
            <a:pPr marL="0" indent="0">
              <a:buNone/>
            </a:pPr>
            <a:r>
              <a:rPr lang="cs-CZ" sz="5100" dirty="0"/>
              <a:t>	Cesty přírody</a:t>
            </a:r>
          </a:p>
          <a:p>
            <a:pPr marL="0" indent="0">
              <a:buNone/>
            </a:pPr>
            <a:r>
              <a:rPr lang="cs-CZ" sz="5100" dirty="0"/>
              <a:t>	Cesty vody</a:t>
            </a:r>
          </a:p>
          <a:p>
            <a:pPr marL="0" indent="0">
              <a:buNone/>
            </a:pPr>
            <a:r>
              <a:rPr lang="cs-CZ" sz="5100" dirty="0"/>
              <a:t>	Cesty lidí</a:t>
            </a:r>
          </a:p>
          <a:p>
            <a:pPr marL="0" indent="0">
              <a:buNone/>
            </a:pPr>
            <a:r>
              <a:rPr lang="cs-CZ" sz="5100" dirty="0"/>
              <a:t>	 </a:t>
            </a:r>
          </a:p>
          <a:p>
            <a:r>
              <a:rPr lang="cs-CZ" sz="5100" dirty="0"/>
              <a:t>TECHNICKÉ INFRASTRUKTURY  </a:t>
            </a:r>
            <a:r>
              <a:rPr lang="cs-CZ" sz="5100" dirty="0">
                <a:solidFill>
                  <a:srgbClr val="FF0000"/>
                </a:solidFill>
              </a:rPr>
              <a:t>a jejich kolize s krajinou</a:t>
            </a:r>
            <a:endParaRPr lang="cs-CZ" sz="5100" dirty="0"/>
          </a:p>
          <a:p>
            <a:pPr marL="914400" lvl="2" indent="0">
              <a:buNone/>
            </a:pPr>
            <a:r>
              <a:rPr lang="cs-CZ" sz="5100" dirty="0"/>
              <a:t>KOMUNIKACE</a:t>
            </a:r>
          </a:p>
          <a:p>
            <a:pPr marL="914400" lvl="2" indent="0">
              <a:buNone/>
            </a:pPr>
            <a:r>
              <a:rPr lang="cs-CZ" sz="5100" dirty="0"/>
              <a:t>ŽELEZNICE</a:t>
            </a:r>
          </a:p>
          <a:p>
            <a:pPr marL="914400" lvl="2" indent="0">
              <a:buNone/>
            </a:pPr>
            <a:r>
              <a:rPr lang="cs-CZ" sz="5100" dirty="0"/>
              <a:t>TECHNICKÉ SÍTĚ, atd.</a:t>
            </a:r>
          </a:p>
          <a:p>
            <a:pPr marL="914400" lvl="2" indent="0">
              <a:buNone/>
            </a:pPr>
            <a:endParaRPr lang="cs-CZ" sz="5100" dirty="0"/>
          </a:p>
          <a:p>
            <a:pPr marL="0" indent="0">
              <a:buNone/>
            </a:pPr>
            <a:r>
              <a:rPr lang="cs-CZ" sz="5900" dirty="0">
                <a:solidFill>
                  <a:srgbClr val="FF0000"/>
                </a:solidFill>
              </a:rPr>
              <a:t>  </a:t>
            </a:r>
            <a:r>
              <a:rPr lang="cs-CZ" sz="5900" dirty="0">
                <a:solidFill>
                  <a:schemeClr val="accent6">
                    <a:lumMod val="75000"/>
                  </a:schemeClr>
                </a:solidFill>
              </a:rPr>
              <a:t>HLEDÁNÍ SPOLEČNÝCH KORIDORŮ</a:t>
            </a:r>
          </a:p>
        </p:txBody>
      </p:sp>
    </p:spTree>
    <p:extLst>
      <p:ext uri="{BB962C8B-B14F-4D97-AF65-F5344CB8AC3E}">
        <p14:creationId xmlns:p14="http://schemas.microsoft.com/office/powerpoint/2010/main" val="379474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E8229-3D08-4F2F-BB72-2800E7BE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STRUKTURY V KRAJINĚ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8EE579-FC87-481F-837C-23957B236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DNEŠNÍ STRUKTURA (využití)  KRAJINY</a:t>
            </a:r>
          </a:p>
          <a:p>
            <a:pPr marL="0" indent="0">
              <a:buNone/>
            </a:pPr>
            <a:r>
              <a:rPr lang="cs-CZ" dirty="0"/>
              <a:t>ZEMĚDĚLSKÁ VÝROBA</a:t>
            </a:r>
          </a:p>
          <a:p>
            <a:pPr marL="0" indent="0">
              <a:buNone/>
            </a:pPr>
            <a:r>
              <a:rPr lang="cs-CZ" dirty="0"/>
              <a:t>LESNÍ VÝROBA</a:t>
            </a:r>
          </a:p>
          <a:p>
            <a:pPr marL="0" indent="0">
              <a:buNone/>
            </a:pPr>
            <a:r>
              <a:rPr lang="cs-CZ" dirty="0"/>
              <a:t>ENERGETIKA</a:t>
            </a:r>
          </a:p>
          <a:p>
            <a:pPr marL="0" indent="0">
              <a:buNone/>
            </a:pPr>
            <a:r>
              <a:rPr lang="cs-CZ" dirty="0"/>
              <a:t>atd.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hledání struktur v souladu s udržitelným rozvojem krajiny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přizpůsobení velikosti zemědělských bloků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dubové návětrné výsadby v lese</a:t>
            </a:r>
          </a:p>
        </p:txBody>
      </p:sp>
    </p:spTree>
    <p:extLst>
      <p:ext uri="{BB962C8B-B14F-4D97-AF65-F5344CB8AC3E}">
        <p14:creationId xmlns:p14="http://schemas.microsoft.com/office/powerpoint/2010/main" val="191192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C9485-53DD-4ACF-B207-B6488222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PODPORA EKOSYSTÉMOVÝCH SLUŽEB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307C32-432D-4176-B097-E613D620E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ve smyslu zachování udržitelného rozvoje maximálně spolupracovat s přírodními procesy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hospodaření s dešťovou vodou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revitalizace vodních toků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hospodaření v říční krajině, v prameništích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atd.</a:t>
            </a:r>
          </a:p>
        </p:txBody>
      </p:sp>
    </p:spTree>
    <p:extLst>
      <p:ext uri="{BB962C8B-B14F-4D97-AF65-F5344CB8AC3E}">
        <p14:creationId xmlns:p14="http://schemas.microsoft.com/office/powerpoint/2010/main" val="137300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DBE46-FC85-42FE-8C4F-942EAFBF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ANALÝZ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(odvíjí se od cíle naší práce)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F9E137-0B8C-4096-B9FE-E3ED5C25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Využití krajiny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Zemědělská krajina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Urbanistické charakteristiky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Historický vývoj a kulturní krajina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Člověk v krajině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Voda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Biodiverzita, ochrana přírody a krajiny, ÚSES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260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68411-58EA-4F05-AA26-1ED9931F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cs-CZ" dirty="0"/>
              <a:t>UKÁZKY VYBRANÝCH ANALÝZ</a:t>
            </a:r>
          </a:p>
        </p:txBody>
      </p:sp>
    </p:spTree>
    <p:extLst>
      <p:ext uri="{BB962C8B-B14F-4D97-AF65-F5344CB8AC3E}">
        <p14:creationId xmlns:p14="http://schemas.microsoft.com/office/powerpoint/2010/main" val="231064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CCB1A-0E0D-463F-AE9C-109F79D9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Vodní režim</a:t>
            </a:r>
          </a:p>
        </p:txBody>
      </p:sp>
      <p:pic>
        <p:nvPicPr>
          <p:cNvPr id="6" name="Zástupný symbol pro obsah 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9526CB5C-D7C2-43A1-BD59-FDB8C13BA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7150" y="336991"/>
            <a:ext cx="5101083" cy="7210682"/>
          </a:xfrm>
        </p:spPr>
      </p:pic>
    </p:spTree>
    <p:extLst>
      <p:ext uri="{BB962C8B-B14F-4D97-AF65-F5344CB8AC3E}">
        <p14:creationId xmlns:p14="http://schemas.microsoft.com/office/powerpoint/2010/main" val="1811116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kupina 25"/>
          <p:cNvGrpSpPr/>
          <p:nvPr/>
        </p:nvGrpSpPr>
        <p:grpSpPr>
          <a:xfrm>
            <a:off x="643812" y="1194115"/>
            <a:ext cx="8261739" cy="5463596"/>
            <a:chOff x="123825" y="824547"/>
            <a:chExt cx="9020175" cy="5966778"/>
          </a:xfrm>
        </p:grpSpPr>
        <p:grpSp>
          <p:nvGrpSpPr>
            <p:cNvPr id="11" name="Skupina 10"/>
            <p:cNvGrpSpPr/>
            <p:nvPr/>
          </p:nvGrpSpPr>
          <p:grpSpPr>
            <a:xfrm>
              <a:off x="123825" y="824547"/>
              <a:ext cx="9020175" cy="5966778"/>
              <a:chOff x="123825" y="824547"/>
              <a:chExt cx="9020175" cy="5966778"/>
            </a:xfrm>
          </p:grpSpPr>
          <p:pic>
            <p:nvPicPr>
              <p:cNvPr id="5" name="Obrázek 4"/>
              <p:cNvPicPr/>
              <p:nvPr/>
            </p:nvPicPr>
            <p:blipFill rotWithShape="1">
              <a:blip r:embed="rId2"/>
              <a:srcRect l="54730" t="14695" r="16200" b="4388"/>
              <a:stretch/>
            </p:blipFill>
            <p:spPr bwMode="auto">
              <a:xfrm>
                <a:off x="1481136" y="824547"/>
                <a:ext cx="7662864" cy="596677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Obrázek 7"/>
              <p:cNvPicPr/>
              <p:nvPr/>
            </p:nvPicPr>
            <p:blipFill rotWithShape="1">
              <a:blip r:embed="rId3"/>
              <a:srcRect l="78538" t="23510" r="13037" b="8895"/>
              <a:stretch/>
            </p:blipFill>
            <p:spPr bwMode="auto">
              <a:xfrm>
                <a:off x="123825" y="824547"/>
                <a:ext cx="1838325" cy="366236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0" name="Obdélník 9"/>
              <p:cNvSpPr/>
              <p:nvPr/>
            </p:nvSpPr>
            <p:spPr>
              <a:xfrm>
                <a:off x="1885950" y="824547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Šipka doprava 12"/>
            <p:cNvSpPr/>
            <p:nvPr/>
          </p:nvSpPr>
          <p:spPr>
            <a:xfrm>
              <a:off x="1333500" y="5505450"/>
              <a:ext cx="895350" cy="409575"/>
            </a:xfrm>
            <a:prstGeom prst="rightArrow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Šipka doprava 13"/>
            <p:cNvSpPr/>
            <p:nvPr/>
          </p:nvSpPr>
          <p:spPr>
            <a:xfrm rot="5174906">
              <a:off x="2707047" y="2064521"/>
              <a:ext cx="895350" cy="409575"/>
            </a:xfrm>
            <a:prstGeom prst="rightArrow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Šipka doprava 14"/>
            <p:cNvSpPr/>
            <p:nvPr/>
          </p:nvSpPr>
          <p:spPr>
            <a:xfrm rot="3650129">
              <a:off x="4311428" y="2291575"/>
              <a:ext cx="895350" cy="409575"/>
            </a:xfrm>
            <a:prstGeom prst="rightArrow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Šipka doprava 15"/>
            <p:cNvSpPr/>
            <p:nvPr/>
          </p:nvSpPr>
          <p:spPr>
            <a:xfrm rot="7224579">
              <a:off x="6299150" y="2781321"/>
              <a:ext cx="895350" cy="409575"/>
            </a:xfrm>
            <a:prstGeom prst="rightArrow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Šipka doprava 20"/>
            <p:cNvSpPr/>
            <p:nvPr/>
          </p:nvSpPr>
          <p:spPr>
            <a:xfrm rot="13359019">
              <a:off x="5486663" y="5104720"/>
              <a:ext cx="895350" cy="409575"/>
            </a:xfrm>
            <a:prstGeom prst="rightArrow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Šipka doprava 21"/>
            <p:cNvSpPr/>
            <p:nvPr/>
          </p:nvSpPr>
          <p:spPr>
            <a:xfrm rot="4703003">
              <a:off x="5705392" y="2635273"/>
              <a:ext cx="895350" cy="409575"/>
            </a:xfrm>
            <a:prstGeom prst="rightArrow">
              <a:avLst/>
            </a:prstGeom>
            <a:noFill/>
            <a:ln w="19050">
              <a:solidFill>
                <a:srgbClr val="C000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899338" y="54365"/>
            <a:ext cx="7673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Současný stav využívání krajiny v ORP Blovice</a:t>
            </a:r>
          </a:p>
          <a:p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293463" y="595835"/>
            <a:ext cx="657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Rozdíl v zastoupení jednotlivých druhů pozemků dle KN a LPIS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254523" y="1194115"/>
            <a:ext cx="151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225 lokalit</a:t>
            </a:r>
            <a:endParaRPr lang="en-GB" sz="2400" b="1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105BEEA-BD73-4F46-A27C-89601AFFD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496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93298" y="54365"/>
            <a:ext cx="8647840" cy="6595886"/>
            <a:chOff x="293298" y="54365"/>
            <a:chExt cx="8647840" cy="6595886"/>
          </a:xfrm>
        </p:grpSpPr>
        <p:sp>
          <p:nvSpPr>
            <p:cNvPr id="16" name="Obdélník 15"/>
            <p:cNvSpPr/>
            <p:nvPr/>
          </p:nvSpPr>
          <p:spPr>
            <a:xfrm>
              <a:off x="6615390" y="678281"/>
              <a:ext cx="2290161" cy="1556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6588D980-19F7-4C11-B720-3DE8DB514EC3}"/>
                </a:ext>
              </a:extLst>
            </p:cNvPr>
            <p:cNvSpPr txBox="1"/>
            <p:nvPr/>
          </p:nvSpPr>
          <p:spPr>
            <a:xfrm>
              <a:off x="2855823" y="6350169"/>
              <a:ext cx="515857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cs-CZ" sz="13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6" name="Obrázek 5"/>
            <p:cNvPicPr/>
            <p:nvPr/>
          </p:nvPicPr>
          <p:blipFill rotWithShape="1">
            <a:blip r:embed="rId2"/>
            <a:srcRect l="63696" t="13238" r="21314" b="5395"/>
            <a:stretch/>
          </p:blipFill>
          <p:spPr bwMode="auto">
            <a:xfrm rot="5400000">
              <a:off x="1816842" y="-684680"/>
              <a:ext cx="5565165" cy="86122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899338" y="54365"/>
              <a:ext cx="57160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Zemědělská krajina v ORP Blovice</a:t>
              </a:r>
            </a:p>
            <a:p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66251" y="785333"/>
              <a:ext cx="246541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Homogenizace krajiny</a:t>
              </a:r>
              <a:endPara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401809" y="905693"/>
              <a:ext cx="1518513" cy="13515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s-CZ" sz="1400" dirty="0"/>
                <a:t>      </a:t>
              </a:r>
              <a:r>
                <a:rPr lang="en-US" sz="1400" dirty="0"/>
                <a:t>&lt;</a:t>
              </a:r>
              <a:r>
                <a:rPr lang="cs-CZ" sz="1400" dirty="0"/>
                <a:t> </a:t>
              </a:r>
              <a:r>
                <a:rPr lang="en-US" sz="1400" dirty="0"/>
                <a:t>10 ha </a:t>
              </a:r>
              <a:r>
                <a:rPr lang="cs-CZ" sz="1400" dirty="0"/>
                <a:t>… </a:t>
              </a:r>
              <a:r>
                <a:rPr lang="en-US" sz="1400" dirty="0"/>
                <a:t>17</a:t>
              </a:r>
              <a:r>
                <a:rPr lang="cs-CZ" sz="1400" dirty="0"/>
                <a:t>%</a:t>
              </a:r>
            </a:p>
            <a:p>
              <a:pPr>
                <a:lnSpc>
                  <a:spcPct val="150000"/>
                </a:lnSpc>
              </a:pPr>
              <a:r>
                <a:rPr lang="cs-CZ" sz="1400" dirty="0"/>
                <a:t>10 – 30 ha … 40%</a:t>
              </a:r>
            </a:p>
            <a:p>
              <a:pPr>
                <a:lnSpc>
                  <a:spcPct val="150000"/>
                </a:lnSpc>
              </a:pPr>
              <a:r>
                <a:rPr lang="cs-CZ" sz="1400" dirty="0"/>
                <a:t>30 – 50 ha … 23%</a:t>
              </a:r>
            </a:p>
            <a:p>
              <a:pPr>
                <a:lnSpc>
                  <a:spcPct val="150000"/>
                </a:lnSpc>
              </a:pPr>
              <a:r>
                <a:rPr lang="cs-CZ" sz="1400" dirty="0"/>
                <a:t>nad  50 ha … 20%</a:t>
              </a:r>
              <a:endParaRPr lang="en-GB" sz="1400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6198079" y="612044"/>
              <a:ext cx="274305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Výměra bloků orné půdy</a:t>
              </a:r>
              <a:endParaRPr lang="en-GB" sz="2000" dirty="0"/>
            </a:p>
          </p:txBody>
        </p:sp>
      </p:grpSp>
      <p:pic>
        <p:nvPicPr>
          <p:cNvPr id="18" name="Obrázek 17"/>
          <p:cNvPicPr/>
          <p:nvPr/>
        </p:nvPicPr>
        <p:blipFill rotWithShape="1">
          <a:blip r:embed="rId3"/>
          <a:srcRect l="63365" t="54633" r="30919" b="34546"/>
          <a:stretch/>
        </p:blipFill>
        <p:spPr bwMode="auto">
          <a:xfrm rot="5400000">
            <a:off x="6430924" y="1270269"/>
            <a:ext cx="1242654" cy="731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657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69D3C-F2B7-429A-8A07-D6C74272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BLOVICKO</a:t>
            </a:r>
          </a:p>
        </p:txBody>
      </p:sp>
      <p:pic>
        <p:nvPicPr>
          <p:cNvPr id="5" name="Zástupný symbol pro obsah 4" descr="Obsah obrázku příroda&#10;&#10;Popis vygenerován s vysokou mírou spolehlivosti">
            <a:extLst>
              <a:ext uri="{FF2B5EF4-FFF2-40B4-BE49-F238E27FC236}">
                <a16:creationId xmlns:a16="http://schemas.microsoft.com/office/drawing/2014/main" id="{DA6A27E6-6637-4E2A-BC57-6449A3651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576"/>
            <a:ext cx="9144000" cy="4136848"/>
          </a:xfrm>
        </p:spPr>
      </p:pic>
    </p:spTree>
    <p:extLst>
      <p:ext uri="{BB962C8B-B14F-4D97-AF65-F5344CB8AC3E}">
        <p14:creationId xmlns:p14="http://schemas.microsoft.com/office/powerpoint/2010/main" val="50682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899338" y="54365"/>
            <a:ext cx="5716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Zemědělská krajina v ORP Blovice</a:t>
            </a:r>
          </a:p>
          <a:p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Obrázek 17"/>
          <p:cNvPicPr/>
          <p:nvPr/>
        </p:nvPicPr>
        <p:blipFill rotWithShape="1">
          <a:blip r:embed="rId2"/>
          <a:srcRect l="63662" t="13952" r="21500" b="6005"/>
          <a:stretch/>
        </p:blipFill>
        <p:spPr bwMode="auto">
          <a:xfrm rot="5400000">
            <a:off x="1935190" y="-620193"/>
            <a:ext cx="5627355" cy="8313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92183" y="722814"/>
            <a:ext cx="36053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Třídy ochrany zemědělského půdního fondu</a:t>
            </a:r>
          </a:p>
        </p:txBody>
      </p:sp>
      <p:pic>
        <p:nvPicPr>
          <p:cNvPr id="20" name="Obrázek 19"/>
          <p:cNvPicPr/>
          <p:nvPr/>
        </p:nvPicPr>
        <p:blipFill rotWithShape="1">
          <a:blip r:embed="rId3"/>
          <a:srcRect l="57179" t="18521" r="36439" b="65629"/>
          <a:stretch/>
        </p:blipFill>
        <p:spPr bwMode="auto">
          <a:xfrm rot="5400000">
            <a:off x="7225761" y="1156169"/>
            <a:ext cx="2037802" cy="1320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590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5" descr="erozni_ryhy_269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/>
          <p:cNvGraphicFramePr/>
          <p:nvPr>
            <p:extLst/>
          </p:nvPr>
        </p:nvGraphicFramePr>
        <p:xfrm>
          <a:off x="628650" y="2057399"/>
          <a:ext cx="7886700" cy="411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713973" y="54365"/>
            <a:ext cx="5716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Zemědělská krajina v ORP Blovice</a:t>
            </a:r>
          </a:p>
          <a:p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08461" y="592974"/>
            <a:ext cx="732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Vodní eroze v t/ha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1147313" y="2191110"/>
            <a:ext cx="6990271" cy="3278037"/>
            <a:chOff x="1147313" y="2191110"/>
            <a:chExt cx="6990271" cy="3278037"/>
          </a:xfrm>
        </p:grpSpPr>
        <p:sp>
          <p:nvSpPr>
            <p:cNvPr id="7" name="Obdélník 6"/>
            <p:cNvSpPr/>
            <p:nvPr/>
          </p:nvSpPr>
          <p:spPr>
            <a:xfrm>
              <a:off x="1233577" y="2191110"/>
              <a:ext cx="388189" cy="2786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3050875" y="2191110"/>
              <a:ext cx="388189" cy="2786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6303033" y="2191110"/>
              <a:ext cx="388189" cy="2786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7743645" y="2191110"/>
              <a:ext cx="388189" cy="2786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2330569" y="2191110"/>
              <a:ext cx="388189" cy="2786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3771181" y="2191110"/>
              <a:ext cx="388189" cy="2786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" name="Přímá spojnice 13"/>
            <p:cNvCxnSpPr/>
            <p:nvPr/>
          </p:nvCxnSpPr>
          <p:spPr>
            <a:xfrm flipH="1">
              <a:off x="1147313" y="4977442"/>
              <a:ext cx="474453" cy="4917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 flipH="1">
              <a:off x="2244305" y="4977441"/>
              <a:ext cx="474453" cy="4917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2966048" y="4977440"/>
              <a:ext cx="474453" cy="4917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H="1">
              <a:off x="3684286" y="4977441"/>
              <a:ext cx="474453" cy="4917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flipH="1">
              <a:off x="6216769" y="4977439"/>
              <a:ext cx="474453" cy="4917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H="1">
              <a:off x="7663131" y="4977438"/>
              <a:ext cx="474453" cy="4917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83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EDC75925-1114-475F-8AEE-022D385E6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95"/>
            <a:ext cx="9143999" cy="6465864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3C06A4-77DB-4D54-9CB0-3DF77776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563" y="172620"/>
            <a:ext cx="7886700" cy="1325563"/>
          </a:xfrm>
        </p:spPr>
        <p:txBody>
          <a:bodyPr/>
          <a:lstStyle/>
          <a:p>
            <a:pPr algn="r"/>
            <a:r>
              <a:rPr lang="cs-CZ" dirty="0"/>
              <a:t>Charakteristiky </a:t>
            </a:r>
            <a:br>
              <a:rPr lang="cs-CZ" dirty="0"/>
            </a:br>
            <a:r>
              <a:rPr lang="cs-CZ" dirty="0"/>
              <a:t>krajiny</a:t>
            </a:r>
          </a:p>
        </p:txBody>
      </p:sp>
    </p:spTree>
    <p:extLst>
      <p:ext uri="{BB962C8B-B14F-4D97-AF65-F5344CB8AC3E}">
        <p14:creationId xmlns:p14="http://schemas.microsoft.com/office/powerpoint/2010/main" val="146709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exteriér, obloha, západ slunce, planina&#10;&#10;Popis vygenerován s velmi vysokou mírou spolehlivosti">
            <a:extLst>
              <a:ext uri="{FF2B5EF4-FFF2-40B4-BE49-F238E27FC236}">
                <a16:creationId xmlns:a16="http://schemas.microsoft.com/office/drawing/2014/main" id="{C97EB938-0000-4389-BED1-1E7322B6F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37" y="16042"/>
            <a:ext cx="10262937" cy="68419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970D16-75B7-41B6-8A89-4E30889D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D449A2-B35F-4F2E-80EE-2CEBFD732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839" y="612298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44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5158F-E94B-45A2-83AB-8DC37065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72EE9FD8-DD0F-4BB3-B39B-6268140A9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94" y="764806"/>
            <a:ext cx="4396221" cy="5728068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FD445A3-F25F-453F-A119-11699C3DD250}"/>
              </a:ext>
            </a:extLst>
          </p:cNvPr>
          <p:cNvSpPr/>
          <p:nvPr/>
        </p:nvSpPr>
        <p:spPr>
          <a:xfrm>
            <a:off x="5461232" y="2770464"/>
            <a:ext cx="1392573" cy="9982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58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E9E18-F6C9-4ABE-92FD-2C1F0E67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DDDBCA94-8E51-47A7-B41D-FF13F5876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7582" r="7151" b="16471"/>
          <a:stretch/>
        </p:blipFill>
        <p:spPr>
          <a:xfrm>
            <a:off x="1772816" y="-5220"/>
            <a:ext cx="5411755" cy="6788902"/>
          </a:xfrm>
        </p:spPr>
      </p:pic>
    </p:spTree>
    <p:extLst>
      <p:ext uri="{BB962C8B-B14F-4D97-AF65-F5344CB8AC3E}">
        <p14:creationId xmlns:p14="http://schemas.microsoft.com/office/powerpoint/2010/main" val="76945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64960-A101-4B58-A3B8-4D00CD64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Základní údaje USK ORP BLOVICE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9521F8-49BB-471C-9E5E-5DC66D838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OBJEDNATEL:</a:t>
            </a:r>
          </a:p>
          <a:p>
            <a:pPr marL="0" indent="0">
              <a:buNone/>
            </a:pPr>
            <a:r>
              <a:rPr lang="cs-CZ" b="1" dirty="0"/>
              <a:t>Město Blovice</a:t>
            </a:r>
          </a:p>
          <a:p>
            <a:pPr marL="0" indent="0">
              <a:buNone/>
            </a:pPr>
            <a:r>
              <a:rPr lang="cs-CZ" sz="1800" dirty="0"/>
              <a:t>POŘIZOVATEL:</a:t>
            </a:r>
          </a:p>
          <a:p>
            <a:pPr marL="0" indent="0">
              <a:buNone/>
            </a:pPr>
            <a:r>
              <a:rPr lang="cs-CZ" b="1" dirty="0"/>
              <a:t>Městský úřad Blovice</a:t>
            </a:r>
          </a:p>
          <a:p>
            <a:pPr marL="0" indent="0">
              <a:buNone/>
            </a:pPr>
            <a:r>
              <a:rPr lang="cs-CZ" b="1" dirty="0"/>
              <a:t>Odbor stavební a dopravní</a:t>
            </a:r>
          </a:p>
          <a:p>
            <a:pPr marL="0" indent="0">
              <a:buNone/>
            </a:pPr>
            <a:r>
              <a:rPr lang="cs-CZ" sz="1800" dirty="0"/>
              <a:t>PROJEKTANT:</a:t>
            </a:r>
          </a:p>
          <a:p>
            <a:pPr marL="0" indent="0">
              <a:buNone/>
            </a:pPr>
            <a:r>
              <a:rPr lang="cs-CZ" b="1" dirty="0"/>
              <a:t>Ing. Klára Salzmann, Ph.D.</a:t>
            </a:r>
          </a:p>
          <a:p>
            <a:pPr marL="0" indent="0">
              <a:buNone/>
            </a:pPr>
            <a:r>
              <a:rPr lang="cs-CZ" sz="2400" dirty="0"/>
              <a:t>autorizovaný architekt ČKA, krajinářská architektura, ÚSES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56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34A45-71A8-4F17-8320-00A1A2E4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705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zpracovatelský tým - profese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AB5AE5-E330-4516-834F-26F4EE504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2181"/>
            <a:ext cx="7886700" cy="42783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1200" dirty="0"/>
          </a:p>
          <a:p>
            <a:pPr marL="0" indent="0">
              <a:buNone/>
            </a:pPr>
            <a:r>
              <a:rPr lang="cs-CZ" sz="11200" dirty="0"/>
              <a:t>KRAJINÁŘSKÝ ARCHITEKT</a:t>
            </a:r>
          </a:p>
          <a:p>
            <a:pPr marL="0" indent="0">
              <a:buNone/>
            </a:pPr>
            <a:endParaRPr lang="cs-CZ" sz="11200" dirty="0"/>
          </a:p>
          <a:p>
            <a:pPr marL="0" indent="0">
              <a:buNone/>
            </a:pPr>
            <a:r>
              <a:rPr lang="cs-CZ" sz="11200" dirty="0"/>
              <a:t>URBANISTA</a:t>
            </a:r>
          </a:p>
          <a:p>
            <a:pPr marL="0" indent="0">
              <a:buNone/>
            </a:pPr>
            <a:endParaRPr lang="cs-CZ" sz="11200" dirty="0"/>
          </a:p>
          <a:p>
            <a:pPr marL="0" indent="0">
              <a:buNone/>
            </a:pPr>
            <a:r>
              <a:rPr lang="cs-CZ" sz="11200" dirty="0"/>
              <a:t>ODBORNÍCI </a:t>
            </a:r>
            <a:r>
              <a:rPr lang="cs-CZ" sz="8000" dirty="0"/>
              <a:t>na téma   </a:t>
            </a:r>
          </a:p>
          <a:p>
            <a:pPr marL="0" indent="0">
              <a:buNone/>
            </a:pPr>
            <a:r>
              <a:rPr lang="cs-CZ" sz="11200" dirty="0"/>
              <a:t>	PŮDA A POZEMKOVÉ ÚPRAVY</a:t>
            </a:r>
          </a:p>
          <a:p>
            <a:pPr marL="0" indent="0">
              <a:buNone/>
            </a:pPr>
            <a:r>
              <a:rPr lang="cs-CZ" sz="11200" dirty="0"/>
              <a:t> 	VODA V KRAJINĚ</a:t>
            </a:r>
          </a:p>
          <a:p>
            <a:pPr marL="0" indent="0">
              <a:buNone/>
            </a:pPr>
            <a:r>
              <a:rPr lang="cs-CZ" sz="11200" dirty="0"/>
              <a:t> 	OCHRANA PŘÍRODY A KRAJINY, ÚSES</a:t>
            </a:r>
          </a:p>
          <a:p>
            <a:pPr marL="0" indent="0">
              <a:buNone/>
            </a:pPr>
            <a:r>
              <a:rPr lang="cs-CZ" sz="11200" dirty="0"/>
              <a:t>	HISTORIE KRAJINY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cs-CZ" dirty="0"/>
          </a:p>
          <a:p>
            <a:pPr marL="0" indent="0">
              <a:buNone/>
            </a:pP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cs-CZ" dirty="0"/>
          </a:p>
          <a:p>
            <a:pPr marL="0" indent="0">
              <a:buNone/>
            </a:pP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3908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DBE46-FC85-42FE-8C4F-942EAFBF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F9E137-0B8C-4096-B9FE-E3ED5C25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56135"/>
            <a:ext cx="7886700" cy="19718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co je cílem územní studie krajiny?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Struktura analýz a syntéz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Principy návrhu územní studie krajiny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726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86905-85F1-4C60-9B68-437A02DA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450036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Co je cílem územní studie krajiny?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NAPLNIT CÍL ZÁKONA 183/2006 Sb. §18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FD53BC-9F26-4EF2-BAA0-3C6A5040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b="1" dirty="0"/>
              <a:t>(1) Cílem</a:t>
            </a:r>
            <a:r>
              <a:rPr lang="cs-CZ" dirty="0"/>
              <a:t> </a:t>
            </a:r>
            <a:r>
              <a:rPr lang="cs-CZ" b="1" dirty="0"/>
              <a:t>územního plánování</a:t>
            </a:r>
            <a:r>
              <a:rPr lang="cs-CZ" dirty="0"/>
              <a:t> je vytvářet předpoklady pro výstavbu a pro udržitelný rozvoj území, spočívající ve vyváženém vztahu podmínek pro příznivé životní prostředí, pro hospodářský rozvoj a pro soudržnost společenství obyvatel území, který uspokojuje současné generace, aniž by ohrožoval podmínky generací budoucích.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62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54CDC-8A66-4A2A-A61D-4E1CC444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cílem územní studie krajiny?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ACF515-5B17-49E8-BF56-66280EDE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Systémové postavení  krajiny  v územním plánování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Co nám chybí?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Politika krajiny   - </a:t>
            </a:r>
            <a:r>
              <a:rPr lang="cs-CZ" dirty="0">
                <a:highlight>
                  <a:srgbClr val="FFC50D"/>
                </a:highlight>
              </a:rPr>
              <a:t>nemáme</a:t>
            </a:r>
          </a:p>
          <a:p>
            <a:pPr marL="0" indent="0">
              <a:buNone/>
            </a:pPr>
            <a:r>
              <a:rPr lang="cs-CZ" dirty="0"/>
              <a:t>Zásady územního rozvoje – krajina   - </a:t>
            </a:r>
            <a:r>
              <a:rPr lang="cs-CZ" dirty="0">
                <a:highlight>
                  <a:srgbClr val="FFC50D"/>
                </a:highlight>
              </a:rPr>
              <a:t>nemáme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Územní studie krajiny ORP </a:t>
            </a:r>
          </a:p>
          <a:p>
            <a:pPr marL="0" indent="0">
              <a:buNone/>
            </a:pPr>
            <a:r>
              <a:rPr lang="cs-CZ" dirty="0"/>
              <a:t>Obec – Plán krajiny   - </a:t>
            </a:r>
            <a:r>
              <a:rPr lang="cs-CZ" dirty="0">
                <a:highlight>
                  <a:srgbClr val="FFC50D"/>
                </a:highlight>
              </a:rPr>
              <a:t>nemáme</a:t>
            </a:r>
          </a:p>
        </p:txBody>
      </p:sp>
    </p:spTree>
    <p:extLst>
      <p:ext uri="{BB962C8B-B14F-4D97-AF65-F5344CB8AC3E}">
        <p14:creationId xmlns:p14="http://schemas.microsoft.com/office/powerpoint/2010/main" val="9348720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1946</TotalTime>
  <Words>330</Words>
  <Application>Microsoft Office PowerPoint</Application>
  <PresentationFormat>Předvádění na obrazovce (4:3)</PresentationFormat>
  <Paragraphs>117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              Zkušenosti ze zpracování územní studie krajiny pro správní obvod ORP Blovice </vt:lpstr>
      <vt:lpstr>BLOVICKO</vt:lpstr>
      <vt:lpstr>Prezentace aplikace PowerPoint</vt:lpstr>
      <vt:lpstr>Prezentace aplikace PowerPoint</vt:lpstr>
      <vt:lpstr>Základní údaje USK ORP BLOVICE</vt:lpstr>
      <vt:lpstr>zpracovatelský tým - profese</vt:lpstr>
      <vt:lpstr>obsah</vt:lpstr>
      <vt:lpstr>Co je cílem územní studie krajiny? NAPLNIT CÍL ZÁKONA 183/2006 Sb. §18</vt:lpstr>
      <vt:lpstr>Co je cílem územní studie krajiny?</vt:lpstr>
      <vt:lpstr>MOŽNOSTI ÚZEMNÍ STUDIE KRAJINY</vt:lpstr>
      <vt:lpstr>STANOVENÍ PRINCIPŮ  KRAJINY    </vt:lpstr>
      <vt:lpstr>INFRASTRUKTURY</vt:lpstr>
      <vt:lpstr>STRUKTURY V KRAJINĚ</vt:lpstr>
      <vt:lpstr>PODPORA EKOSYSTÉMOVÝCH SLUŽEB</vt:lpstr>
      <vt:lpstr>STRUKTURA ANALÝZ (odvíjí se od cíle naší práce)</vt:lpstr>
      <vt:lpstr>UKÁZKY VYBRANÝCH ANALÝZ</vt:lpstr>
      <vt:lpstr>Vodní režim</vt:lpstr>
      <vt:lpstr>Prezentace aplikace PowerPoint</vt:lpstr>
      <vt:lpstr>Prezentace aplikace PowerPoint</vt:lpstr>
      <vt:lpstr>Prezentace aplikace PowerPoint</vt:lpstr>
      <vt:lpstr>Prezentace aplikace PowerPoint</vt:lpstr>
      <vt:lpstr>Charakteristiky  krajiny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Klara Salzmann</dc:creator>
  <cp:lastModifiedBy>Klara Salzmann</cp:lastModifiedBy>
  <cp:revision>25</cp:revision>
  <dcterms:created xsi:type="dcterms:W3CDTF">2017-11-03T05:45:45Z</dcterms:created>
  <dcterms:modified xsi:type="dcterms:W3CDTF">2017-11-09T14:49:36Z</dcterms:modified>
</cp:coreProperties>
</file>