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4"/>
  </p:sldMasterIdLst>
  <p:notesMasterIdLst>
    <p:notesMasterId r:id="rId22"/>
  </p:notesMasterIdLst>
  <p:handoutMasterIdLst>
    <p:handoutMasterId r:id="rId23"/>
  </p:handoutMasterIdLst>
  <p:sldIdLst>
    <p:sldId id="689" r:id="rId5"/>
    <p:sldId id="718" r:id="rId6"/>
    <p:sldId id="719" r:id="rId7"/>
    <p:sldId id="720" r:id="rId8"/>
    <p:sldId id="721" r:id="rId9"/>
    <p:sldId id="722" r:id="rId10"/>
    <p:sldId id="723" r:id="rId11"/>
    <p:sldId id="724" r:id="rId12"/>
    <p:sldId id="728" r:id="rId13"/>
    <p:sldId id="726" r:id="rId14"/>
    <p:sldId id="725" r:id="rId15"/>
    <p:sldId id="496" r:id="rId16"/>
    <p:sldId id="727" r:id="rId17"/>
    <p:sldId id="665" r:id="rId18"/>
    <p:sldId id="729" r:id="rId19"/>
    <p:sldId id="715" r:id="rId20"/>
    <p:sldId id="688" r:id="rId21"/>
  </p:sldIdLst>
  <p:sldSz cx="9144000" cy="6858000" type="screen4x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Vilímová" initials="Vilímová" lastIdx="3" clrIdx="0"/>
  <p:cmAuthor id="1" name="Ondřej Pešek" initials="O.P." lastIdx="1" clrIdx="1"/>
  <p:cmAuthor id="2" name="Horák Petr" initials="HP" lastIdx="1" clrIdx="2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Bez stylu, bez mřížky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58" autoAdjust="0"/>
    <p:restoredTop sz="89186" autoAdjust="0"/>
  </p:normalViewPr>
  <p:slideViewPr>
    <p:cSldViewPr snapToGrid="0" snapToObjects="1">
      <p:cViewPr varScale="1">
        <p:scale>
          <a:sx n="128" d="100"/>
          <a:sy n="128" d="100"/>
        </p:scale>
        <p:origin x="804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0" d="100"/>
        <a:sy n="150" d="100"/>
      </p:scale>
      <p:origin x="0" y="4973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commentAuthors" Target="commentAuthor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handoutMaster" Target="handoutMasters/handoutMaster1.xml"/><Relationship Id="rId28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notesMaster" Target="notesMasters/notesMaster1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>
              <a:latin typeface="Myriad Pro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8894399-29F8-8341-87CE-45A59C8F3470}" type="datetimeFigureOut">
              <a:rPr lang="en-US" smtClean="0">
                <a:latin typeface="Myriad Pro"/>
              </a:rPr>
              <a:t>11/9/2017</a:t>
            </a:fld>
            <a:endParaRPr lang="en-US" dirty="0">
              <a:latin typeface="Myriad Pro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>
              <a:latin typeface="Myriad Pro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DD01622-6527-A840-93D2-B71E71D7D97B}" type="slidenum">
              <a:rPr lang="en-US" smtClean="0">
                <a:latin typeface="Myriad Pro"/>
              </a:rPr>
              <a:t>‹#›</a:t>
            </a:fld>
            <a:endParaRPr lang="en-US" dirty="0">
              <a:latin typeface="Myriad Pro"/>
            </a:endParaRPr>
          </a:p>
        </p:txBody>
      </p:sp>
    </p:spTree>
    <p:extLst>
      <p:ext uri="{BB962C8B-B14F-4D97-AF65-F5344CB8AC3E}">
        <p14:creationId xmlns:p14="http://schemas.microsoft.com/office/powerpoint/2010/main" val="401988155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Myriad Pro"/>
              </a:defRPr>
            </a:lvl1pPr>
          </a:lstStyle>
          <a:p>
            <a:endParaRPr lang="cs-CZ" dirty="0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Myriad Pro"/>
              </a:defRPr>
            </a:lvl1pPr>
          </a:lstStyle>
          <a:p>
            <a:fld id="{7C3F2CD4-E069-445A-BD66-BB3668602FA3}" type="datetimeFigureOut">
              <a:rPr lang="cs-CZ" smtClean="0"/>
              <a:pPr/>
              <a:t>09.11.2017</a:t>
            </a:fld>
            <a:endParaRPr lang="cs-CZ" dirty="0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4113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 dirty="0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768" y="4715154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dirty="0" smtClean="0"/>
              <a:t>Kliknutím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Myriad Pro"/>
              </a:defRPr>
            </a:lvl1pPr>
          </a:lstStyle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Myriad Pro"/>
              </a:defRPr>
            </a:lvl1pPr>
          </a:lstStyle>
          <a:p>
            <a:fld id="{1051D7E5-5FFD-4EA7-AFB2-230C5652B0C9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543264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Myriad Pro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Myriad Pro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Myriad Pro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Myriad Pro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Myriad Pro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051D7E5-5FFD-4EA7-AFB2-230C5652B0C9}" type="slidenum">
              <a:rPr lang="cs-CZ" smtClean="0"/>
              <a:t>12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0586504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cs-CZ" dirty="0"/>
          </a:p>
        </p:txBody>
      </p:sp>
      <p:sp>
        <p:nvSpPr>
          <p:cNvPr id="51204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extLst/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9F30510-CC21-424F-9764-7B67CF86340A}" type="slidenum">
              <a:rPr lang="cs-CZ" altLang="cs-CZ" smtClean="0">
                <a:latin typeface="Myriad Pro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16</a:t>
            </a:fld>
            <a:endParaRPr lang="cs-CZ" altLang="cs-CZ" dirty="0" smtClean="0">
              <a:latin typeface="Myriad Pro"/>
            </a:endParaRPr>
          </a:p>
        </p:txBody>
      </p:sp>
    </p:spTree>
    <p:extLst>
      <p:ext uri="{BB962C8B-B14F-4D97-AF65-F5344CB8AC3E}">
        <p14:creationId xmlns:p14="http://schemas.microsoft.com/office/powerpoint/2010/main" val="32722127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dirty="0" err="1" smtClean="0"/>
              <a:t>Click</a:t>
            </a:r>
            <a:r>
              <a:rPr lang="cs-CZ" dirty="0" smtClean="0"/>
              <a:t> to </a:t>
            </a:r>
            <a:r>
              <a:rPr lang="cs-CZ" dirty="0" err="1" smtClean="0"/>
              <a:t>edit</a:t>
            </a:r>
            <a:r>
              <a:rPr lang="cs-CZ" dirty="0" smtClean="0"/>
              <a:t> Master </a:t>
            </a:r>
            <a:r>
              <a:rPr lang="cs-CZ" dirty="0" err="1" smtClean="0"/>
              <a:t>title</a:t>
            </a:r>
            <a:r>
              <a:rPr lang="cs-CZ" dirty="0" smtClean="0"/>
              <a:t>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dirty="0" err="1" smtClean="0"/>
              <a:t>Click</a:t>
            </a:r>
            <a:r>
              <a:rPr lang="cs-CZ" dirty="0" smtClean="0"/>
              <a:t> to </a:t>
            </a:r>
            <a:r>
              <a:rPr lang="cs-CZ" dirty="0" err="1" smtClean="0"/>
              <a:t>edit</a:t>
            </a:r>
            <a:r>
              <a:rPr lang="cs-CZ" dirty="0" smtClean="0"/>
              <a:t> Master </a:t>
            </a:r>
            <a:r>
              <a:rPr lang="cs-CZ" dirty="0" err="1" smtClean="0"/>
              <a:t>subtitle</a:t>
            </a:r>
            <a:r>
              <a:rPr lang="cs-CZ" dirty="0" smtClean="0"/>
              <a:t>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9943E-9439-4ED7-8582-A04441348B6A}" type="datetime1">
              <a:rPr lang="en-US" smtClean="0"/>
              <a:t>11/9/2017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Myriad Pro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6B5227-2C6F-B94D-9D8F-826F9170706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12284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Click to edit Master text styles</a:t>
            </a:r>
          </a:p>
          <a:p>
            <a:pPr lvl="1"/>
            <a:r>
              <a:rPr lang="cs-CZ" smtClean="0"/>
              <a:t>Second level</a:t>
            </a:r>
          </a:p>
          <a:p>
            <a:pPr lvl="2"/>
            <a:r>
              <a:rPr lang="cs-CZ" smtClean="0"/>
              <a:t>Third level</a:t>
            </a:r>
          </a:p>
          <a:p>
            <a:pPr lvl="3"/>
            <a:r>
              <a:rPr lang="cs-CZ" smtClean="0"/>
              <a:t>Fourth level</a:t>
            </a:r>
          </a:p>
          <a:p>
            <a:pPr lvl="4"/>
            <a:r>
              <a:rPr lang="cs-CZ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4776E-30D8-4BC4-9116-EAADCB965873}" type="datetime1">
              <a:rPr lang="en-US" smtClean="0"/>
              <a:t>11/9/2017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Myriad Pro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6B5227-2C6F-B94D-9D8F-826F9170706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02071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dirty="0" err="1" smtClean="0"/>
              <a:t>Click</a:t>
            </a:r>
            <a:r>
              <a:rPr lang="cs-CZ" dirty="0" smtClean="0"/>
              <a:t> to </a:t>
            </a:r>
            <a:r>
              <a:rPr lang="cs-CZ" dirty="0" err="1" smtClean="0"/>
              <a:t>edit</a:t>
            </a:r>
            <a:r>
              <a:rPr lang="cs-CZ" dirty="0" smtClean="0"/>
              <a:t> Master text </a:t>
            </a:r>
            <a:r>
              <a:rPr lang="cs-CZ" dirty="0" err="1" smtClean="0"/>
              <a:t>styles</a:t>
            </a:r>
            <a:endParaRPr lang="cs-CZ" dirty="0" smtClean="0"/>
          </a:p>
          <a:p>
            <a:pPr lvl="1"/>
            <a:r>
              <a:rPr lang="cs-CZ" dirty="0" smtClean="0"/>
              <a:t>Second </a:t>
            </a:r>
            <a:r>
              <a:rPr lang="cs-CZ" dirty="0" err="1" smtClean="0"/>
              <a:t>level</a:t>
            </a:r>
            <a:endParaRPr lang="cs-CZ" dirty="0" smtClean="0"/>
          </a:p>
          <a:p>
            <a:pPr lvl="2"/>
            <a:r>
              <a:rPr lang="cs-CZ" dirty="0" err="1" smtClean="0"/>
              <a:t>Third</a:t>
            </a:r>
            <a:r>
              <a:rPr lang="cs-CZ" dirty="0" smtClean="0"/>
              <a:t> </a:t>
            </a:r>
            <a:r>
              <a:rPr lang="cs-CZ" dirty="0" err="1" smtClean="0"/>
              <a:t>level</a:t>
            </a:r>
            <a:endParaRPr lang="cs-CZ" dirty="0" smtClean="0"/>
          </a:p>
          <a:p>
            <a:pPr lvl="3"/>
            <a:r>
              <a:rPr lang="cs-CZ" dirty="0" err="1" smtClean="0"/>
              <a:t>Fourth</a:t>
            </a:r>
            <a:r>
              <a:rPr lang="cs-CZ" dirty="0" smtClean="0"/>
              <a:t> </a:t>
            </a:r>
            <a:r>
              <a:rPr lang="cs-CZ" dirty="0" err="1" smtClean="0"/>
              <a:t>level</a:t>
            </a:r>
            <a:endParaRPr lang="cs-CZ" dirty="0" smtClean="0"/>
          </a:p>
          <a:p>
            <a:pPr lvl="4"/>
            <a:r>
              <a:rPr lang="cs-CZ" dirty="0" err="1" smtClean="0"/>
              <a:t>Fifth</a:t>
            </a:r>
            <a:r>
              <a:rPr lang="cs-CZ" dirty="0" smtClean="0"/>
              <a:t> </a:t>
            </a:r>
            <a:r>
              <a:rPr lang="cs-CZ" dirty="0" err="1" smtClean="0"/>
              <a:t>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8ABD6-B6F1-4884-A1A1-414CBADE9625}" type="datetime1">
              <a:rPr lang="en-US" smtClean="0"/>
              <a:t>11/9/2017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Myriad Pro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6B5227-2C6F-B94D-9D8F-826F9170706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62117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dirty="0" err="1" smtClean="0"/>
              <a:t>Click</a:t>
            </a:r>
            <a:r>
              <a:rPr lang="cs-CZ" dirty="0" smtClean="0"/>
              <a:t> to </a:t>
            </a:r>
            <a:r>
              <a:rPr lang="cs-CZ" dirty="0" err="1" smtClean="0"/>
              <a:t>edit</a:t>
            </a:r>
            <a:r>
              <a:rPr lang="cs-CZ" dirty="0" smtClean="0"/>
              <a:t> Master text </a:t>
            </a:r>
            <a:r>
              <a:rPr lang="cs-CZ" dirty="0" err="1" smtClean="0"/>
              <a:t>styles</a:t>
            </a:r>
            <a:endParaRPr lang="cs-CZ" dirty="0" smtClean="0"/>
          </a:p>
          <a:p>
            <a:pPr lvl="1"/>
            <a:r>
              <a:rPr lang="cs-CZ" dirty="0" smtClean="0"/>
              <a:t>Second </a:t>
            </a:r>
            <a:r>
              <a:rPr lang="cs-CZ" dirty="0" err="1" smtClean="0"/>
              <a:t>level</a:t>
            </a:r>
            <a:endParaRPr lang="cs-CZ" dirty="0" smtClean="0"/>
          </a:p>
          <a:p>
            <a:pPr lvl="2"/>
            <a:r>
              <a:rPr lang="cs-CZ" dirty="0" err="1" smtClean="0"/>
              <a:t>Third</a:t>
            </a:r>
            <a:r>
              <a:rPr lang="cs-CZ" dirty="0" smtClean="0"/>
              <a:t> </a:t>
            </a:r>
            <a:r>
              <a:rPr lang="cs-CZ" dirty="0" err="1" smtClean="0"/>
              <a:t>level</a:t>
            </a:r>
            <a:endParaRPr lang="cs-CZ" dirty="0" smtClean="0"/>
          </a:p>
          <a:p>
            <a:pPr lvl="3"/>
            <a:r>
              <a:rPr lang="cs-CZ" dirty="0" err="1" smtClean="0"/>
              <a:t>Fourth</a:t>
            </a:r>
            <a:r>
              <a:rPr lang="cs-CZ" dirty="0" smtClean="0"/>
              <a:t> </a:t>
            </a:r>
            <a:r>
              <a:rPr lang="cs-CZ" dirty="0" err="1" smtClean="0"/>
              <a:t>level</a:t>
            </a:r>
            <a:endParaRPr lang="cs-CZ" dirty="0" smtClean="0"/>
          </a:p>
          <a:p>
            <a:pPr lvl="4"/>
            <a:r>
              <a:rPr lang="cs-CZ" dirty="0" err="1" smtClean="0"/>
              <a:t>Fifth</a:t>
            </a:r>
            <a:r>
              <a:rPr lang="cs-CZ" dirty="0" smtClean="0"/>
              <a:t> </a:t>
            </a:r>
            <a:r>
              <a:rPr lang="cs-CZ" dirty="0" err="1" smtClean="0"/>
              <a:t>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1D1868-F431-4637-A8F0-03E1A0E2D51A}" type="datetime1">
              <a:rPr lang="en-US" smtClean="0"/>
              <a:t>11/9/2017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Myriad Pro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6B5227-2C6F-B94D-9D8F-826F9170706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42723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1C6159-6269-4331-AF2C-71493949CF7A}" type="datetime1">
              <a:rPr lang="en-US" smtClean="0"/>
              <a:t>11/9/2017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Myriad Pro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6B5227-2C6F-B94D-9D8F-826F9170706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3333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Click to edit Master text styles</a:t>
            </a:r>
          </a:p>
          <a:p>
            <a:pPr lvl="1"/>
            <a:r>
              <a:rPr lang="cs-CZ" smtClean="0"/>
              <a:t>Second level</a:t>
            </a:r>
          </a:p>
          <a:p>
            <a:pPr lvl="2"/>
            <a:r>
              <a:rPr lang="cs-CZ" smtClean="0"/>
              <a:t>Third level</a:t>
            </a:r>
          </a:p>
          <a:p>
            <a:pPr lvl="3"/>
            <a:r>
              <a:rPr lang="cs-CZ" smtClean="0"/>
              <a:t>Fourth level</a:t>
            </a:r>
          </a:p>
          <a:p>
            <a:pPr lvl="4"/>
            <a:r>
              <a:rPr lang="cs-CZ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Click to edit Master text styles</a:t>
            </a:r>
          </a:p>
          <a:p>
            <a:pPr lvl="1"/>
            <a:r>
              <a:rPr lang="cs-CZ" smtClean="0"/>
              <a:t>Second level</a:t>
            </a:r>
          </a:p>
          <a:p>
            <a:pPr lvl="2"/>
            <a:r>
              <a:rPr lang="cs-CZ" smtClean="0"/>
              <a:t>Third level</a:t>
            </a:r>
          </a:p>
          <a:p>
            <a:pPr lvl="3"/>
            <a:r>
              <a:rPr lang="cs-CZ" smtClean="0"/>
              <a:t>Fourth level</a:t>
            </a:r>
          </a:p>
          <a:p>
            <a:pPr lvl="4"/>
            <a:r>
              <a:rPr lang="cs-CZ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6C9CB0-132B-4473-B5B7-A75F9A929AE5}" type="datetime1">
              <a:rPr lang="en-US" smtClean="0"/>
              <a:t>11/9/2017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Myriad Pro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6B5227-2C6F-B94D-9D8F-826F9170706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21686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Click to edit Master text styles</a:t>
            </a:r>
          </a:p>
          <a:p>
            <a:pPr lvl="1"/>
            <a:r>
              <a:rPr lang="cs-CZ" smtClean="0"/>
              <a:t>Second level</a:t>
            </a:r>
          </a:p>
          <a:p>
            <a:pPr lvl="2"/>
            <a:r>
              <a:rPr lang="cs-CZ" smtClean="0"/>
              <a:t>Third level</a:t>
            </a:r>
          </a:p>
          <a:p>
            <a:pPr lvl="3"/>
            <a:r>
              <a:rPr lang="cs-CZ" smtClean="0"/>
              <a:t>Fourth level</a:t>
            </a:r>
          </a:p>
          <a:p>
            <a:pPr lvl="4"/>
            <a:r>
              <a:rPr lang="cs-CZ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Click to edit Master text styles</a:t>
            </a:r>
          </a:p>
          <a:p>
            <a:pPr lvl="1"/>
            <a:r>
              <a:rPr lang="cs-CZ" smtClean="0"/>
              <a:t>Second level</a:t>
            </a:r>
          </a:p>
          <a:p>
            <a:pPr lvl="2"/>
            <a:r>
              <a:rPr lang="cs-CZ" smtClean="0"/>
              <a:t>Third level</a:t>
            </a:r>
          </a:p>
          <a:p>
            <a:pPr lvl="3"/>
            <a:r>
              <a:rPr lang="cs-CZ" smtClean="0"/>
              <a:t>Fourth level</a:t>
            </a:r>
          </a:p>
          <a:p>
            <a:pPr lvl="4"/>
            <a:r>
              <a:rPr lang="cs-CZ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CF66E-F36C-46C1-87E6-037E0818CB96}" type="datetime1">
              <a:rPr lang="en-US" smtClean="0"/>
              <a:t>11/9/2017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Myriad Pro"/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6B5227-2C6F-B94D-9D8F-826F9170706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58798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66FD9-BB65-4ABF-844F-5F7B5680681F}" type="datetime1">
              <a:rPr lang="en-US" smtClean="0"/>
              <a:t>11/9/2017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Myriad Pro"/>
              </a:defRPr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6B5227-2C6F-B94D-9D8F-826F9170706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24558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E6BC0D-41AF-445C-88AD-42D3E736B846}" type="datetime1">
              <a:rPr lang="en-US" smtClean="0"/>
              <a:t>11/9/2017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Myriad Pro"/>
              </a:defRPr>
            </a:lvl1pPr>
          </a:lstStyle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6B5227-2C6F-B94D-9D8F-826F9170706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79146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Click to edit Master text styles</a:t>
            </a:r>
          </a:p>
          <a:p>
            <a:pPr lvl="1"/>
            <a:r>
              <a:rPr lang="cs-CZ" smtClean="0"/>
              <a:t>Second level</a:t>
            </a:r>
          </a:p>
          <a:p>
            <a:pPr lvl="2"/>
            <a:r>
              <a:rPr lang="cs-CZ" smtClean="0"/>
              <a:t>Third level</a:t>
            </a:r>
          </a:p>
          <a:p>
            <a:pPr lvl="3"/>
            <a:r>
              <a:rPr lang="cs-CZ" smtClean="0"/>
              <a:t>Fourth level</a:t>
            </a:r>
          </a:p>
          <a:p>
            <a:pPr lvl="4"/>
            <a:r>
              <a:rPr lang="cs-CZ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A2745-99F1-4515-9940-D6C6515061F5}" type="datetime1">
              <a:rPr lang="en-US" smtClean="0"/>
              <a:t>11/9/2017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Myriad Pro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6B5227-2C6F-B94D-9D8F-826F9170706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8507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EE76FE-A843-4ADE-9686-0518BCB2D9A1}" type="datetime1">
              <a:rPr lang="en-US" smtClean="0"/>
              <a:t>11/9/2017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Myriad Pro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6B5227-2C6F-B94D-9D8F-826F9170706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60707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cs-CZ" dirty="0" err="1" smtClean="0"/>
              <a:t>Click</a:t>
            </a:r>
            <a:r>
              <a:rPr lang="cs-CZ" dirty="0" smtClean="0"/>
              <a:t> to </a:t>
            </a:r>
            <a:r>
              <a:rPr lang="cs-CZ" dirty="0" err="1" smtClean="0"/>
              <a:t>edit</a:t>
            </a:r>
            <a:r>
              <a:rPr lang="cs-CZ" dirty="0" smtClean="0"/>
              <a:t> Master </a:t>
            </a:r>
            <a:r>
              <a:rPr lang="cs-CZ" dirty="0" err="1" smtClean="0"/>
              <a:t>title</a:t>
            </a:r>
            <a:r>
              <a:rPr lang="cs-CZ" dirty="0" smtClean="0"/>
              <a:t>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dirty="0" err="1" smtClean="0"/>
              <a:t>Click</a:t>
            </a:r>
            <a:r>
              <a:rPr lang="cs-CZ" dirty="0" smtClean="0"/>
              <a:t> to </a:t>
            </a:r>
            <a:r>
              <a:rPr lang="cs-CZ" dirty="0" err="1" smtClean="0"/>
              <a:t>edit</a:t>
            </a:r>
            <a:r>
              <a:rPr lang="cs-CZ" dirty="0" smtClean="0"/>
              <a:t> Master text </a:t>
            </a:r>
            <a:r>
              <a:rPr lang="cs-CZ" dirty="0" err="1" smtClean="0"/>
              <a:t>styles</a:t>
            </a:r>
            <a:endParaRPr lang="cs-CZ" dirty="0" smtClean="0"/>
          </a:p>
          <a:p>
            <a:pPr lvl="1"/>
            <a:r>
              <a:rPr lang="cs-CZ" dirty="0" smtClean="0"/>
              <a:t>Second </a:t>
            </a:r>
            <a:r>
              <a:rPr lang="cs-CZ" dirty="0" err="1" smtClean="0"/>
              <a:t>level</a:t>
            </a:r>
            <a:endParaRPr lang="cs-CZ" dirty="0" smtClean="0"/>
          </a:p>
          <a:p>
            <a:pPr lvl="2"/>
            <a:r>
              <a:rPr lang="cs-CZ" dirty="0" err="1" smtClean="0"/>
              <a:t>Third</a:t>
            </a:r>
            <a:r>
              <a:rPr lang="cs-CZ" dirty="0" smtClean="0"/>
              <a:t> </a:t>
            </a:r>
            <a:r>
              <a:rPr lang="cs-CZ" dirty="0" err="1" smtClean="0"/>
              <a:t>level</a:t>
            </a:r>
            <a:endParaRPr lang="cs-CZ" dirty="0" smtClean="0"/>
          </a:p>
          <a:p>
            <a:pPr lvl="3"/>
            <a:r>
              <a:rPr lang="cs-CZ" dirty="0" err="1" smtClean="0"/>
              <a:t>Fourth</a:t>
            </a:r>
            <a:r>
              <a:rPr lang="cs-CZ" dirty="0" smtClean="0"/>
              <a:t> </a:t>
            </a:r>
            <a:r>
              <a:rPr lang="cs-CZ" dirty="0" err="1" smtClean="0"/>
              <a:t>level</a:t>
            </a:r>
            <a:endParaRPr lang="cs-CZ" dirty="0" smtClean="0"/>
          </a:p>
          <a:p>
            <a:pPr lvl="4"/>
            <a:r>
              <a:rPr lang="cs-CZ" dirty="0" err="1" smtClean="0"/>
              <a:t>Fifth</a:t>
            </a:r>
            <a:r>
              <a:rPr lang="cs-CZ" dirty="0" smtClean="0"/>
              <a:t> </a:t>
            </a:r>
            <a:r>
              <a:rPr lang="cs-CZ" dirty="0" err="1" smtClean="0"/>
              <a:t>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Myriad Pro"/>
              </a:defRPr>
            </a:lvl1pPr>
          </a:lstStyle>
          <a:p>
            <a:fld id="{6831C140-4FEA-4CAB-B9CA-2BD7C0FF3793}" type="datetime1">
              <a:rPr lang="en-US" smtClean="0"/>
              <a:t>11/9/2017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>
              <a:latin typeface="Myriad Pro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Myriad Pro"/>
              </a:defRPr>
            </a:lvl1pPr>
          </a:lstStyle>
          <a:p>
            <a:fld id="{CA6B5227-2C6F-B94D-9D8F-826F9170706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91417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3500" b="1" i="0" kern="1200" cap="all">
          <a:solidFill>
            <a:schemeClr val="tx1"/>
          </a:solidFill>
          <a:latin typeface="Myriad Pro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Myriad Pro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Myriad Pro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Myriad Pro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Myriad Pro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Myriad Pro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3.jpe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mailto:clldirop@mmr.cz" TargetMode="External"/><Relationship Id="rId2" Type="http://schemas.openxmlformats.org/officeDocument/2006/relationships/hyperlink" Target="http://www.dotaceeu.cz/irop" TargetMode="Externa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0018" y="472616"/>
            <a:ext cx="6275412" cy="3384758"/>
          </a:xfrm>
        </p:spPr>
        <p:txBody>
          <a:bodyPr/>
          <a:lstStyle/>
          <a:p>
            <a:pPr>
              <a:lnSpc>
                <a:spcPct val="107000"/>
              </a:lnSpc>
            </a:pPr>
            <a:r>
              <a:rPr lang="cs-CZ" sz="36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SC </a:t>
            </a:r>
            <a:r>
              <a:rPr lang="cs-CZ" sz="36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3.3 IROP - </a:t>
            </a:r>
            <a:r>
              <a:rPr lang="cs-CZ" sz="36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dokumenty </a:t>
            </a:r>
            <a:r>
              <a:rPr lang="cs-CZ" sz="36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územního </a:t>
            </a:r>
            <a:r>
              <a:rPr lang="cs-CZ" sz="36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rozvoje </a:t>
            </a:r>
            <a:r>
              <a:rPr lang="cs-CZ" sz="36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 zaměřením na územní studie krajiny </a:t>
            </a:r>
            <a:endParaRPr lang="cs-CZ" sz="3600" cap="none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Myriad Pro Black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08591" y="4182533"/>
            <a:ext cx="7145276" cy="1066801"/>
          </a:xfrm>
        </p:spPr>
        <p:txBody>
          <a:bodyPr>
            <a:noAutofit/>
          </a:bodyPr>
          <a:lstStyle/>
          <a:p>
            <a:pPr algn="l"/>
            <a:r>
              <a:rPr lang="cs-CZ" sz="2400" b="1" cap="all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10.11.2017</a:t>
            </a:r>
            <a:endParaRPr lang="cs-CZ" sz="2400" b="1" cap="all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l"/>
            <a:r>
              <a:rPr lang="cs-CZ" sz="2400" b="1" cap="all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Praha</a:t>
            </a:r>
          </a:p>
          <a:p>
            <a:pPr algn="l"/>
            <a:r>
              <a:rPr lang="cs-CZ" sz="1800" dirty="0" smtClean="0"/>
              <a:t>Mgr. Ondřej Pešek</a:t>
            </a:r>
            <a:endParaRPr lang="cs-CZ" sz="1800" b="1" cap="all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l"/>
            <a:r>
              <a:rPr lang="cs-CZ" sz="2400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endParaRPr lang="en-US" sz="2400" dirty="0">
              <a:solidFill>
                <a:schemeClr val="tx2">
                  <a:lumMod val="75000"/>
                </a:schemeClr>
              </a:solidFill>
              <a:cs typeface="Myriad Pro"/>
            </a:endParaRPr>
          </a:p>
        </p:txBody>
      </p:sp>
      <p:pic>
        <p:nvPicPr>
          <p:cNvPr id="2050" name="Picture 2" descr="\\nt1\O\Loga 2014_2020\IROP\Logolinky\RGB\JPG\IROP_CZ_RO_B_C RGB_malý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9596" y="5880256"/>
            <a:ext cx="4199492" cy="6914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44341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5" name="Zástupný symbol pro obsah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466" y="179880"/>
            <a:ext cx="9091534" cy="6388829"/>
          </a:xfrm>
        </p:spPr>
      </p:pic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6B5227-2C6F-B94D-9D8F-826F9170706D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23164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8522"/>
            <a:ext cx="8229600" cy="1155801"/>
          </a:xfrm>
        </p:spPr>
        <p:txBody>
          <a:bodyPr/>
          <a:lstStyle/>
          <a:p>
            <a:r>
              <a:rPr lang="cs-CZ" dirty="0" smtClean="0"/>
              <a:t/>
            </a:r>
            <a:br>
              <a:rPr lang="cs-CZ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60717" y="391266"/>
            <a:ext cx="8350370" cy="1242487"/>
          </a:xfrm>
        </p:spPr>
        <p:txBody>
          <a:bodyPr>
            <a:normAutofit fontScale="47500" lnSpcReduction="20000"/>
          </a:bodyPr>
          <a:lstStyle/>
          <a:p>
            <a:pPr marL="0" indent="0" algn="ctr" fontAlgn="auto">
              <a:spcAft>
                <a:spcPts val="0"/>
              </a:spcAft>
              <a:buNone/>
              <a:defRPr/>
            </a:pPr>
            <a:r>
              <a:rPr lang="cs-CZ" sz="65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SC 3.3 - Podpora </a:t>
            </a:r>
            <a:r>
              <a:rPr lang="cs-CZ" sz="65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pořizování a uplatňování dokumentů územního rozvoje </a:t>
            </a:r>
            <a:endParaRPr lang="cs-CZ" sz="3600" b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6" name="Picture 2" descr="\\nt1\O\Loga 2014_2020\IROP\Logolinky\RGB\JPG\IROP_CZ_RO_B_C RGB_malý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31" y="6172856"/>
            <a:ext cx="4199492" cy="6914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Nadpis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3500" b="1" i="0" kern="1200" cap="all">
                <a:solidFill>
                  <a:schemeClr val="tx1"/>
                </a:solidFill>
                <a:latin typeface="Myriad Pro"/>
                <a:ea typeface="+mj-ea"/>
                <a:cs typeface="+mj-cs"/>
              </a:defRPr>
            </a:lvl1pPr>
          </a:lstStyle>
          <a:p>
            <a:pPr>
              <a:defRPr/>
            </a:pPr>
            <a:endParaRPr lang="cs-CZ" sz="2800" dirty="0">
              <a:solidFill>
                <a:srgbClr val="0070C0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6B5227-2C6F-B94D-9D8F-826F9170706D}" type="slidenum">
              <a:rPr lang="en-US" smtClean="0"/>
              <a:t>11</a:t>
            </a:fld>
            <a:endParaRPr lang="en-US" dirty="0"/>
          </a:p>
        </p:txBody>
      </p:sp>
      <p:sp>
        <p:nvSpPr>
          <p:cNvPr id="9" name="Obdélník 8"/>
          <p:cNvSpPr/>
          <p:nvPr/>
        </p:nvSpPr>
        <p:spPr>
          <a:xfrm>
            <a:off x="612475" y="1687900"/>
            <a:ext cx="7919050" cy="17851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00050" lvl="1" indent="-309563">
              <a:spcBef>
                <a:spcPts val="600"/>
              </a:spcBef>
              <a:spcAft>
                <a:spcPts val="600"/>
              </a:spcAft>
              <a:defRPr/>
            </a:pPr>
            <a:r>
              <a:rPr lang="cs-CZ" sz="2000" b="1" u="sng" dirty="0" smtClean="0"/>
              <a:t>9</a:t>
            </a:r>
            <a:r>
              <a:rPr lang="cs-CZ" sz="2000" b="1" u="sng" dirty="0"/>
              <a:t>. výzva IROP – Územní </a:t>
            </a:r>
            <a:r>
              <a:rPr lang="cs-CZ" sz="2000" b="1" u="sng" dirty="0" smtClean="0"/>
              <a:t>studie krajiny</a:t>
            </a:r>
            <a:endParaRPr lang="cs-CZ" sz="2000" b="1" u="sng" dirty="0"/>
          </a:p>
          <a:p>
            <a:pPr marL="433387" lvl="1" indent="-342900">
              <a:spcBef>
                <a:spcPts val="600"/>
              </a:spcBef>
              <a:spcAft>
                <a:spcPts val="600"/>
              </a:spcAft>
              <a:buFont typeface="Courier New" panose="02070309020205020404" pitchFamily="49" charset="0"/>
              <a:buChar char="o"/>
              <a:defRPr/>
            </a:pPr>
            <a:r>
              <a:rPr lang="cs-CZ" dirty="0"/>
              <a:t>nejdražší projekty</a:t>
            </a:r>
          </a:p>
          <a:p>
            <a:pPr marL="90487" lvl="1">
              <a:spcBef>
                <a:spcPts val="600"/>
              </a:spcBef>
              <a:spcAft>
                <a:spcPts val="600"/>
              </a:spcAft>
              <a:defRPr/>
            </a:pPr>
            <a:endParaRPr lang="cs-CZ" sz="2000" b="1" dirty="0"/>
          </a:p>
          <a:p>
            <a:pPr marL="400050" lvl="1" indent="0">
              <a:spcBef>
                <a:spcPts val="600"/>
              </a:spcBef>
              <a:spcAft>
                <a:spcPts val="600"/>
              </a:spcAft>
              <a:buNone/>
              <a:defRPr/>
            </a:pPr>
            <a:endParaRPr lang="cs-CZ" sz="2000" dirty="0"/>
          </a:p>
        </p:txBody>
      </p:sp>
      <p:graphicFrame>
        <p:nvGraphicFramePr>
          <p:cNvPr id="5" name="Tabulk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00936560"/>
              </p:ext>
            </p:extLst>
          </p:nvPr>
        </p:nvGraphicFramePr>
        <p:xfrm>
          <a:off x="612475" y="2617800"/>
          <a:ext cx="7558071" cy="275450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214214">
                  <a:extLst>
                    <a:ext uri="{9D8B030D-6E8A-4147-A177-3AD203B41FA5}">
                      <a16:colId xmlns:a16="http://schemas.microsoft.com/office/drawing/2014/main" val="2440411073"/>
                    </a:ext>
                  </a:extLst>
                </a:gridCol>
                <a:gridCol w="1510414">
                  <a:extLst>
                    <a:ext uri="{9D8B030D-6E8A-4147-A177-3AD203B41FA5}">
                      <a16:colId xmlns:a16="http://schemas.microsoft.com/office/drawing/2014/main" val="3234054719"/>
                    </a:ext>
                  </a:extLst>
                </a:gridCol>
                <a:gridCol w="1510414">
                  <a:extLst>
                    <a:ext uri="{9D8B030D-6E8A-4147-A177-3AD203B41FA5}">
                      <a16:colId xmlns:a16="http://schemas.microsoft.com/office/drawing/2014/main" val="728372889"/>
                    </a:ext>
                  </a:extLst>
                </a:gridCol>
                <a:gridCol w="1323029">
                  <a:extLst>
                    <a:ext uri="{9D8B030D-6E8A-4147-A177-3AD203B41FA5}">
                      <a16:colId xmlns:a16="http://schemas.microsoft.com/office/drawing/2014/main" val="2365447998"/>
                    </a:ext>
                  </a:extLst>
                </a:gridCol>
              </a:tblGrid>
              <a:tr h="43751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</a:rPr>
                        <a:t>Název projektu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000" dirty="0" smtClean="0">
                          <a:effectLst/>
                        </a:rPr>
                        <a:t>SO ORP</a:t>
                      </a:r>
                      <a:endParaRPr lang="cs-CZ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</a:rPr>
                        <a:t>Celkové způsobilé výdaje projektu (Kč)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</a:rPr>
                        <a:t>EFRR projektu (Kč) 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104153747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900" dirty="0">
                          <a:effectLst/>
                        </a:rPr>
                        <a:t>Územní studie krajiny správního obvodu ORP Znojmo</a:t>
                      </a:r>
                      <a:endParaRPr lang="cs-CZ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900" dirty="0" smtClean="0">
                          <a:effectLst/>
                        </a:rPr>
                        <a:t>Znojmo</a:t>
                      </a:r>
                      <a:endParaRPr lang="cs-CZ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900">
                          <a:effectLst/>
                        </a:rPr>
                        <a:t>5 856 400,0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900">
                          <a:effectLst/>
                        </a:rPr>
                        <a:t>4 977 940,0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7026054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900" dirty="0">
                          <a:effectLst/>
                        </a:rPr>
                        <a:t>Územní studie krajiny pro správní obvod obce s rozšířenou působností Liberec</a:t>
                      </a:r>
                      <a:endParaRPr lang="cs-CZ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900" dirty="0" smtClean="0">
                          <a:effectLst/>
                        </a:rPr>
                        <a:t>Liberec</a:t>
                      </a:r>
                      <a:endParaRPr lang="cs-CZ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900">
                          <a:effectLst/>
                        </a:rPr>
                        <a:t>4 535 080,0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900">
                          <a:effectLst/>
                        </a:rPr>
                        <a:t>3 854 818,0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3027810041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900" dirty="0">
                          <a:effectLst/>
                        </a:rPr>
                        <a:t>Územní studie krajiny správního obvodu ORP Černošice</a:t>
                      </a:r>
                      <a:endParaRPr lang="cs-CZ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900" dirty="0" smtClean="0">
                          <a:effectLst/>
                        </a:rPr>
                        <a:t>Černošice</a:t>
                      </a:r>
                      <a:endParaRPr lang="cs-CZ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900">
                          <a:effectLst/>
                        </a:rPr>
                        <a:t>4 210 800,0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900">
                          <a:effectLst/>
                        </a:rPr>
                        <a:t>3 579 180,0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4155712969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900" dirty="0">
                          <a:effectLst/>
                        </a:rPr>
                        <a:t>Územní studie krajiny správního obvodu obce s rozšířenou působností Tachov</a:t>
                      </a:r>
                      <a:endParaRPr lang="cs-CZ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900" dirty="0" smtClean="0">
                          <a:effectLst/>
                        </a:rPr>
                        <a:t>Tachov</a:t>
                      </a:r>
                      <a:endParaRPr lang="cs-CZ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900">
                          <a:effectLst/>
                        </a:rPr>
                        <a:t>4 089 800,0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900">
                          <a:effectLst/>
                        </a:rPr>
                        <a:t>3 476 330,0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2662309899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900" dirty="0">
                          <a:effectLst/>
                        </a:rPr>
                        <a:t>Krajina jižního Valašska</a:t>
                      </a:r>
                      <a:endParaRPr lang="cs-CZ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900" dirty="0" smtClean="0">
                          <a:effectLst/>
                        </a:rPr>
                        <a:t>Valašské </a:t>
                      </a:r>
                      <a:r>
                        <a:rPr lang="cs-CZ" sz="900" dirty="0">
                          <a:effectLst/>
                        </a:rPr>
                        <a:t>Klobouky</a:t>
                      </a:r>
                      <a:endParaRPr lang="cs-CZ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900">
                          <a:effectLst/>
                        </a:rPr>
                        <a:t>3 605 800,0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900">
                          <a:effectLst/>
                        </a:rPr>
                        <a:t>3 064 930,0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20260402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900" dirty="0">
                          <a:effectLst/>
                        </a:rPr>
                        <a:t>Zpracování Územní studie krajiny obce s rozšířenou působností Brandýs nad Labem-Stará Boleslav</a:t>
                      </a:r>
                      <a:endParaRPr lang="cs-CZ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900" dirty="0" smtClean="0">
                          <a:effectLst/>
                        </a:rPr>
                        <a:t>Brandýs </a:t>
                      </a:r>
                      <a:r>
                        <a:rPr lang="cs-CZ" sz="900" dirty="0">
                          <a:effectLst/>
                        </a:rPr>
                        <a:t>Nad Labem-Stará Boleslav</a:t>
                      </a:r>
                      <a:endParaRPr lang="cs-CZ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900">
                          <a:effectLst/>
                        </a:rPr>
                        <a:t>3 427 930,0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900">
                          <a:effectLst/>
                        </a:rPr>
                        <a:t>2 913 740,5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2033587468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900" dirty="0">
                          <a:effectLst/>
                        </a:rPr>
                        <a:t>Územní studie krajiny ORP Třebíč</a:t>
                      </a:r>
                      <a:endParaRPr lang="cs-CZ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900" dirty="0" smtClean="0">
                          <a:effectLst/>
                        </a:rPr>
                        <a:t>Třebíč</a:t>
                      </a:r>
                      <a:endParaRPr lang="cs-CZ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900">
                          <a:effectLst/>
                        </a:rPr>
                        <a:t>2 940 300,0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900">
                          <a:effectLst/>
                        </a:rPr>
                        <a:t>2 499 255,0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2105420389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900" dirty="0">
                          <a:effectLst/>
                        </a:rPr>
                        <a:t>Územní studie krajiny pro správní obvod ORP Plzeň</a:t>
                      </a:r>
                      <a:endParaRPr lang="cs-CZ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900" dirty="0" smtClean="0">
                          <a:effectLst/>
                        </a:rPr>
                        <a:t>Plzeň</a:t>
                      </a:r>
                      <a:endParaRPr lang="cs-CZ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900">
                          <a:effectLst/>
                        </a:rPr>
                        <a:t>2 855 600,0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900">
                          <a:effectLst/>
                        </a:rPr>
                        <a:t>2 427 260,0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1050609406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900" dirty="0">
                          <a:effectLst/>
                        </a:rPr>
                        <a:t>Územní studie krajiny správního obvodu obce s rozšířenou působností Vimperk</a:t>
                      </a:r>
                      <a:endParaRPr lang="cs-CZ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900" dirty="0" smtClean="0">
                          <a:effectLst/>
                        </a:rPr>
                        <a:t>Vimperk</a:t>
                      </a:r>
                      <a:endParaRPr lang="cs-CZ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900">
                          <a:effectLst/>
                        </a:rPr>
                        <a:t>2 359 500,0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900">
                          <a:effectLst/>
                        </a:rPr>
                        <a:t>2 005 575,0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396893592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900" dirty="0">
                          <a:effectLst/>
                        </a:rPr>
                        <a:t>Územní studie krajiny správního obvodu ORP Opava</a:t>
                      </a:r>
                      <a:endParaRPr lang="cs-CZ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900" dirty="0" smtClean="0">
                          <a:effectLst/>
                        </a:rPr>
                        <a:t>Opava</a:t>
                      </a:r>
                      <a:endParaRPr lang="cs-CZ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900">
                          <a:effectLst/>
                        </a:rPr>
                        <a:t>2 305 050,0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900" dirty="0">
                          <a:effectLst/>
                        </a:rPr>
                        <a:t>1 959 292,5</a:t>
                      </a:r>
                      <a:endParaRPr lang="cs-CZ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138271363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990863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4810"/>
            <a:ext cx="9144000" cy="6808381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>
              <a:spcBef>
                <a:spcPct val="20000"/>
              </a:spcBef>
            </a:pPr>
            <a:r>
              <a:rPr lang="cs-CZ" sz="3600" cap="none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n-ea"/>
                <a:cs typeface="Calibri" pitchFamily="34" charset="0"/>
              </a:rPr>
              <a:t/>
            </a:r>
            <a:br>
              <a:rPr lang="cs-CZ" sz="3600" cap="none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n-ea"/>
                <a:cs typeface="Calibri" pitchFamily="34" charset="0"/>
              </a:rPr>
            </a:br>
            <a:endParaRPr lang="cs-CZ" cap="none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+mn-ea"/>
              <a:cs typeface="Calibri" pitchFamily="34" charset="0"/>
            </a:endParaRPr>
          </a:p>
        </p:txBody>
      </p:sp>
      <p:sp>
        <p:nvSpPr>
          <p:cNvPr id="8" name="Zástupný symbol pro text 7"/>
          <p:cNvSpPr>
            <a:spLocks noGrp="1"/>
          </p:cNvSpPr>
          <p:nvPr>
            <p:ph type="body" idx="1"/>
          </p:nvPr>
        </p:nvSpPr>
        <p:spPr>
          <a:xfrm>
            <a:off x="192109" y="966866"/>
            <a:ext cx="8674573" cy="3593499"/>
          </a:xfrm>
        </p:spPr>
        <p:txBody>
          <a:bodyPr anchor="t">
            <a:noAutofit/>
          </a:bodyPr>
          <a:lstStyle/>
          <a:p>
            <a:pPr algn="ctr">
              <a:defRPr/>
            </a:pPr>
            <a:r>
              <a:rPr lang="cs-CZ" sz="44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45. VÝZVA </a:t>
            </a:r>
            <a:r>
              <a:rPr lang="cs-CZ" sz="44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IROP</a:t>
            </a:r>
            <a:r>
              <a:rPr lang="cs-CZ" sz="66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cs-CZ" sz="66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cs-CZ" sz="36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PODPORA POŘIZOVÁNÍ A UPLATŇOVÁNÍ DOKUMENTŮ ÚZEMNÍHO ROZVOJE – INTEGROVANÉ PROJEKTY CLLD</a:t>
            </a:r>
            <a:endParaRPr lang="cs-CZ" b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0" algn="ctr"/>
            <a:r>
              <a:rPr lang="cs-CZ" sz="36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Calibri" pitchFamily="34" charset="0"/>
              </a:rPr>
              <a:t/>
            </a:r>
            <a:br>
              <a:rPr lang="cs-CZ" sz="36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Calibri" pitchFamily="34" charset="0"/>
              </a:rPr>
            </a:br>
            <a:endParaRPr lang="cs-CZ" sz="3600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Calibri" pitchFamily="34" charset="0"/>
            </a:endParaRPr>
          </a:p>
          <a:p>
            <a:pPr algn="ctr"/>
            <a:r>
              <a:rPr lang="cs-CZ" sz="3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Calibri" pitchFamily="34" charset="0"/>
              </a:rPr>
              <a:t>         </a:t>
            </a: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6B5227-2C6F-B94D-9D8F-826F9170706D}" type="slidenum">
              <a:rPr lang="en-US" smtClean="0"/>
              <a:t>12</a:t>
            </a:fld>
            <a:endParaRPr lang="en-US" dirty="0"/>
          </a:p>
        </p:txBody>
      </p:sp>
      <p:pic>
        <p:nvPicPr>
          <p:cNvPr id="4" name="Picture 2" descr="\\nt1\O\Loga 2014_2020\IROP\Logolinky\RGB\JPG\IROP_CZ_RO_B_C RGB_malý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2109" y="5939866"/>
            <a:ext cx="4199492" cy="6914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213178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5" name="Zástupný symbol pro obsah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476" y="3201"/>
            <a:ext cx="9091534" cy="6535711"/>
          </a:xfrm>
        </p:spPr>
      </p:pic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6B5227-2C6F-B94D-9D8F-826F9170706D}" type="slidenum">
              <a:rPr lang="en-US" smtClean="0"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256796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8522"/>
            <a:ext cx="8229600" cy="1155801"/>
          </a:xfrm>
        </p:spPr>
        <p:txBody>
          <a:bodyPr/>
          <a:lstStyle/>
          <a:p>
            <a:r>
              <a:rPr lang="cs-CZ" dirty="0" smtClean="0"/>
              <a:t/>
            </a:r>
            <a:br>
              <a:rPr lang="cs-CZ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60717" y="391266"/>
            <a:ext cx="8350370" cy="1242487"/>
          </a:xfrm>
        </p:spPr>
        <p:txBody>
          <a:bodyPr>
            <a:normAutofit fontScale="40000" lnSpcReduction="20000"/>
          </a:bodyPr>
          <a:lstStyle/>
          <a:p>
            <a:pPr marL="0" indent="0" algn="ctr" fontAlgn="auto">
              <a:spcAft>
                <a:spcPts val="0"/>
              </a:spcAft>
              <a:buNone/>
              <a:defRPr/>
            </a:pPr>
            <a:r>
              <a:rPr lang="cs-CZ" sz="65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45. VÝZVA IROP</a:t>
            </a:r>
            <a:r>
              <a:rPr lang="cs-CZ" sz="96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cs-CZ" sz="96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cs-CZ" sz="50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PODPORA POŘIZOVÁNÍ A UPLATŇOVÁNÍ DOKUMENTŮ ÚZEMNÍHO ROZVOJE – INTEGROVANÉ PROJEKTY CLLD</a:t>
            </a:r>
            <a:endParaRPr lang="cs-CZ" sz="3600" b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6" name="Picture 2" descr="\\nt1\O\Loga 2014_2020\IROP\Logolinky\RGB\JPG\IROP_CZ_RO_B_C RGB_malý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31" y="6172856"/>
            <a:ext cx="4199492" cy="6914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Nadpis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3500" b="1" i="0" kern="1200" cap="all">
                <a:solidFill>
                  <a:schemeClr val="tx1"/>
                </a:solidFill>
                <a:latin typeface="Myriad Pro"/>
                <a:ea typeface="+mj-ea"/>
                <a:cs typeface="+mj-cs"/>
              </a:defRPr>
            </a:lvl1pPr>
          </a:lstStyle>
          <a:p>
            <a:pPr>
              <a:defRPr/>
            </a:pPr>
            <a:endParaRPr lang="cs-CZ" sz="2800" dirty="0">
              <a:solidFill>
                <a:srgbClr val="0070C0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6B5227-2C6F-B94D-9D8F-826F9170706D}" type="slidenum">
              <a:rPr lang="en-US" smtClean="0"/>
              <a:t>14</a:t>
            </a:fld>
            <a:endParaRPr lang="en-US" dirty="0"/>
          </a:p>
        </p:txBody>
      </p:sp>
      <p:sp>
        <p:nvSpPr>
          <p:cNvPr id="9" name="Obdélník 8"/>
          <p:cNvSpPr/>
          <p:nvPr/>
        </p:nvSpPr>
        <p:spPr>
          <a:xfrm>
            <a:off x="767750" y="1687900"/>
            <a:ext cx="7418718" cy="38472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00050" lvl="1" indent="0">
              <a:spcBef>
                <a:spcPts val="600"/>
              </a:spcBef>
              <a:spcAft>
                <a:spcPts val="600"/>
              </a:spcAft>
              <a:buNone/>
              <a:defRPr/>
            </a:pPr>
            <a:r>
              <a:rPr lang="cs-CZ" dirty="0" smtClean="0"/>
              <a:t>Vyhlášení výzvy: 12.8.2016</a:t>
            </a:r>
          </a:p>
          <a:p>
            <a:pPr marL="400050" lvl="1" indent="0">
              <a:spcBef>
                <a:spcPts val="600"/>
              </a:spcBef>
              <a:spcAft>
                <a:spcPts val="600"/>
              </a:spcAft>
              <a:buNone/>
              <a:defRPr/>
            </a:pPr>
            <a:r>
              <a:rPr lang="cs-CZ" dirty="0" smtClean="0"/>
              <a:t>Ukončení příjmu žádosti: 31.10.2022</a:t>
            </a:r>
          </a:p>
          <a:p>
            <a:pPr marL="400050" lvl="1" indent="0">
              <a:spcBef>
                <a:spcPts val="600"/>
              </a:spcBef>
              <a:spcAft>
                <a:spcPts val="600"/>
              </a:spcAft>
              <a:buNone/>
              <a:defRPr/>
            </a:pPr>
            <a:r>
              <a:rPr lang="cs-CZ" dirty="0" smtClean="0"/>
              <a:t>Realizace: do 30.6.2023</a:t>
            </a:r>
          </a:p>
          <a:p>
            <a:pPr marL="400050" lvl="1" indent="0">
              <a:spcBef>
                <a:spcPts val="600"/>
              </a:spcBef>
              <a:spcAft>
                <a:spcPts val="600"/>
              </a:spcAft>
              <a:buNone/>
              <a:defRPr/>
            </a:pPr>
            <a:r>
              <a:rPr lang="cs-CZ" dirty="0"/>
              <a:t>Alokace: 95 000 </a:t>
            </a:r>
            <a:r>
              <a:rPr lang="cs-CZ" dirty="0" smtClean="0"/>
              <a:t>000 Kč z EU</a:t>
            </a:r>
          </a:p>
          <a:p>
            <a:pPr marL="400050" lvl="1" indent="0">
              <a:spcBef>
                <a:spcPts val="600"/>
              </a:spcBef>
              <a:spcAft>
                <a:spcPts val="600"/>
              </a:spcAft>
              <a:buNone/>
              <a:defRPr/>
            </a:pPr>
            <a:r>
              <a:rPr lang="cs-CZ" dirty="0" smtClean="0"/>
              <a:t>Dotace: 95 % z EU</a:t>
            </a:r>
          </a:p>
          <a:p>
            <a:pPr marL="400050" lvl="1" indent="0">
              <a:spcBef>
                <a:spcPts val="600"/>
              </a:spcBef>
              <a:spcAft>
                <a:spcPts val="600"/>
              </a:spcAft>
              <a:buNone/>
              <a:defRPr/>
            </a:pPr>
            <a:r>
              <a:rPr lang="cs-CZ" dirty="0" smtClean="0"/>
              <a:t>Žadatelé: ORP</a:t>
            </a:r>
          </a:p>
          <a:p>
            <a:pPr marL="400050" lvl="1" indent="0">
              <a:spcBef>
                <a:spcPts val="600"/>
              </a:spcBef>
              <a:spcAft>
                <a:spcPts val="600"/>
              </a:spcAft>
              <a:buNone/>
              <a:defRPr/>
            </a:pPr>
            <a:r>
              <a:rPr lang="cs-CZ" dirty="0" smtClean="0"/>
              <a:t>Pouze projekty nezakládající veřejnou podporu dle čl.107 SFEU</a:t>
            </a:r>
          </a:p>
          <a:p>
            <a:pPr marL="400050" lvl="1" indent="0">
              <a:spcBef>
                <a:spcPts val="600"/>
              </a:spcBef>
              <a:spcAft>
                <a:spcPts val="600"/>
              </a:spcAft>
              <a:buNone/>
              <a:defRPr/>
            </a:pPr>
            <a:endParaRPr lang="cs-CZ" dirty="0" smtClean="0"/>
          </a:p>
          <a:p>
            <a:pPr marL="400050" lvl="1" indent="0">
              <a:spcBef>
                <a:spcPts val="600"/>
              </a:spcBef>
              <a:spcAft>
                <a:spcPts val="600"/>
              </a:spcAft>
              <a:buNone/>
              <a:defRPr/>
            </a:pPr>
            <a:endParaRPr lang="cs-CZ" sz="2000" dirty="0"/>
          </a:p>
        </p:txBody>
      </p:sp>
    </p:spTree>
    <p:extLst>
      <p:ext uri="{BB962C8B-B14F-4D97-AF65-F5344CB8AC3E}">
        <p14:creationId xmlns:p14="http://schemas.microsoft.com/office/powerpoint/2010/main" val="519133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8522"/>
            <a:ext cx="8229600" cy="1155801"/>
          </a:xfrm>
        </p:spPr>
        <p:txBody>
          <a:bodyPr/>
          <a:lstStyle/>
          <a:p>
            <a:r>
              <a:rPr lang="cs-CZ" dirty="0" smtClean="0"/>
              <a:t/>
            </a:r>
            <a:br>
              <a:rPr lang="cs-CZ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60717" y="391266"/>
            <a:ext cx="8350370" cy="1242487"/>
          </a:xfrm>
        </p:spPr>
        <p:txBody>
          <a:bodyPr>
            <a:normAutofit fontScale="40000" lnSpcReduction="20000"/>
          </a:bodyPr>
          <a:lstStyle/>
          <a:p>
            <a:pPr marL="0" indent="0" algn="ctr" fontAlgn="auto">
              <a:spcAft>
                <a:spcPts val="0"/>
              </a:spcAft>
              <a:buNone/>
              <a:defRPr/>
            </a:pPr>
            <a:r>
              <a:rPr lang="cs-CZ" sz="65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45. VÝZVA IROP</a:t>
            </a:r>
            <a:r>
              <a:rPr lang="cs-CZ" sz="96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cs-CZ" sz="96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cs-CZ" sz="50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PODPORA POŘIZOVÁNÍ A UPLATŇOVÁNÍ DOKUMENTŮ ÚZEMNÍHO ROZVOJE – INTEGROVANÉ PROJEKTY CLLD</a:t>
            </a:r>
            <a:endParaRPr lang="cs-CZ" sz="3600" b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6" name="Picture 2" descr="\\nt1\O\Loga 2014_2020\IROP\Logolinky\RGB\JPG\IROP_CZ_RO_B_C RGB_malý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31" y="6172856"/>
            <a:ext cx="4199492" cy="6914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Nadpis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3500" b="1" i="0" kern="1200" cap="all">
                <a:solidFill>
                  <a:schemeClr val="tx1"/>
                </a:solidFill>
                <a:latin typeface="Myriad Pro"/>
                <a:ea typeface="+mj-ea"/>
                <a:cs typeface="+mj-cs"/>
              </a:defRPr>
            </a:lvl1pPr>
          </a:lstStyle>
          <a:p>
            <a:pPr>
              <a:defRPr/>
            </a:pPr>
            <a:endParaRPr lang="cs-CZ" sz="2800" dirty="0">
              <a:solidFill>
                <a:srgbClr val="0070C0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6B5227-2C6F-B94D-9D8F-826F9170706D}" type="slidenum">
              <a:rPr lang="en-US" smtClean="0"/>
              <a:t>15</a:t>
            </a:fld>
            <a:endParaRPr lang="en-US" dirty="0"/>
          </a:p>
        </p:txBody>
      </p:sp>
      <p:sp>
        <p:nvSpPr>
          <p:cNvPr id="9" name="Obdélník 8"/>
          <p:cNvSpPr/>
          <p:nvPr/>
        </p:nvSpPr>
        <p:spPr>
          <a:xfrm>
            <a:off x="404734" y="1687900"/>
            <a:ext cx="8364512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00050" lvl="1" indent="-400050">
              <a:spcBef>
                <a:spcPts val="600"/>
              </a:spcBef>
              <a:spcAft>
                <a:spcPts val="600"/>
              </a:spcAft>
              <a:buNone/>
              <a:defRPr/>
            </a:pPr>
            <a:r>
              <a:rPr lang="cs-CZ" b="1" dirty="0" smtClean="0"/>
              <a:t>Dne 08</a:t>
            </a:r>
            <a:r>
              <a:rPr lang="cs-CZ" b="1" dirty="0"/>
              <a:t>. 11. 2017 byla schválena revize Programového dokumentu </a:t>
            </a:r>
            <a:r>
              <a:rPr lang="cs-CZ" b="1" dirty="0" smtClean="0"/>
              <a:t>IROP.</a:t>
            </a:r>
            <a:endParaRPr lang="cs-CZ" dirty="0" smtClean="0"/>
          </a:p>
          <a:p>
            <a:pPr marL="400050" lvl="1" indent="-400050">
              <a:spcBef>
                <a:spcPts val="600"/>
              </a:spcBef>
              <a:spcAft>
                <a:spcPts val="600"/>
              </a:spcAft>
              <a:buFontTx/>
              <a:buChar char="-"/>
              <a:defRPr/>
            </a:pPr>
            <a:r>
              <a:rPr lang="cs-CZ" sz="2000" dirty="0" smtClean="0"/>
              <a:t>rozšíření okruhu žadatelů na obce</a:t>
            </a:r>
          </a:p>
          <a:p>
            <a:pPr marL="0" lvl="1">
              <a:spcBef>
                <a:spcPts val="600"/>
              </a:spcBef>
              <a:spcAft>
                <a:spcPts val="600"/>
              </a:spcAft>
              <a:defRPr/>
            </a:pPr>
            <a:endParaRPr lang="cs-CZ" sz="2000" dirty="0" smtClean="0"/>
          </a:p>
          <a:p>
            <a:pPr marL="0" lvl="1">
              <a:spcBef>
                <a:spcPts val="600"/>
              </a:spcBef>
              <a:spcAft>
                <a:spcPts val="600"/>
              </a:spcAft>
              <a:defRPr/>
            </a:pPr>
            <a:r>
              <a:rPr lang="cs-CZ" sz="2000" dirty="0" smtClean="0"/>
              <a:t>Další kroky:</a:t>
            </a:r>
          </a:p>
          <a:p>
            <a:pPr marL="400050" lvl="1" indent="-4000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cs-CZ" sz="2000" dirty="0" smtClean="0"/>
              <a:t>nutná </a:t>
            </a:r>
            <a:r>
              <a:rPr lang="cs-CZ" sz="2000" dirty="0"/>
              <a:t>úprava </a:t>
            </a:r>
            <a:r>
              <a:rPr lang="cs-CZ" sz="2000" dirty="0" smtClean="0"/>
              <a:t>kritérií</a:t>
            </a:r>
          </a:p>
          <a:p>
            <a:pPr marL="400050" lvl="1" indent="-4000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cs-CZ" sz="2000" dirty="0" smtClean="0"/>
              <a:t>revize Specifických pravil </a:t>
            </a:r>
          </a:p>
          <a:p>
            <a:pPr marL="400050" lvl="1" indent="-4000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cs-CZ" sz="2000" dirty="0" smtClean="0"/>
              <a:t>revize strategií MAS</a:t>
            </a:r>
            <a:endParaRPr lang="cs-CZ" sz="2000" dirty="0"/>
          </a:p>
        </p:txBody>
      </p:sp>
    </p:spTree>
    <p:extLst>
      <p:ext uri="{BB962C8B-B14F-4D97-AF65-F5344CB8AC3E}">
        <p14:creationId xmlns:p14="http://schemas.microsoft.com/office/powerpoint/2010/main" val="19180807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467544" y="1549667"/>
            <a:ext cx="8767068" cy="4831882"/>
          </a:xfrm>
        </p:spPr>
        <p:txBody>
          <a:bodyPr rtlCol="0">
            <a:noAutofit/>
          </a:bodyPr>
          <a:lstStyle/>
          <a:p>
            <a:pPr marL="400050" lvl="1" indent="0">
              <a:spcBef>
                <a:spcPts val="600"/>
              </a:spcBef>
              <a:spcAft>
                <a:spcPts val="600"/>
              </a:spcAft>
              <a:buNone/>
              <a:defRPr/>
            </a:pPr>
            <a:r>
              <a:rPr lang="cs-CZ" altLang="cs-CZ" sz="2200" b="1" dirty="0" smtClean="0"/>
              <a:t>Oprávnění žadatelé</a:t>
            </a:r>
            <a:r>
              <a:rPr lang="cs-CZ" altLang="cs-CZ" sz="2200" b="1" dirty="0"/>
              <a:t>: </a:t>
            </a:r>
            <a:r>
              <a:rPr lang="cs-CZ" sz="2200" dirty="0" smtClean="0"/>
              <a:t>obce s rozšířenou působností (ORP)</a:t>
            </a:r>
          </a:p>
          <a:p>
            <a:pPr marL="400050" lvl="1" indent="0">
              <a:spcBef>
                <a:spcPts val="600"/>
              </a:spcBef>
              <a:spcAft>
                <a:spcPts val="600"/>
              </a:spcAft>
              <a:buNone/>
              <a:defRPr/>
            </a:pPr>
            <a:r>
              <a:rPr lang="cs-CZ" sz="1800" dirty="0" smtClean="0">
                <a:solidFill>
                  <a:srgbClr val="FF0000"/>
                </a:solidFill>
              </a:rPr>
              <a:t>(budou přidány i obce)</a:t>
            </a:r>
          </a:p>
          <a:p>
            <a:pPr marL="0" indent="0">
              <a:buNone/>
            </a:pPr>
            <a:r>
              <a:rPr lang="cs-CZ" sz="2000" b="1" dirty="0" smtClean="0"/>
              <a:t>	Aktivity</a:t>
            </a:r>
            <a:r>
              <a:rPr lang="cs-CZ" sz="2000" b="1" dirty="0"/>
              <a:t>: </a:t>
            </a:r>
          </a:p>
          <a:p>
            <a:pPr lvl="1"/>
            <a:r>
              <a:rPr lang="cs-CZ" sz="1800" dirty="0"/>
              <a:t>Územní plány / změny územních plánů</a:t>
            </a:r>
          </a:p>
          <a:p>
            <a:pPr lvl="1"/>
            <a:r>
              <a:rPr lang="cs-CZ" sz="1800" dirty="0"/>
              <a:t>Regulační plány</a:t>
            </a:r>
          </a:p>
          <a:p>
            <a:pPr lvl="1"/>
            <a:r>
              <a:rPr lang="cs-CZ" sz="1800" dirty="0"/>
              <a:t>Územní studie</a:t>
            </a:r>
          </a:p>
          <a:p>
            <a:pPr marL="1085850" lvl="2">
              <a:buFontTx/>
              <a:buChar char="-"/>
            </a:pPr>
            <a:r>
              <a:rPr lang="cs-CZ" sz="1600" dirty="0"/>
              <a:t>krajina (pro celý SO ORP)</a:t>
            </a:r>
          </a:p>
          <a:p>
            <a:pPr marL="1085850" lvl="2">
              <a:buFontTx/>
              <a:buChar char="-"/>
            </a:pPr>
            <a:r>
              <a:rPr lang="cs-CZ" sz="1600" dirty="0"/>
              <a:t>veřejné prostranství</a:t>
            </a:r>
          </a:p>
          <a:p>
            <a:pPr marL="1085850" lvl="2">
              <a:buFontTx/>
              <a:buChar char="-"/>
            </a:pPr>
            <a:r>
              <a:rPr lang="pl-PL" sz="1600" dirty="0"/>
              <a:t>veřejná technická infrastruktura, veřejná dopravní infrastruktura</a:t>
            </a:r>
          </a:p>
          <a:p>
            <a:pPr marL="285750" indent="-285750">
              <a:buFontTx/>
              <a:buChar char="-"/>
            </a:pPr>
            <a:endParaRPr lang="pl-PL" sz="2000" dirty="0"/>
          </a:p>
          <a:p>
            <a:pPr marL="0" indent="0">
              <a:buNone/>
            </a:pPr>
            <a:r>
              <a:rPr lang="pl-PL" sz="2000" b="1" dirty="0" smtClean="0"/>
              <a:t>	Podmínka</a:t>
            </a:r>
            <a:r>
              <a:rPr lang="pl-PL" sz="2000" b="1" dirty="0"/>
              <a:t>: </a:t>
            </a:r>
            <a:r>
              <a:rPr lang="pl-PL" sz="2000" b="1" u="sng" dirty="0">
                <a:solidFill>
                  <a:srgbClr val="FF0000"/>
                </a:solidFill>
              </a:rPr>
              <a:t>podepsaná smlouva s dodavatelem</a:t>
            </a:r>
          </a:p>
        </p:txBody>
      </p:sp>
      <p:sp>
        <p:nvSpPr>
          <p:cNvPr id="6" name="Nadpis 1"/>
          <p:cNvSpPr txBox="1">
            <a:spLocks/>
          </p:cNvSpPr>
          <p:nvPr/>
        </p:nvSpPr>
        <p:spPr>
          <a:xfrm>
            <a:off x="467544" y="280643"/>
            <a:ext cx="8229600" cy="1269024"/>
          </a:xfrm>
          <a:prstGeom prst="rect">
            <a:avLst/>
          </a:prstGeom>
        </p:spPr>
        <p:txBody>
          <a:bodyPr/>
          <a:lstStyle>
            <a:lvl1pPr algn="ctr" defTabSz="457200" rtl="0" eaLnBrk="1" latinLnBrk="0" hangingPunct="1">
              <a:spcBef>
                <a:spcPct val="0"/>
              </a:spcBef>
              <a:buNone/>
              <a:defRPr sz="3500" kern="1200" cap="all">
                <a:solidFill>
                  <a:schemeClr val="tx1"/>
                </a:solidFill>
                <a:latin typeface="Arial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r>
              <a:rPr lang="cs-CZ" sz="26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yriad Pro"/>
              </a:rPr>
              <a:t>45. </a:t>
            </a:r>
            <a:r>
              <a:rPr lang="cs-CZ" sz="26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yriad Pro"/>
              </a:rPr>
              <a:t>VÝZVA IROP</a:t>
            </a:r>
            <a:br>
              <a:rPr lang="cs-CZ" sz="26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yriad Pro"/>
              </a:rPr>
            </a:br>
            <a:r>
              <a:rPr lang="cs-CZ" sz="20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yriad Pro"/>
              </a:rPr>
              <a:t>podpora pořizování a uplatňování dokumentů územního rozvoje – </a:t>
            </a:r>
            <a:r>
              <a:rPr lang="cs-CZ" sz="20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yriad Pro"/>
              </a:rPr>
              <a:t>Integrované projekty CLLD</a:t>
            </a:r>
          </a:p>
        </p:txBody>
      </p:sp>
      <p:pic>
        <p:nvPicPr>
          <p:cNvPr id="7" name="Picture 2" descr="\\nt1\O\Loga 2014_2020\IROP\Logolinky\RGB\JPG\IROP_CZ_RO_B_C RGB_malý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31" y="6172856"/>
            <a:ext cx="4199492" cy="6914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Zástupný symbol pro číslo snímk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6B5227-2C6F-B94D-9D8F-826F9170706D}" type="slidenum">
              <a:rPr lang="en-US" smtClean="0"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5949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>
          <a:xfrm>
            <a:off x="601579" y="462013"/>
            <a:ext cx="8229600" cy="5707781"/>
          </a:xfrm>
        </p:spPr>
        <p:txBody>
          <a:bodyPr/>
          <a:lstStyle/>
          <a:p>
            <a:pPr lvl="0">
              <a:spcBef>
                <a:spcPct val="20000"/>
              </a:spcBef>
            </a:pPr>
            <a:r>
              <a:rPr lang="cs-CZ" dirty="0" smtClean="0"/>
              <a:t>Děkuji </a:t>
            </a:r>
            <a:r>
              <a:rPr lang="cs-CZ" dirty="0" smtClean="0"/>
              <a:t>vám ZA POZORNOST</a:t>
            </a:r>
            <a:br>
              <a:rPr lang="cs-CZ" dirty="0" smtClean="0"/>
            </a:br>
            <a:r>
              <a:rPr lang="cs-CZ" dirty="0" smtClean="0"/>
              <a:t/>
            </a:r>
            <a:br>
              <a:rPr lang="cs-CZ" dirty="0" smtClean="0"/>
            </a:br>
            <a:r>
              <a:rPr lang="cs-CZ" sz="3200" b="0" cap="none" dirty="0">
                <a:solidFill>
                  <a:prstClr val="black"/>
                </a:solidFill>
                <a:ea typeface="+mn-ea"/>
                <a:cs typeface="+mn-cs"/>
              </a:rPr>
              <a:t>Bližší informace naleznete</a:t>
            </a:r>
            <a:r>
              <a:rPr lang="cs-CZ" dirty="0" smtClean="0"/>
              <a:t/>
            </a:r>
            <a:br>
              <a:rPr lang="cs-CZ" dirty="0" smtClean="0"/>
            </a:br>
            <a:r>
              <a:rPr lang="cs-CZ" sz="3200" b="0" cap="none" dirty="0">
                <a:solidFill>
                  <a:prstClr val="black"/>
                </a:solidFill>
                <a:ea typeface="+mn-ea"/>
                <a:cs typeface="+mn-cs"/>
                <a:hlinkClick r:id="rId2"/>
              </a:rPr>
              <a:t>http://</a:t>
            </a:r>
            <a:r>
              <a:rPr lang="cs-CZ" sz="3200" b="0" cap="none" dirty="0" smtClean="0">
                <a:solidFill>
                  <a:prstClr val="black"/>
                </a:solidFill>
                <a:ea typeface="+mn-ea"/>
                <a:cs typeface="+mn-cs"/>
                <a:hlinkClick r:id="rId2"/>
              </a:rPr>
              <a:t>www.dotaceeu.cz/irop</a:t>
            </a:r>
            <a:r>
              <a:rPr lang="cs-CZ" sz="3200" b="0" cap="none" dirty="0" smtClean="0">
                <a:solidFill>
                  <a:prstClr val="black"/>
                </a:solidFill>
                <a:ea typeface="+mn-ea"/>
                <a:cs typeface="+mn-cs"/>
              </a:rPr>
              <a:t/>
            </a:r>
            <a:br>
              <a:rPr lang="cs-CZ" sz="3200" b="0" cap="none" dirty="0" smtClean="0">
                <a:solidFill>
                  <a:prstClr val="black"/>
                </a:solidFill>
                <a:ea typeface="+mn-ea"/>
                <a:cs typeface="+mn-cs"/>
              </a:rPr>
            </a:br>
            <a:r>
              <a:rPr lang="cs-CZ" sz="3200" b="0" cap="none" dirty="0">
                <a:solidFill>
                  <a:prstClr val="black"/>
                </a:solidFill>
                <a:ea typeface="+mn-ea"/>
                <a:cs typeface="+mn-cs"/>
              </a:rPr>
              <a:t/>
            </a:r>
            <a:br>
              <a:rPr lang="cs-CZ" sz="3200" b="0" cap="none" dirty="0">
                <a:solidFill>
                  <a:prstClr val="black"/>
                </a:solidFill>
                <a:ea typeface="+mn-ea"/>
                <a:cs typeface="+mn-cs"/>
              </a:rPr>
            </a:br>
            <a:r>
              <a:rPr lang="cs-CZ" sz="3200" b="0" cap="none" dirty="0" smtClean="0">
                <a:solidFill>
                  <a:prstClr val="black"/>
                </a:solidFill>
                <a:ea typeface="+mn-ea"/>
                <a:cs typeface="+mn-cs"/>
              </a:rPr>
              <a:t>V případě dotazů nás kontaktujte </a:t>
            </a:r>
            <a:br>
              <a:rPr lang="cs-CZ" sz="3200" b="0" cap="none" dirty="0" smtClean="0">
                <a:solidFill>
                  <a:prstClr val="black"/>
                </a:solidFill>
                <a:ea typeface="+mn-ea"/>
                <a:cs typeface="+mn-cs"/>
              </a:rPr>
            </a:br>
            <a:r>
              <a:rPr lang="pl-PL" sz="2800" dirty="0" smtClean="0">
                <a:solidFill>
                  <a:srgbClr val="000000"/>
                </a:solidFill>
                <a:ea typeface="+mn-ea"/>
                <a:cs typeface="Myriad Pro"/>
                <a:hlinkClick r:id="rId3"/>
              </a:rPr>
              <a:t>irop@mmr.cz</a:t>
            </a:r>
            <a:r>
              <a:rPr lang="pl-PL" sz="2800" dirty="0">
                <a:solidFill>
                  <a:srgbClr val="000000"/>
                </a:solidFill>
                <a:ea typeface="+mn-ea"/>
                <a:cs typeface="Myriad Pro"/>
              </a:rPr>
              <a:t/>
            </a:r>
            <a:br>
              <a:rPr lang="pl-PL" sz="2800" dirty="0">
                <a:solidFill>
                  <a:srgbClr val="000000"/>
                </a:solidFill>
                <a:ea typeface="+mn-ea"/>
                <a:cs typeface="Myriad Pro"/>
              </a:rPr>
            </a:br>
            <a:r>
              <a:rPr lang="cs-CZ" sz="3200" b="0" cap="none" dirty="0">
                <a:solidFill>
                  <a:prstClr val="black"/>
                </a:solidFill>
                <a:ea typeface="+mn-ea"/>
                <a:cs typeface="+mn-cs"/>
              </a:rPr>
              <a:t/>
            </a:r>
            <a:br>
              <a:rPr lang="cs-CZ" sz="3200" b="0" cap="none" dirty="0">
                <a:solidFill>
                  <a:prstClr val="black"/>
                </a:solidFill>
                <a:ea typeface="+mn-ea"/>
                <a:cs typeface="+mn-cs"/>
              </a:rPr>
            </a:br>
            <a:r>
              <a:rPr lang="cs-CZ" sz="3200" b="0" cap="none" dirty="0">
                <a:solidFill>
                  <a:prstClr val="black"/>
                </a:solidFill>
                <a:ea typeface="+mn-ea"/>
                <a:cs typeface="+mn-cs"/>
              </a:rPr>
              <a:t/>
            </a:r>
            <a:br>
              <a:rPr lang="cs-CZ" sz="3200" b="0" cap="none" dirty="0">
                <a:solidFill>
                  <a:prstClr val="black"/>
                </a:solidFill>
                <a:ea typeface="+mn-ea"/>
                <a:cs typeface="+mn-cs"/>
              </a:rPr>
            </a:br>
            <a:endParaRPr lang="cs-CZ" sz="2800" dirty="0">
              <a:solidFill>
                <a:srgbClr val="000000"/>
              </a:solidFill>
              <a:ea typeface="+mn-ea"/>
              <a:cs typeface="Myriad Pro"/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6B5227-2C6F-B94D-9D8F-826F9170706D}" type="slidenum">
              <a:rPr lang="en-US" smtClean="0"/>
              <a:t>17</a:t>
            </a:fld>
            <a:endParaRPr lang="en-US" dirty="0"/>
          </a:p>
        </p:txBody>
      </p:sp>
      <p:pic>
        <p:nvPicPr>
          <p:cNvPr id="6" name="Picture 2" descr="\\nt1\O\Loga 2014_2020\IROP\Logolinky\RGB\JPG\IROP_CZ_RO_B_C RGB_malý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31" y="6073541"/>
            <a:ext cx="4199492" cy="7907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713838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8522"/>
            <a:ext cx="8229600" cy="1155801"/>
          </a:xfrm>
        </p:spPr>
        <p:txBody>
          <a:bodyPr/>
          <a:lstStyle/>
          <a:p>
            <a:r>
              <a:rPr lang="cs-CZ" dirty="0" smtClean="0"/>
              <a:t/>
            </a:r>
            <a:br>
              <a:rPr lang="cs-CZ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60717" y="391266"/>
            <a:ext cx="8350370" cy="1242487"/>
          </a:xfrm>
        </p:spPr>
        <p:txBody>
          <a:bodyPr>
            <a:normAutofit fontScale="47500" lnSpcReduction="20000"/>
          </a:bodyPr>
          <a:lstStyle/>
          <a:p>
            <a:pPr marL="0" indent="0" algn="ctr" fontAlgn="auto">
              <a:spcAft>
                <a:spcPts val="0"/>
              </a:spcAft>
              <a:buNone/>
              <a:defRPr/>
            </a:pPr>
            <a:r>
              <a:rPr lang="cs-CZ" sz="65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SC 3.3 - Podpora </a:t>
            </a:r>
            <a:r>
              <a:rPr lang="cs-CZ" sz="65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pořizování a uplatňování dokumentů územního rozvoje </a:t>
            </a:r>
            <a:endParaRPr lang="cs-CZ" sz="3600" b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6" name="Picture 2" descr="\\nt1\O\Loga 2014_2020\IROP\Logolinky\RGB\JPG\IROP_CZ_RO_B_C RGB_malý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31" y="6172856"/>
            <a:ext cx="4199492" cy="6914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Nadpis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3500" b="1" i="0" kern="1200" cap="all">
                <a:solidFill>
                  <a:schemeClr val="tx1"/>
                </a:solidFill>
                <a:latin typeface="Myriad Pro"/>
                <a:ea typeface="+mj-ea"/>
                <a:cs typeface="+mj-cs"/>
              </a:defRPr>
            </a:lvl1pPr>
          </a:lstStyle>
          <a:p>
            <a:pPr>
              <a:defRPr/>
            </a:pPr>
            <a:endParaRPr lang="cs-CZ" sz="2800" dirty="0">
              <a:solidFill>
                <a:srgbClr val="0070C0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6B5227-2C6F-B94D-9D8F-826F9170706D}" type="slidenum">
              <a:rPr lang="en-US" smtClean="0"/>
              <a:t>2</a:t>
            </a:fld>
            <a:endParaRPr lang="en-US" dirty="0"/>
          </a:p>
        </p:txBody>
      </p:sp>
      <p:sp>
        <p:nvSpPr>
          <p:cNvPr id="9" name="Obdélník 8"/>
          <p:cNvSpPr/>
          <p:nvPr/>
        </p:nvSpPr>
        <p:spPr>
          <a:xfrm>
            <a:off x="612475" y="1687900"/>
            <a:ext cx="7919050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85800" lvl="1" indent="-285750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  <a:defRPr/>
            </a:pPr>
            <a:r>
              <a:rPr lang="cs-CZ" dirty="0" smtClean="0"/>
              <a:t>SC 3.3 IROP navazuje na OI 5.3. IOP (ÚP a ÚAP)</a:t>
            </a:r>
          </a:p>
          <a:p>
            <a:pPr marL="685800" lvl="1" indent="-285750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  <a:defRPr/>
            </a:pPr>
            <a:r>
              <a:rPr lang="cs-CZ" dirty="0" smtClean="0"/>
              <a:t>Původní alokace SC 3.3 cca 1,2 mld. Kč z EU</a:t>
            </a:r>
          </a:p>
          <a:p>
            <a:pPr marL="1143000" lvl="2" indent="-285750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  <a:defRPr/>
            </a:pPr>
            <a:r>
              <a:rPr lang="cs-CZ" dirty="0" smtClean="0"/>
              <a:t>kraje? obce? ORP?</a:t>
            </a:r>
          </a:p>
          <a:p>
            <a:pPr marL="685800" lvl="1" indent="-285750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  <a:defRPr/>
            </a:pPr>
            <a:r>
              <a:rPr lang="cs-CZ" dirty="0" smtClean="0"/>
              <a:t>Aktuální alokace SC 3.3 cca 200 mil. Kč z EU</a:t>
            </a:r>
          </a:p>
          <a:p>
            <a:pPr marL="685800" lvl="1" indent="-285750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  <a:defRPr/>
            </a:pPr>
            <a:r>
              <a:rPr lang="cs-CZ" dirty="0" smtClean="0"/>
              <a:t>Dotace 85 % EU, 5 % státní rozpočet</a:t>
            </a:r>
          </a:p>
          <a:p>
            <a:pPr marL="400050" lvl="1">
              <a:spcBef>
                <a:spcPts val="600"/>
              </a:spcBef>
              <a:spcAft>
                <a:spcPts val="600"/>
              </a:spcAft>
              <a:defRPr/>
            </a:pPr>
            <a:endParaRPr lang="cs-CZ" dirty="0" smtClean="0"/>
          </a:p>
          <a:p>
            <a:pPr marL="685800" lvl="1" indent="-285750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  <a:defRPr/>
            </a:pPr>
            <a:r>
              <a:rPr lang="cs-CZ" dirty="0" smtClean="0"/>
              <a:t>2. výzva IROP – Územní plány (535 mil. Kč)</a:t>
            </a:r>
          </a:p>
          <a:p>
            <a:pPr marL="685800" lvl="1" indent="-285750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  <a:defRPr/>
            </a:pPr>
            <a:r>
              <a:rPr lang="cs-CZ" dirty="0" smtClean="0"/>
              <a:t>3. výzva IROP – Regulační plány (199 mil. Kč)</a:t>
            </a:r>
          </a:p>
          <a:p>
            <a:pPr marL="685800" lvl="1" indent="-285750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  <a:defRPr/>
            </a:pPr>
            <a:r>
              <a:rPr lang="cs-CZ" dirty="0" smtClean="0"/>
              <a:t>9. výzva IROP – Územní studie (382 mil. Kč; sníženo na 150 mil. Kč)</a:t>
            </a:r>
          </a:p>
          <a:p>
            <a:pPr marL="400050" lvl="1" indent="0">
              <a:spcBef>
                <a:spcPts val="600"/>
              </a:spcBef>
              <a:spcAft>
                <a:spcPts val="600"/>
              </a:spcAft>
              <a:buNone/>
              <a:defRPr/>
            </a:pPr>
            <a:endParaRPr lang="cs-CZ" dirty="0" smtClean="0"/>
          </a:p>
          <a:p>
            <a:pPr marL="400050" lvl="1" indent="0">
              <a:spcBef>
                <a:spcPts val="600"/>
              </a:spcBef>
              <a:spcAft>
                <a:spcPts val="600"/>
              </a:spcAft>
              <a:buNone/>
              <a:defRPr/>
            </a:pPr>
            <a:endParaRPr lang="cs-CZ" sz="2000" dirty="0"/>
          </a:p>
        </p:txBody>
      </p:sp>
    </p:spTree>
    <p:extLst>
      <p:ext uri="{BB962C8B-B14F-4D97-AF65-F5344CB8AC3E}">
        <p14:creationId xmlns:p14="http://schemas.microsoft.com/office/powerpoint/2010/main" val="1672913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8522"/>
            <a:ext cx="8229600" cy="1155801"/>
          </a:xfrm>
        </p:spPr>
        <p:txBody>
          <a:bodyPr/>
          <a:lstStyle/>
          <a:p>
            <a:r>
              <a:rPr lang="cs-CZ" dirty="0" smtClean="0"/>
              <a:t/>
            </a:r>
            <a:br>
              <a:rPr lang="cs-CZ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60717" y="391266"/>
            <a:ext cx="8350370" cy="1242487"/>
          </a:xfrm>
        </p:spPr>
        <p:txBody>
          <a:bodyPr>
            <a:normAutofit fontScale="47500" lnSpcReduction="20000"/>
          </a:bodyPr>
          <a:lstStyle/>
          <a:p>
            <a:pPr marL="0" indent="0" algn="ctr" fontAlgn="auto">
              <a:spcAft>
                <a:spcPts val="0"/>
              </a:spcAft>
              <a:buNone/>
              <a:defRPr/>
            </a:pPr>
            <a:r>
              <a:rPr lang="cs-CZ" sz="65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SC 3.3 - Podpora </a:t>
            </a:r>
            <a:r>
              <a:rPr lang="cs-CZ" sz="65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pořizování a uplatňování dokumentů územního rozvoje </a:t>
            </a:r>
            <a:endParaRPr lang="cs-CZ" sz="3600" b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6" name="Picture 2" descr="\\nt1\O\Loga 2014_2020\IROP\Logolinky\RGB\JPG\IROP_CZ_RO_B_C RGB_malý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31" y="6172856"/>
            <a:ext cx="4199492" cy="6914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Nadpis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3500" b="1" i="0" kern="1200" cap="all">
                <a:solidFill>
                  <a:schemeClr val="tx1"/>
                </a:solidFill>
                <a:latin typeface="Myriad Pro"/>
                <a:ea typeface="+mj-ea"/>
                <a:cs typeface="+mj-cs"/>
              </a:defRPr>
            </a:lvl1pPr>
          </a:lstStyle>
          <a:p>
            <a:pPr>
              <a:defRPr/>
            </a:pPr>
            <a:endParaRPr lang="cs-CZ" sz="2800" dirty="0">
              <a:solidFill>
                <a:srgbClr val="0070C0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6B5227-2C6F-B94D-9D8F-826F9170706D}" type="slidenum">
              <a:rPr lang="en-US" smtClean="0"/>
              <a:t>3</a:t>
            </a:fld>
            <a:endParaRPr lang="en-US" dirty="0"/>
          </a:p>
        </p:txBody>
      </p:sp>
      <p:sp>
        <p:nvSpPr>
          <p:cNvPr id="9" name="Obdélník 8"/>
          <p:cNvSpPr/>
          <p:nvPr/>
        </p:nvSpPr>
        <p:spPr>
          <a:xfrm>
            <a:off x="612475" y="1687900"/>
            <a:ext cx="7919050" cy="38472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00050" lvl="1" indent="-309563">
              <a:spcBef>
                <a:spcPts val="600"/>
              </a:spcBef>
              <a:spcAft>
                <a:spcPts val="600"/>
              </a:spcAft>
              <a:defRPr/>
            </a:pPr>
            <a:r>
              <a:rPr lang="cs-CZ" b="1" u="sng" dirty="0" smtClean="0"/>
              <a:t>2. výzva IROP – Územní plány </a:t>
            </a:r>
          </a:p>
          <a:p>
            <a:pPr marL="400050" lvl="1" indent="-309563">
              <a:spcBef>
                <a:spcPts val="600"/>
              </a:spcBef>
              <a:spcAft>
                <a:spcPts val="600"/>
              </a:spcAft>
              <a:buFont typeface="Courier New" panose="02070309020205020404" pitchFamily="49" charset="0"/>
              <a:buChar char="o"/>
              <a:defRPr/>
            </a:pPr>
            <a:r>
              <a:rPr lang="cs-CZ" dirty="0" smtClean="0"/>
              <a:t>alokace výzvy: </a:t>
            </a:r>
            <a:r>
              <a:rPr lang="cs-CZ" b="1" dirty="0" smtClean="0"/>
              <a:t>535 mil. Kč z EU</a:t>
            </a:r>
          </a:p>
          <a:p>
            <a:pPr marL="400050" lvl="1" indent="-309563">
              <a:spcBef>
                <a:spcPts val="600"/>
              </a:spcBef>
              <a:spcAft>
                <a:spcPts val="600"/>
              </a:spcAft>
              <a:buFont typeface="Courier New" panose="02070309020205020404" pitchFamily="49" charset="0"/>
              <a:buChar char="o"/>
              <a:defRPr/>
            </a:pPr>
            <a:r>
              <a:rPr lang="cs-CZ" dirty="0"/>
              <a:t>t</a:t>
            </a:r>
            <a:r>
              <a:rPr lang="cs-CZ" dirty="0" smtClean="0"/>
              <a:t>ermín výzvy: </a:t>
            </a:r>
            <a:r>
              <a:rPr lang="cs-CZ" b="1" dirty="0" smtClean="0"/>
              <a:t>červenec 2015 – březen 2017</a:t>
            </a:r>
          </a:p>
          <a:p>
            <a:pPr marL="400050" lvl="1" indent="-309563">
              <a:spcBef>
                <a:spcPts val="600"/>
              </a:spcBef>
              <a:spcAft>
                <a:spcPts val="600"/>
              </a:spcAft>
              <a:buFont typeface="Courier New" panose="02070309020205020404" pitchFamily="49" charset="0"/>
              <a:buChar char="o"/>
              <a:defRPr/>
            </a:pPr>
            <a:r>
              <a:rPr lang="cs-CZ" dirty="0"/>
              <a:t>u</a:t>
            </a:r>
            <a:r>
              <a:rPr lang="cs-CZ" dirty="0" smtClean="0"/>
              <a:t>končení realizace projektu do: </a:t>
            </a:r>
            <a:r>
              <a:rPr lang="cs-CZ" b="1" dirty="0" smtClean="0"/>
              <a:t>31. 12. 2019</a:t>
            </a:r>
          </a:p>
          <a:p>
            <a:pPr marL="400050" lvl="1" indent="-309563">
              <a:spcBef>
                <a:spcPts val="600"/>
              </a:spcBef>
              <a:spcAft>
                <a:spcPts val="600"/>
              </a:spcAft>
              <a:buFont typeface="Courier New" panose="02070309020205020404" pitchFamily="49" charset="0"/>
              <a:buChar char="o"/>
              <a:defRPr/>
            </a:pPr>
            <a:r>
              <a:rPr lang="cs-CZ" dirty="0"/>
              <a:t>z</a:t>
            </a:r>
            <a:r>
              <a:rPr lang="cs-CZ" dirty="0" smtClean="0"/>
              <a:t>aměření: </a:t>
            </a:r>
            <a:r>
              <a:rPr lang="cs-CZ" b="1" dirty="0" smtClean="0"/>
              <a:t>nové územní plány, změny územních plánů</a:t>
            </a:r>
          </a:p>
          <a:p>
            <a:pPr marL="400050" lvl="1" indent="-309563">
              <a:spcBef>
                <a:spcPts val="600"/>
              </a:spcBef>
              <a:spcAft>
                <a:spcPts val="600"/>
              </a:spcAft>
              <a:buFont typeface="Courier New" panose="02070309020205020404" pitchFamily="49" charset="0"/>
              <a:buChar char="o"/>
              <a:defRPr/>
            </a:pPr>
            <a:r>
              <a:rPr lang="cs-CZ" dirty="0" smtClean="0"/>
              <a:t>počet registrovaných projektů:  </a:t>
            </a:r>
            <a:r>
              <a:rPr lang="cs-CZ" b="1" dirty="0" smtClean="0"/>
              <a:t>35</a:t>
            </a:r>
          </a:p>
          <a:p>
            <a:pPr marL="400050" lvl="1" indent="-309563">
              <a:spcBef>
                <a:spcPts val="600"/>
              </a:spcBef>
              <a:spcAft>
                <a:spcPts val="600"/>
              </a:spcAft>
              <a:buFont typeface="Courier New" panose="02070309020205020404" pitchFamily="49" charset="0"/>
              <a:buChar char="o"/>
              <a:defRPr/>
            </a:pPr>
            <a:r>
              <a:rPr lang="cs-CZ" dirty="0" smtClean="0"/>
              <a:t>počet úspěšných projektů: </a:t>
            </a:r>
            <a:r>
              <a:rPr lang="cs-CZ" b="1" dirty="0" smtClean="0"/>
              <a:t>33 </a:t>
            </a:r>
            <a:r>
              <a:rPr lang="cs-CZ" dirty="0" smtClean="0"/>
              <a:t>(za 35 mil. Kč z EU)</a:t>
            </a:r>
          </a:p>
          <a:p>
            <a:pPr marL="400050" lvl="1" indent="-309563">
              <a:spcBef>
                <a:spcPts val="600"/>
              </a:spcBef>
              <a:spcAft>
                <a:spcPts val="600"/>
              </a:spcAft>
              <a:buFont typeface="Courier New" panose="02070309020205020404" pitchFamily="49" charset="0"/>
              <a:buChar char="o"/>
              <a:defRPr/>
            </a:pPr>
            <a:r>
              <a:rPr lang="cs-CZ" dirty="0"/>
              <a:t>p</a:t>
            </a:r>
            <a:r>
              <a:rPr lang="cs-CZ" dirty="0" smtClean="0"/>
              <a:t>růměrná cena: </a:t>
            </a:r>
            <a:r>
              <a:rPr lang="cs-CZ" b="1" dirty="0" smtClean="0"/>
              <a:t>1,3 mil. Kč</a:t>
            </a:r>
            <a:r>
              <a:rPr lang="cs-CZ" dirty="0" smtClean="0"/>
              <a:t> celkových způsobilých výdajů</a:t>
            </a:r>
          </a:p>
          <a:p>
            <a:pPr marL="400050" lvl="1" indent="0">
              <a:spcBef>
                <a:spcPts val="600"/>
              </a:spcBef>
              <a:spcAft>
                <a:spcPts val="600"/>
              </a:spcAft>
              <a:buNone/>
              <a:defRPr/>
            </a:pPr>
            <a:endParaRPr lang="cs-CZ" sz="2000" dirty="0"/>
          </a:p>
        </p:txBody>
      </p:sp>
    </p:spTree>
    <p:extLst>
      <p:ext uri="{BB962C8B-B14F-4D97-AF65-F5344CB8AC3E}">
        <p14:creationId xmlns:p14="http://schemas.microsoft.com/office/powerpoint/2010/main" val="41249112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8522"/>
            <a:ext cx="8229600" cy="1155801"/>
          </a:xfrm>
        </p:spPr>
        <p:txBody>
          <a:bodyPr/>
          <a:lstStyle/>
          <a:p>
            <a:r>
              <a:rPr lang="cs-CZ" dirty="0" smtClean="0"/>
              <a:t/>
            </a:r>
            <a:br>
              <a:rPr lang="cs-CZ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60717" y="391266"/>
            <a:ext cx="8350370" cy="1242487"/>
          </a:xfrm>
        </p:spPr>
        <p:txBody>
          <a:bodyPr>
            <a:normAutofit fontScale="47500" lnSpcReduction="20000"/>
          </a:bodyPr>
          <a:lstStyle/>
          <a:p>
            <a:pPr marL="0" indent="0" algn="ctr" fontAlgn="auto">
              <a:spcAft>
                <a:spcPts val="0"/>
              </a:spcAft>
              <a:buNone/>
              <a:defRPr/>
            </a:pPr>
            <a:r>
              <a:rPr lang="cs-CZ" sz="65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SC 3.3 - Podpora </a:t>
            </a:r>
            <a:r>
              <a:rPr lang="cs-CZ" sz="65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pořizování a uplatňování dokumentů územního rozvoje </a:t>
            </a:r>
            <a:endParaRPr lang="cs-CZ" sz="3600" b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6" name="Picture 2" descr="\\nt1\O\Loga 2014_2020\IROP\Logolinky\RGB\JPG\IROP_CZ_RO_B_C RGB_malý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31" y="6172856"/>
            <a:ext cx="4199492" cy="6914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Nadpis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3500" b="1" i="0" kern="1200" cap="all">
                <a:solidFill>
                  <a:schemeClr val="tx1"/>
                </a:solidFill>
                <a:latin typeface="Myriad Pro"/>
                <a:ea typeface="+mj-ea"/>
                <a:cs typeface="+mj-cs"/>
              </a:defRPr>
            </a:lvl1pPr>
          </a:lstStyle>
          <a:p>
            <a:pPr>
              <a:defRPr/>
            </a:pPr>
            <a:endParaRPr lang="cs-CZ" sz="2800" dirty="0">
              <a:solidFill>
                <a:srgbClr val="0070C0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6B5227-2C6F-B94D-9D8F-826F9170706D}" type="slidenum">
              <a:rPr lang="en-US" smtClean="0"/>
              <a:t>4</a:t>
            </a:fld>
            <a:endParaRPr lang="en-US" dirty="0"/>
          </a:p>
        </p:txBody>
      </p:sp>
      <p:sp>
        <p:nvSpPr>
          <p:cNvPr id="9" name="Obdélník 8"/>
          <p:cNvSpPr/>
          <p:nvPr/>
        </p:nvSpPr>
        <p:spPr>
          <a:xfrm>
            <a:off x="612475" y="1687900"/>
            <a:ext cx="8298612" cy="29546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00050" lvl="1" indent="-309563">
              <a:spcBef>
                <a:spcPts val="600"/>
              </a:spcBef>
              <a:spcAft>
                <a:spcPts val="600"/>
              </a:spcAft>
              <a:defRPr/>
            </a:pPr>
            <a:r>
              <a:rPr lang="cs-CZ" b="1" u="sng" dirty="0" smtClean="0"/>
              <a:t>2. výzva IROP – Územní plány </a:t>
            </a:r>
          </a:p>
          <a:p>
            <a:pPr marL="400050" lvl="1" indent="-309563">
              <a:spcBef>
                <a:spcPts val="600"/>
              </a:spcBef>
              <a:spcAft>
                <a:spcPts val="600"/>
              </a:spcAft>
              <a:buFont typeface="Courier New" panose="02070309020205020404" pitchFamily="49" charset="0"/>
              <a:buChar char="o"/>
              <a:defRPr/>
            </a:pPr>
            <a:r>
              <a:rPr lang="cs-CZ" dirty="0"/>
              <a:t>n</a:t>
            </a:r>
            <a:r>
              <a:rPr lang="cs-CZ" dirty="0" smtClean="0"/>
              <a:t>ejdražší projekty</a:t>
            </a:r>
          </a:p>
          <a:p>
            <a:pPr marL="90487" lvl="1">
              <a:spcBef>
                <a:spcPts val="600"/>
              </a:spcBef>
              <a:spcAft>
                <a:spcPts val="600"/>
              </a:spcAft>
              <a:defRPr/>
            </a:pPr>
            <a:endParaRPr lang="cs-CZ" dirty="0" smtClean="0"/>
          </a:p>
          <a:p>
            <a:pPr marL="90487" lvl="1">
              <a:spcBef>
                <a:spcPts val="600"/>
              </a:spcBef>
              <a:spcAft>
                <a:spcPts val="600"/>
              </a:spcAft>
              <a:defRPr/>
            </a:pPr>
            <a:endParaRPr lang="cs-CZ" dirty="0"/>
          </a:p>
          <a:p>
            <a:pPr marL="90487" lvl="1">
              <a:spcBef>
                <a:spcPts val="600"/>
              </a:spcBef>
              <a:spcAft>
                <a:spcPts val="600"/>
              </a:spcAft>
              <a:defRPr/>
            </a:pPr>
            <a:endParaRPr lang="cs-CZ" dirty="0"/>
          </a:p>
          <a:p>
            <a:pPr marL="90487" lvl="1">
              <a:spcBef>
                <a:spcPts val="600"/>
              </a:spcBef>
              <a:spcAft>
                <a:spcPts val="600"/>
              </a:spcAft>
              <a:defRPr/>
            </a:pPr>
            <a:endParaRPr lang="cs-CZ" dirty="0" smtClean="0"/>
          </a:p>
          <a:p>
            <a:pPr marL="400050" lvl="1" indent="-309563">
              <a:spcBef>
                <a:spcPts val="600"/>
              </a:spcBef>
              <a:spcAft>
                <a:spcPts val="600"/>
              </a:spcAft>
              <a:buFont typeface="Courier New" panose="02070309020205020404" pitchFamily="49" charset="0"/>
              <a:buChar char="o"/>
              <a:defRPr/>
            </a:pPr>
            <a:r>
              <a:rPr lang="cs-CZ" dirty="0"/>
              <a:t>j</a:t>
            </a:r>
            <a:r>
              <a:rPr lang="cs-CZ" dirty="0" smtClean="0"/>
              <a:t>iž dokončené projekty </a:t>
            </a:r>
            <a:r>
              <a:rPr lang="cs-CZ" sz="1200" dirty="0" smtClean="0"/>
              <a:t>(z pohledu IROP; mohou probíhat opakovaná veřejná projednávání)</a:t>
            </a:r>
          </a:p>
        </p:txBody>
      </p:sp>
      <p:graphicFrame>
        <p:nvGraphicFramePr>
          <p:cNvPr id="5" name="Tabulk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06330081"/>
              </p:ext>
            </p:extLst>
          </p:nvPr>
        </p:nvGraphicFramePr>
        <p:xfrm>
          <a:off x="2055494" y="2561602"/>
          <a:ext cx="4497706" cy="144170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158924">
                  <a:extLst>
                    <a:ext uri="{9D8B030D-6E8A-4147-A177-3AD203B41FA5}">
                      <a16:colId xmlns:a16="http://schemas.microsoft.com/office/drawing/2014/main" val="3155110891"/>
                    </a:ext>
                  </a:extLst>
                </a:gridCol>
                <a:gridCol w="1261544">
                  <a:extLst>
                    <a:ext uri="{9D8B030D-6E8A-4147-A177-3AD203B41FA5}">
                      <a16:colId xmlns:a16="http://schemas.microsoft.com/office/drawing/2014/main" val="962721766"/>
                    </a:ext>
                  </a:extLst>
                </a:gridCol>
                <a:gridCol w="1077238">
                  <a:extLst>
                    <a:ext uri="{9D8B030D-6E8A-4147-A177-3AD203B41FA5}">
                      <a16:colId xmlns:a16="http://schemas.microsoft.com/office/drawing/2014/main" val="3431701273"/>
                    </a:ext>
                  </a:extLst>
                </a:gridCol>
              </a:tblGrid>
              <a:tr h="35433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</a:rPr>
                        <a:t>Název projektu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</a:rPr>
                        <a:t>Celkové způsobilé výdaje projektu (Kč)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</a:rPr>
                        <a:t>Dotace EU</a:t>
                      </a:r>
                      <a:endParaRPr lang="cs-CZ" sz="1100"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</a:rPr>
                        <a:t>(Kč)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51194831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900">
                          <a:effectLst/>
                        </a:rPr>
                        <a:t>Návrh územního plánu města Liberec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900">
                          <a:effectLst/>
                        </a:rPr>
                        <a:t>5 268 340,00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900">
                          <a:effectLst/>
                        </a:rPr>
                        <a:t>4 478 089,00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3917588066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900">
                          <a:effectLst/>
                        </a:rPr>
                        <a:t>Územní plán Mladá Boleslav 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900">
                          <a:effectLst/>
                        </a:rPr>
                        <a:t>4 196 000,00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900">
                          <a:effectLst/>
                        </a:rPr>
                        <a:t>3 566 600,00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1597292898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900">
                          <a:effectLst/>
                        </a:rPr>
                        <a:t>Územní plán Litvínov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900">
                          <a:effectLst/>
                        </a:rPr>
                        <a:t>3 061 118,50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900">
                          <a:effectLst/>
                        </a:rPr>
                        <a:t>2 601 950,70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3768435988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900">
                          <a:effectLst/>
                        </a:rPr>
                        <a:t>Územní plán města Mostu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900">
                          <a:effectLst/>
                        </a:rPr>
                        <a:t>1 878 525,00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900">
                          <a:effectLst/>
                        </a:rPr>
                        <a:t>1 596 746,30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1312205906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900">
                          <a:effectLst/>
                        </a:rPr>
                        <a:t>Zpracování územního plánu Náchod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900">
                          <a:effectLst/>
                        </a:rPr>
                        <a:t>1 851 300,00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900" dirty="0">
                          <a:effectLst/>
                        </a:rPr>
                        <a:t>1 573 605,00</a:t>
                      </a:r>
                      <a:endParaRPr lang="cs-CZ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239225466"/>
                  </a:ext>
                </a:extLst>
              </a:tr>
            </a:tbl>
          </a:graphicData>
        </a:graphic>
      </p:graphicFrame>
      <p:graphicFrame>
        <p:nvGraphicFramePr>
          <p:cNvPr id="7" name="Tabulka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94242663"/>
              </p:ext>
            </p:extLst>
          </p:nvPr>
        </p:nvGraphicFramePr>
        <p:xfrm>
          <a:off x="2055494" y="4598340"/>
          <a:ext cx="4497706" cy="135420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158924">
                  <a:extLst>
                    <a:ext uri="{9D8B030D-6E8A-4147-A177-3AD203B41FA5}">
                      <a16:colId xmlns:a16="http://schemas.microsoft.com/office/drawing/2014/main" val="4219457713"/>
                    </a:ext>
                  </a:extLst>
                </a:gridCol>
                <a:gridCol w="1261544">
                  <a:extLst>
                    <a:ext uri="{9D8B030D-6E8A-4147-A177-3AD203B41FA5}">
                      <a16:colId xmlns:a16="http://schemas.microsoft.com/office/drawing/2014/main" val="2981737032"/>
                    </a:ext>
                  </a:extLst>
                </a:gridCol>
                <a:gridCol w="1077238">
                  <a:extLst>
                    <a:ext uri="{9D8B030D-6E8A-4147-A177-3AD203B41FA5}">
                      <a16:colId xmlns:a16="http://schemas.microsoft.com/office/drawing/2014/main" val="2417349875"/>
                    </a:ext>
                  </a:extLst>
                </a:gridCol>
              </a:tblGrid>
              <a:tr h="41529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000" dirty="0">
                          <a:effectLst/>
                        </a:rPr>
                        <a:t>Název projektu</a:t>
                      </a:r>
                      <a:endParaRPr lang="cs-CZ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000" dirty="0">
                          <a:effectLst/>
                        </a:rPr>
                        <a:t>Celkové způsobilé výdaje projektu (Kč)</a:t>
                      </a:r>
                      <a:endParaRPr lang="cs-CZ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</a:rPr>
                        <a:t>Dotace EU</a:t>
                      </a:r>
                      <a:endParaRPr lang="cs-CZ" sz="1100"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</a:rPr>
                        <a:t>(Kč)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392220798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900">
                          <a:effectLst/>
                        </a:rPr>
                        <a:t>Zpracování územního plánu Náchod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900" dirty="0">
                          <a:effectLst/>
                        </a:rPr>
                        <a:t>1 851 </a:t>
                      </a:r>
                      <a:r>
                        <a:rPr lang="cs-CZ" sz="900" dirty="0" smtClean="0">
                          <a:effectLst/>
                        </a:rPr>
                        <a:t>300,00</a:t>
                      </a:r>
                      <a:endParaRPr lang="cs-CZ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900" dirty="0">
                          <a:effectLst/>
                        </a:rPr>
                        <a:t>1 573 </a:t>
                      </a:r>
                      <a:r>
                        <a:rPr lang="cs-CZ" sz="900" dirty="0" smtClean="0">
                          <a:effectLst/>
                        </a:rPr>
                        <a:t>605,00</a:t>
                      </a:r>
                      <a:endParaRPr lang="cs-CZ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2471496918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900">
                          <a:effectLst/>
                        </a:rPr>
                        <a:t>Územní plán Blatná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900" dirty="0">
                          <a:effectLst/>
                        </a:rPr>
                        <a:t>1 536 </a:t>
                      </a:r>
                      <a:r>
                        <a:rPr lang="cs-CZ" sz="900" dirty="0" smtClean="0">
                          <a:effectLst/>
                        </a:rPr>
                        <a:t>700,00</a:t>
                      </a:r>
                      <a:endParaRPr lang="cs-CZ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900" dirty="0">
                          <a:effectLst/>
                        </a:rPr>
                        <a:t>1 306 </a:t>
                      </a:r>
                      <a:r>
                        <a:rPr lang="cs-CZ" sz="900" dirty="0" smtClean="0">
                          <a:effectLst/>
                        </a:rPr>
                        <a:t>195,00</a:t>
                      </a:r>
                      <a:endParaRPr lang="cs-CZ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175099799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900">
                          <a:effectLst/>
                        </a:rPr>
                        <a:t>Vypracování územního plánu Ústí nad Orlicí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900" dirty="0">
                          <a:effectLst/>
                        </a:rPr>
                        <a:t>794 </a:t>
                      </a:r>
                      <a:r>
                        <a:rPr lang="cs-CZ" sz="900" dirty="0" smtClean="0">
                          <a:effectLst/>
                        </a:rPr>
                        <a:t>062,50</a:t>
                      </a:r>
                      <a:endParaRPr lang="cs-CZ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900" dirty="0">
                          <a:effectLst/>
                        </a:rPr>
                        <a:t>674 </a:t>
                      </a:r>
                      <a:r>
                        <a:rPr lang="cs-CZ" sz="900" dirty="0" smtClean="0">
                          <a:effectLst/>
                        </a:rPr>
                        <a:t>953,10</a:t>
                      </a:r>
                      <a:endParaRPr lang="cs-CZ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2560336169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900">
                          <a:effectLst/>
                        </a:rPr>
                        <a:t>Územní plán města Votice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900" dirty="0">
                          <a:effectLst/>
                        </a:rPr>
                        <a:t>636 </a:t>
                      </a:r>
                      <a:r>
                        <a:rPr lang="cs-CZ" sz="900" dirty="0" smtClean="0">
                          <a:effectLst/>
                        </a:rPr>
                        <a:t>460,00</a:t>
                      </a:r>
                      <a:endParaRPr lang="cs-CZ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900" dirty="0">
                          <a:effectLst/>
                        </a:rPr>
                        <a:t>540 </a:t>
                      </a:r>
                      <a:r>
                        <a:rPr lang="cs-CZ" sz="900" dirty="0" smtClean="0">
                          <a:effectLst/>
                        </a:rPr>
                        <a:t>991,00</a:t>
                      </a:r>
                      <a:endParaRPr lang="cs-CZ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330548621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687646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8522"/>
            <a:ext cx="8229600" cy="1155801"/>
          </a:xfrm>
        </p:spPr>
        <p:txBody>
          <a:bodyPr/>
          <a:lstStyle/>
          <a:p>
            <a:r>
              <a:rPr lang="cs-CZ" dirty="0" smtClean="0"/>
              <a:t/>
            </a:r>
            <a:br>
              <a:rPr lang="cs-CZ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60717" y="391266"/>
            <a:ext cx="8350370" cy="1242487"/>
          </a:xfrm>
        </p:spPr>
        <p:txBody>
          <a:bodyPr>
            <a:normAutofit fontScale="47500" lnSpcReduction="20000"/>
          </a:bodyPr>
          <a:lstStyle/>
          <a:p>
            <a:pPr marL="0" indent="0" algn="ctr" fontAlgn="auto">
              <a:spcAft>
                <a:spcPts val="0"/>
              </a:spcAft>
              <a:buNone/>
              <a:defRPr/>
            </a:pPr>
            <a:r>
              <a:rPr lang="cs-CZ" sz="65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SC 3.3 - Podpora </a:t>
            </a:r>
            <a:r>
              <a:rPr lang="cs-CZ" sz="65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pořizování a uplatňování dokumentů územního rozvoje </a:t>
            </a:r>
            <a:endParaRPr lang="cs-CZ" sz="3600" b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6" name="Picture 2" descr="\\nt1\O\Loga 2014_2020\IROP\Logolinky\RGB\JPG\IROP_CZ_RO_B_C RGB_malý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31" y="6172856"/>
            <a:ext cx="4199492" cy="6914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Nadpis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3500" b="1" i="0" kern="1200" cap="all">
                <a:solidFill>
                  <a:schemeClr val="tx1"/>
                </a:solidFill>
                <a:latin typeface="Myriad Pro"/>
                <a:ea typeface="+mj-ea"/>
                <a:cs typeface="+mj-cs"/>
              </a:defRPr>
            </a:lvl1pPr>
          </a:lstStyle>
          <a:p>
            <a:pPr>
              <a:defRPr/>
            </a:pPr>
            <a:endParaRPr lang="cs-CZ" sz="2800" dirty="0">
              <a:solidFill>
                <a:srgbClr val="0070C0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6B5227-2C6F-B94D-9D8F-826F9170706D}" type="slidenum">
              <a:rPr lang="en-US" smtClean="0"/>
              <a:t>5</a:t>
            </a:fld>
            <a:endParaRPr lang="en-US" dirty="0"/>
          </a:p>
        </p:txBody>
      </p:sp>
      <p:sp>
        <p:nvSpPr>
          <p:cNvPr id="9" name="Obdélník 8"/>
          <p:cNvSpPr/>
          <p:nvPr/>
        </p:nvSpPr>
        <p:spPr>
          <a:xfrm>
            <a:off x="612475" y="1687900"/>
            <a:ext cx="7919050" cy="38472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00050" lvl="1" indent="-309563">
              <a:spcBef>
                <a:spcPts val="600"/>
              </a:spcBef>
              <a:spcAft>
                <a:spcPts val="600"/>
              </a:spcAft>
              <a:defRPr/>
            </a:pPr>
            <a:r>
              <a:rPr lang="cs-CZ" b="1" u="sng" dirty="0" smtClean="0"/>
              <a:t>3. výzva IROP – Regulační plány </a:t>
            </a:r>
          </a:p>
          <a:p>
            <a:pPr marL="400050" lvl="1" indent="-309563">
              <a:spcBef>
                <a:spcPts val="600"/>
              </a:spcBef>
              <a:spcAft>
                <a:spcPts val="600"/>
              </a:spcAft>
              <a:buFont typeface="Courier New" panose="02070309020205020404" pitchFamily="49" charset="0"/>
              <a:buChar char="o"/>
              <a:defRPr/>
            </a:pPr>
            <a:r>
              <a:rPr lang="cs-CZ" dirty="0" smtClean="0"/>
              <a:t>alokace výzvy: </a:t>
            </a:r>
            <a:r>
              <a:rPr lang="cs-CZ" b="1" dirty="0"/>
              <a:t>199 mil. </a:t>
            </a:r>
            <a:r>
              <a:rPr lang="cs-CZ" b="1" dirty="0" smtClean="0"/>
              <a:t>Kč z EU</a:t>
            </a:r>
          </a:p>
          <a:p>
            <a:pPr marL="400050" lvl="1" indent="-309563">
              <a:spcBef>
                <a:spcPts val="600"/>
              </a:spcBef>
              <a:spcAft>
                <a:spcPts val="600"/>
              </a:spcAft>
              <a:buFont typeface="Courier New" panose="02070309020205020404" pitchFamily="49" charset="0"/>
              <a:buChar char="o"/>
              <a:defRPr/>
            </a:pPr>
            <a:r>
              <a:rPr lang="cs-CZ" dirty="0"/>
              <a:t>t</a:t>
            </a:r>
            <a:r>
              <a:rPr lang="cs-CZ" dirty="0" smtClean="0"/>
              <a:t>ermín výzvy: </a:t>
            </a:r>
            <a:r>
              <a:rPr lang="cs-CZ" b="1" dirty="0" smtClean="0"/>
              <a:t>září 2015 – březen 2017</a:t>
            </a:r>
          </a:p>
          <a:p>
            <a:pPr marL="400050" lvl="1" indent="-309563">
              <a:spcBef>
                <a:spcPts val="600"/>
              </a:spcBef>
              <a:spcAft>
                <a:spcPts val="600"/>
              </a:spcAft>
              <a:buFont typeface="Courier New" panose="02070309020205020404" pitchFamily="49" charset="0"/>
              <a:buChar char="o"/>
              <a:defRPr/>
            </a:pPr>
            <a:r>
              <a:rPr lang="cs-CZ" dirty="0"/>
              <a:t>u</a:t>
            </a:r>
            <a:r>
              <a:rPr lang="cs-CZ" dirty="0" smtClean="0"/>
              <a:t>končení realizace projektu do: </a:t>
            </a:r>
            <a:r>
              <a:rPr lang="cs-CZ" b="1" dirty="0" smtClean="0"/>
              <a:t>31. 12. 2019</a:t>
            </a:r>
          </a:p>
          <a:p>
            <a:pPr marL="400050" lvl="1" indent="-309563">
              <a:spcBef>
                <a:spcPts val="600"/>
              </a:spcBef>
              <a:spcAft>
                <a:spcPts val="600"/>
              </a:spcAft>
              <a:buFont typeface="Courier New" panose="02070309020205020404" pitchFamily="49" charset="0"/>
              <a:buChar char="o"/>
              <a:defRPr/>
            </a:pPr>
            <a:r>
              <a:rPr lang="cs-CZ" dirty="0" smtClean="0"/>
              <a:t>zaměření: </a:t>
            </a:r>
            <a:r>
              <a:rPr lang="cs-CZ" b="1" dirty="0"/>
              <a:t>RP z podnětu obce nenahrazují územní </a:t>
            </a:r>
            <a:r>
              <a:rPr lang="cs-CZ" b="1" dirty="0" smtClean="0"/>
              <a:t>rozhodnutí</a:t>
            </a:r>
          </a:p>
          <a:p>
            <a:pPr marL="400050" lvl="1" indent="-309563">
              <a:spcBef>
                <a:spcPts val="600"/>
              </a:spcBef>
              <a:spcAft>
                <a:spcPts val="600"/>
              </a:spcAft>
              <a:buFont typeface="Courier New" panose="02070309020205020404" pitchFamily="49" charset="0"/>
              <a:buChar char="o"/>
              <a:defRPr/>
            </a:pPr>
            <a:r>
              <a:rPr lang="cs-CZ" dirty="0" smtClean="0"/>
              <a:t>počet registrovaných projektů:  </a:t>
            </a:r>
            <a:r>
              <a:rPr lang="cs-CZ" b="1" dirty="0" smtClean="0"/>
              <a:t>11 </a:t>
            </a:r>
          </a:p>
          <a:p>
            <a:pPr marL="400050" lvl="1" indent="-309563">
              <a:spcBef>
                <a:spcPts val="600"/>
              </a:spcBef>
              <a:spcAft>
                <a:spcPts val="600"/>
              </a:spcAft>
              <a:buFont typeface="Courier New" panose="02070309020205020404" pitchFamily="49" charset="0"/>
              <a:buChar char="o"/>
              <a:defRPr/>
            </a:pPr>
            <a:r>
              <a:rPr lang="cs-CZ" dirty="0" smtClean="0"/>
              <a:t>počet úspěšných projektů: </a:t>
            </a:r>
            <a:r>
              <a:rPr lang="cs-CZ" b="1" dirty="0" smtClean="0"/>
              <a:t>11 </a:t>
            </a:r>
            <a:r>
              <a:rPr lang="cs-CZ" dirty="0" smtClean="0"/>
              <a:t>(</a:t>
            </a:r>
            <a:r>
              <a:rPr lang="cs-CZ" dirty="0"/>
              <a:t>19 </a:t>
            </a:r>
            <a:r>
              <a:rPr lang="cs-CZ" dirty="0" smtClean="0"/>
              <a:t>dokumentů za 9 mil. Kč z EU)</a:t>
            </a:r>
          </a:p>
          <a:p>
            <a:pPr marL="400050" lvl="1" indent="-309563">
              <a:spcBef>
                <a:spcPts val="600"/>
              </a:spcBef>
              <a:spcAft>
                <a:spcPts val="600"/>
              </a:spcAft>
              <a:buFont typeface="Courier New" panose="02070309020205020404" pitchFamily="49" charset="0"/>
              <a:buChar char="o"/>
              <a:defRPr/>
            </a:pPr>
            <a:r>
              <a:rPr lang="cs-CZ" dirty="0"/>
              <a:t>p</a:t>
            </a:r>
            <a:r>
              <a:rPr lang="cs-CZ" dirty="0" smtClean="0"/>
              <a:t>růměrná cena dokumentu: </a:t>
            </a:r>
            <a:r>
              <a:rPr lang="cs-CZ" b="1" dirty="0" smtClean="0"/>
              <a:t>475 tis. Kč</a:t>
            </a:r>
            <a:r>
              <a:rPr lang="cs-CZ" dirty="0" smtClean="0"/>
              <a:t> celkových způsobilých výdajů</a:t>
            </a:r>
          </a:p>
          <a:p>
            <a:pPr marL="400050" lvl="1" indent="0">
              <a:spcBef>
                <a:spcPts val="600"/>
              </a:spcBef>
              <a:spcAft>
                <a:spcPts val="600"/>
              </a:spcAft>
              <a:buNone/>
              <a:defRPr/>
            </a:pPr>
            <a:endParaRPr lang="cs-CZ" sz="2000" dirty="0"/>
          </a:p>
        </p:txBody>
      </p:sp>
    </p:spTree>
    <p:extLst>
      <p:ext uri="{BB962C8B-B14F-4D97-AF65-F5344CB8AC3E}">
        <p14:creationId xmlns:p14="http://schemas.microsoft.com/office/powerpoint/2010/main" val="35180974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8522"/>
            <a:ext cx="8229600" cy="1155801"/>
          </a:xfrm>
        </p:spPr>
        <p:txBody>
          <a:bodyPr/>
          <a:lstStyle/>
          <a:p>
            <a:r>
              <a:rPr lang="cs-CZ" dirty="0" smtClean="0"/>
              <a:t/>
            </a:r>
            <a:br>
              <a:rPr lang="cs-CZ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60717" y="391266"/>
            <a:ext cx="8350370" cy="1242487"/>
          </a:xfrm>
        </p:spPr>
        <p:txBody>
          <a:bodyPr>
            <a:normAutofit fontScale="47500" lnSpcReduction="20000"/>
          </a:bodyPr>
          <a:lstStyle/>
          <a:p>
            <a:pPr marL="0" indent="0" algn="ctr" fontAlgn="auto">
              <a:spcAft>
                <a:spcPts val="0"/>
              </a:spcAft>
              <a:buNone/>
              <a:defRPr/>
            </a:pPr>
            <a:r>
              <a:rPr lang="cs-CZ" sz="65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SC 3.3 - Podpora </a:t>
            </a:r>
            <a:r>
              <a:rPr lang="cs-CZ" sz="65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pořizování a uplatňování dokumentů územního rozvoje </a:t>
            </a:r>
            <a:endParaRPr lang="cs-CZ" sz="3600" b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6" name="Picture 2" descr="\\nt1\O\Loga 2014_2020\IROP\Logolinky\RGB\JPG\IROP_CZ_RO_B_C RGB_malý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31" y="6172856"/>
            <a:ext cx="4199492" cy="6914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Nadpis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3500" b="1" i="0" kern="1200" cap="all">
                <a:solidFill>
                  <a:schemeClr val="tx1"/>
                </a:solidFill>
                <a:latin typeface="Myriad Pro"/>
                <a:ea typeface="+mj-ea"/>
                <a:cs typeface="+mj-cs"/>
              </a:defRPr>
            </a:lvl1pPr>
          </a:lstStyle>
          <a:p>
            <a:pPr>
              <a:defRPr/>
            </a:pPr>
            <a:endParaRPr lang="cs-CZ" sz="2800" dirty="0">
              <a:solidFill>
                <a:srgbClr val="0070C0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6B5227-2C6F-B94D-9D8F-826F9170706D}" type="slidenum">
              <a:rPr lang="en-US" smtClean="0"/>
              <a:t>6</a:t>
            </a:fld>
            <a:endParaRPr lang="en-US" dirty="0"/>
          </a:p>
        </p:txBody>
      </p:sp>
      <p:sp>
        <p:nvSpPr>
          <p:cNvPr id="9" name="Obdélník 8"/>
          <p:cNvSpPr/>
          <p:nvPr/>
        </p:nvSpPr>
        <p:spPr>
          <a:xfrm>
            <a:off x="612475" y="1687900"/>
            <a:ext cx="791905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00050" lvl="1" indent="-309563">
              <a:spcBef>
                <a:spcPts val="600"/>
              </a:spcBef>
              <a:spcAft>
                <a:spcPts val="600"/>
              </a:spcAft>
              <a:defRPr/>
            </a:pPr>
            <a:r>
              <a:rPr lang="cs-CZ" b="1" u="sng" dirty="0" smtClean="0"/>
              <a:t>3. výzva IROP – Regulační plány </a:t>
            </a:r>
          </a:p>
          <a:p>
            <a:pPr marL="400050" lvl="1" indent="0">
              <a:spcBef>
                <a:spcPts val="600"/>
              </a:spcBef>
              <a:spcAft>
                <a:spcPts val="600"/>
              </a:spcAft>
              <a:buNone/>
              <a:defRPr/>
            </a:pPr>
            <a:endParaRPr lang="cs-CZ" sz="2000" dirty="0"/>
          </a:p>
        </p:txBody>
      </p:sp>
      <p:graphicFrame>
        <p:nvGraphicFramePr>
          <p:cNvPr id="5" name="Tabulk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76900693"/>
              </p:ext>
            </p:extLst>
          </p:nvPr>
        </p:nvGraphicFramePr>
        <p:xfrm>
          <a:off x="763275" y="2316958"/>
          <a:ext cx="7923525" cy="260667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784944">
                  <a:extLst>
                    <a:ext uri="{9D8B030D-6E8A-4147-A177-3AD203B41FA5}">
                      <a16:colId xmlns:a16="http://schemas.microsoft.com/office/drawing/2014/main" val="1258516909"/>
                    </a:ext>
                  </a:extLst>
                </a:gridCol>
                <a:gridCol w="1439037">
                  <a:extLst>
                    <a:ext uri="{9D8B030D-6E8A-4147-A177-3AD203B41FA5}">
                      <a16:colId xmlns:a16="http://schemas.microsoft.com/office/drawing/2014/main" val="112064891"/>
                    </a:ext>
                  </a:extLst>
                </a:gridCol>
                <a:gridCol w="1439037">
                  <a:extLst>
                    <a:ext uri="{9D8B030D-6E8A-4147-A177-3AD203B41FA5}">
                      <a16:colId xmlns:a16="http://schemas.microsoft.com/office/drawing/2014/main" val="4193816175"/>
                    </a:ext>
                  </a:extLst>
                </a:gridCol>
                <a:gridCol w="1260507">
                  <a:extLst>
                    <a:ext uri="{9D8B030D-6E8A-4147-A177-3AD203B41FA5}">
                      <a16:colId xmlns:a16="http://schemas.microsoft.com/office/drawing/2014/main" val="1148885234"/>
                    </a:ext>
                  </a:extLst>
                </a:gridCol>
              </a:tblGrid>
              <a:tr h="51117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000" dirty="0" smtClean="0">
                          <a:effectLst/>
                        </a:rPr>
                        <a:t>Podpořené</a:t>
                      </a:r>
                      <a:r>
                        <a:rPr lang="cs-CZ" sz="1000" baseline="0" dirty="0" smtClean="0">
                          <a:effectLst/>
                        </a:rPr>
                        <a:t> projekty</a:t>
                      </a:r>
                      <a:endParaRPr lang="cs-CZ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</a:rPr>
                        <a:t>Název žadatele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</a:rPr>
                        <a:t>Celkové způsobilé výdaje projektu (Kč)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</a:rPr>
                        <a:t>EFRR projektu (Kč) 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162094348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900">
                          <a:effectLst/>
                        </a:rPr>
                        <a:t>Regulační plány pro Olomouc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900" dirty="0" smtClean="0">
                          <a:effectLst/>
                        </a:rPr>
                        <a:t>Olomouc</a:t>
                      </a:r>
                      <a:endParaRPr lang="cs-CZ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900">
                          <a:effectLst/>
                        </a:rPr>
                        <a:t>2 695 324,80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900">
                          <a:effectLst/>
                        </a:rPr>
                        <a:t>2 291 026,10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3057168489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900">
                          <a:effectLst/>
                        </a:rPr>
                        <a:t>Regulační plán Mikulov - MPR včetně ochranného pásma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900" dirty="0" smtClean="0">
                          <a:effectLst/>
                        </a:rPr>
                        <a:t>Mikulov</a:t>
                      </a:r>
                      <a:endParaRPr lang="cs-CZ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900">
                          <a:effectLst/>
                        </a:rPr>
                        <a:t>1 923 900,00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900">
                          <a:effectLst/>
                        </a:rPr>
                        <a:t>1 635 315,00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2256191011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900">
                          <a:effectLst/>
                        </a:rPr>
                        <a:t>Regulační plán RP1 - Nemocnice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900" dirty="0" smtClean="0">
                          <a:effectLst/>
                        </a:rPr>
                        <a:t>Uherské </a:t>
                      </a:r>
                      <a:r>
                        <a:rPr lang="cs-CZ" sz="900" dirty="0">
                          <a:effectLst/>
                        </a:rPr>
                        <a:t>Hradiště</a:t>
                      </a:r>
                      <a:endParaRPr lang="cs-CZ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900">
                          <a:effectLst/>
                        </a:rPr>
                        <a:t>1 476 200,00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900">
                          <a:effectLst/>
                        </a:rPr>
                        <a:t>1 254 770,00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95903571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900">
                          <a:effectLst/>
                        </a:rPr>
                        <a:t>Regulační plán Městské památkové rezervace Nový Jičín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900" dirty="0" smtClean="0">
                          <a:effectLst/>
                        </a:rPr>
                        <a:t>Nový </a:t>
                      </a:r>
                      <a:r>
                        <a:rPr lang="cs-CZ" sz="900" dirty="0">
                          <a:effectLst/>
                        </a:rPr>
                        <a:t>Jičín</a:t>
                      </a:r>
                      <a:endParaRPr lang="cs-CZ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900">
                          <a:effectLst/>
                        </a:rPr>
                        <a:t>785 000,00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900">
                          <a:effectLst/>
                        </a:rPr>
                        <a:t>667 250,00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357407109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900">
                          <a:effectLst/>
                        </a:rPr>
                        <a:t>Regulační plán Městské památkové zóny Vysoké Mýto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900" dirty="0" smtClean="0">
                          <a:effectLst/>
                        </a:rPr>
                        <a:t>Vysoké </a:t>
                      </a:r>
                      <a:r>
                        <a:rPr lang="cs-CZ" sz="900" dirty="0">
                          <a:effectLst/>
                        </a:rPr>
                        <a:t>Mýto</a:t>
                      </a:r>
                      <a:endParaRPr lang="cs-CZ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900">
                          <a:effectLst/>
                        </a:rPr>
                        <a:t>719 950,00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900">
                          <a:effectLst/>
                        </a:rPr>
                        <a:t>611 957,50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2578563811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900">
                          <a:effectLst/>
                        </a:rPr>
                        <a:t>Regulační plán Hodonín - obytná zóna Výhon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900" dirty="0" smtClean="0">
                          <a:effectLst/>
                        </a:rPr>
                        <a:t>Hodonín</a:t>
                      </a:r>
                      <a:endParaRPr lang="cs-CZ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900">
                          <a:effectLst/>
                        </a:rPr>
                        <a:t>603 306,00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900">
                          <a:effectLst/>
                        </a:rPr>
                        <a:t>512 810,10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1464786691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900">
                          <a:effectLst/>
                        </a:rPr>
                        <a:t>Regulační plán Mlýnský ostrov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900" dirty="0" smtClean="0">
                          <a:effectLst/>
                        </a:rPr>
                        <a:t>Pardubice</a:t>
                      </a:r>
                      <a:endParaRPr lang="cs-CZ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900">
                          <a:effectLst/>
                        </a:rPr>
                        <a:t>508 200,00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900">
                          <a:effectLst/>
                        </a:rPr>
                        <a:t>431 970,00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302257879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900" dirty="0">
                          <a:effectLst/>
                        </a:rPr>
                        <a:t>Regulační plán městské památkové rezervace Kolín</a:t>
                      </a:r>
                      <a:endParaRPr lang="cs-CZ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900" dirty="0" smtClean="0">
                          <a:effectLst/>
                        </a:rPr>
                        <a:t>Kolín</a:t>
                      </a:r>
                      <a:endParaRPr lang="cs-CZ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900">
                          <a:effectLst/>
                        </a:rPr>
                        <a:t>496 100,00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900">
                          <a:effectLst/>
                        </a:rPr>
                        <a:t>421 685,00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2726726636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900">
                          <a:effectLst/>
                        </a:rPr>
                        <a:t>Regulační plán MPZ Český Brod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900" dirty="0" smtClean="0">
                          <a:effectLst/>
                        </a:rPr>
                        <a:t>Český </a:t>
                      </a:r>
                      <a:r>
                        <a:rPr lang="cs-CZ" sz="900" dirty="0">
                          <a:effectLst/>
                        </a:rPr>
                        <a:t>Brod</a:t>
                      </a:r>
                      <a:endParaRPr lang="cs-CZ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900">
                          <a:effectLst/>
                        </a:rPr>
                        <a:t>490 050,00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900">
                          <a:effectLst/>
                        </a:rPr>
                        <a:t>416 542,50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175167451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900">
                          <a:effectLst/>
                        </a:rPr>
                        <a:t>Regulační plán Městské památkové rezervace Jindřichův Hradec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900" dirty="0" smtClean="0">
                          <a:effectLst/>
                        </a:rPr>
                        <a:t>Jindřichův </a:t>
                      </a:r>
                      <a:r>
                        <a:rPr lang="cs-CZ" sz="900" dirty="0">
                          <a:effectLst/>
                        </a:rPr>
                        <a:t>Hradec</a:t>
                      </a:r>
                      <a:endParaRPr lang="cs-CZ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900">
                          <a:effectLst/>
                        </a:rPr>
                        <a:t>369 050,00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900">
                          <a:effectLst/>
                        </a:rPr>
                        <a:t>313 692,50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426964126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900">
                          <a:effectLst/>
                        </a:rPr>
                        <a:t>Regulační plán historického centra Orlové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900" dirty="0" smtClean="0">
                          <a:effectLst/>
                        </a:rPr>
                        <a:t>Orlová</a:t>
                      </a:r>
                      <a:endParaRPr lang="cs-CZ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900">
                          <a:effectLst/>
                        </a:rPr>
                        <a:t>301 290,00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900" dirty="0">
                          <a:effectLst/>
                        </a:rPr>
                        <a:t>256 096,50</a:t>
                      </a:r>
                      <a:endParaRPr lang="cs-CZ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377982331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209100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8522"/>
            <a:ext cx="8229600" cy="1155801"/>
          </a:xfrm>
        </p:spPr>
        <p:txBody>
          <a:bodyPr/>
          <a:lstStyle/>
          <a:p>
            <a:r>
              <a:rPr lang="cs-CZ" dirty="0" smtClean="0"/>
              <a:t/>
            </a:r>
            <a:br>
              <a:rPr lang="cs-CZ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60717" y="391266"/>
            <a:ext cx="8350370" cy="1242487"/>
          </a:xfrm>
        </p:spPr>
        <p:txBody>
          <a:bodyPr>
            <a:normAutofit fontScale="47500" lnSpcReduction="20000"/>
          </a:bodyPr>
          <a:lstStyle/>
          <a:p>
            <a:pPr marL="0" indent="0" algn="ctr" fontAlgn="auto">
              <a:spcAft>
                <a:spcPts val="0"/>
              </a:spcAft>
              <a:buNone/>
              <a:defRPr/>
            </a:pPr>
            <a:r>
              <a:rPr lang="cs-CZ" sz="65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SC 3.3 - Podpora </a:t>
            </a:r>
            <a:r>
              <a:rPr lang="cs-CZ" sz="65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pořizování a uplatňování dokumentů územního rozvoje </a:t>
            </a:r>
            <a:endParaRPr lang="cs-CZ" sz="3600" b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6" name="Picture 2" descr="\\nt1\O\Loga 2014_2020\IROP\Logolinky\RGB\JPG\IROP_CZ_RO_B_C RGB_malý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31" y="6172856"/>
            <a:ext cx="4199492" cy="6914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Nadpis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3500" b="1" i="0" kern="1200" cap="all">
                <a:solidFill>
                  <a:schemeClr val="tx1"/>
                </a:solidFill>
                <a:latin typeface="Myriad Pro"/>
                <a:ea typeface="+mj-ea"/>
                <a:cs typeface="+mj-cs"/>
              </a:defRPr>
            </a:lvl1pPr>
          </a:lstStyle>
          <a:p>
            <a:pPr>
              <a:defRPr/>
            </a:pPr>
            <a:endParaRPr lang="cs-CZ" sz="2800" dirty="0">
              <a:solidFill>
                <a:srgbClr val="0070C0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6B5227-2C6F-B94D-9D8F-826F9170706D}" type="slidenum">
              <a:rPr lang="en-US" smtClean="0"/>
              <a:t>7</a:t>
            </a:fld>
            <a:endParaRPr lang="en-US" dirty="0"/>
          </a:p>
        </p:txBody>
      </p:sp>
      <p:sp>
        <p:nvSpPr>
          <p:cNvPr id="9" name="Obdélník 8"/>
          <p:cNvSpPr/>
          <p:nvPr/>
        </p:nvSpPr>
        <p:spPr>
          <a:xfrm>
            <a:off x="612475" y="1687900"/>
            <a:ext cx="7919050" cy="42780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00050" lvl="1" indent="-309563">
              <a:spcBef>
                <a:spcPts val="600"/>
              </a:spcBef>
              <a:spcAft>
                <a:spcPts val="600"/>
              </a:spcAft>
              <a:defRPr/>
            </a:pPr>
            <a:r>
              <a:rPr lang="cs-CZ" b="1" u="sng" dirty="0" smtClean="0"/>
              <a:t>9. výzva IROP – Územní studie</a:t>
            </a:r>
          </a:p>
          <a:p>
            <a:pPr marL="400050" lvl="1" indent="-309563">
              <a:spcBef>
                <a:spcPts val="600"/>
              </a:spcBef>
              <a:spcAft>
                <a:spcPts val="600"/>
              </a:spcAft>
              <a:buFont typeface="Courier New" panose="02070309020205020404" pitchFamily="49" charset="0"/>
              <a:buChar char="o"/>
              <a:defRPr/>
            </a:pPr>
            <a:r>
              <a:rPr lang="cs-CZ" dirty="0" smtClean="0"/>
              <a:t>alokace výzvy: </a:t>
            </a:r>
            <a:r>
              <a:rPr lang="pt-BR" b="1" dirty="0" smtClean="0"/>
              <a:t>382 </a:t>
            </a:r>
            <a:r>
              <a:rPr lang="pt-BR" b="1" dirty="0"/>
              <a:t>mil. </a:t>
            </a:r>
            <a:r>
              <a:rPr lang="pt-BR" b="1" dirty="0" smtClean="0"/>
              <a:t>Kč</a:t>
            </a:r>
            <a:r>
              <a:rPr lang="cs-CZ" b="1" dirty="0" smtClean="0"/>
              <a:t> z EU</a:t>
            </a:r>
            <a:r>
              <a:rPr lang="pt-BR" b="1" dirty="0" smtClean="0"/>
              <a:t>; </a:t>
            </a:r>
            <a:r>
              <a:rPr lang="pt-BR" b="1" dirty="0"/>
              <a:t>sníženo na 150 mil. </a:t>
            </a:r>
            <a:r>
              <a:rPr lang="pt-BR" b="1" dirty="0" smtClean="0"/>
              <a:t>Kč</a:t>
            </a:r>
            <a:r>
              <a:rPr lang="cs-CZ" b="1" dirty="0" smtClean="0"/>
              <a:t> z EU</a:t>
            </a:r>
            <a:endParaRPr lang="pt-BR" b="1" dirty="0"/>
          </a:p>
          <a:p>
            <a:pPr marL="400050" lvl="1" indent="-309563">
              <a:spcBef>
                <a:spcPts val="600"/>
              </a:spcBef>
              <a:spcAft>
                <a:spcPts val="600"/>
              </a:spcAft>
              <a:buFont typeface="Courier New" panose="02070309020205020404" pitchFamily="49" charset="0"/>
              <a:buChar char="o"/>
              <a:defRPr/>
            </a:pPr>
            <a:r>
              <a:rPr lang="cs-CZ" dirty="0" smtClean="0"/>
              <a:t>termín výzvy: </a:t>
            </a:r>
            <a:r>
              <a:rPr lang="cs-CZ" b="1" dirty="0" smtClean="0"/>
              <a:t>září 2015 – červenec 2017</a:t>
            </a:r>
          </a:p>
          <a:p>
            <a:pPr marL="400050" lvl="1" indent="-309563">
              <a:spcBef>
                <a:spcPts val="600"/>
              </a:spcBef>
              <a:spcAft>
                <a:spcPts val="600"/>
              </a:spcAft>
              <a:buFont typeface="Courier New" panose="02070309020205020404" pitchFamily="49" charset="0"/>
              <a:buChar char="o"/>
              <a:defRPr/>
            </a:pPr>
            <a:r>
              <a:rPr lang="cs-CZ" dirty="0"/>
              <a:t>u</a:t>
            </a:r>
            <a:r>
              <a:rPr lang="cs-CZ" dirty="0" smtClean="0"/>
              <a:t>končení realizace projektu do: </a:t>
            </a:r>
            <a:r>
              <a:rPr lang="cs-CZ" b="1" dirty="0" smtClean="0"/>
              <a:t>31. 12. 2019</a:t>
            </a:r>
          </a:p>
          <a:p>
            <a:pPr marL="400050" lvl="1" indent="-309563">
              <a:spcBef>
                <a:spcPts val="600"/>
              </a:spcBef>
              <a:spcAft>
                <a:spcPts val="600"/>
              </a:spcAft>
              <a:buFont typeface="Courier New" panose="02070309020205020404" pitchFamily="49" charset="0"/>
              <a:buChar char="o"/>
              <a:defRPr/>
            </a:pPr>
            <a:r>
              <a:rPr lang="cs-CZ" dirty="0" smtClean="0"/>
              <a:t>zaměření: </a:t>
            </a:r>
            <a:r>
              <a:rPr lang="cs-CZ" b="1" dirty="0" smtClean="0"/>
              <a:t>zpracování ÚS</a:t>
            </a:r>
          </a:p>
          <a:p>
            <a:pPr marL="857250" lvl="2" indent="-309563">
              <a:spcBef>
                <a:spcPts val="600"/>
              </a:spcBef>
              <a:spcAft>
                <a:spcPts val="600"/>
              </a:spcAft>
              <a:buFont typeface="Courier New" panose="02070309020205020404" pitchFamily="49" charset="0"/>
              <a:buChar char="o"/>
              <a:defRPr/>
            </a:pPr>
            <a:r>
              <a:rPr lang="cs-CZ" b="1" dirty="0" smtClean="0"/>
              <a:t>technická infrastruktura </a:t>
            </a:r>
            <a:r>
              <a:rPr lang="cs-CZ" dirty="0" smtClean="0"/>
              <a:t>(ve vazbě na TEN-E, záměry PÚR)</a:t>
            </a:r>
          </a:p>
          <a:p>
            <a:pPr marL="857250" lvl="2" indent="-309563">
              <a:spcBef>
                <a:spcPts val="600"/>
              </a:spcBef>
              <a:spcAft>
                <a:spcPts val="600"/>
              </a:spcAft>
              <a:buFont typeface="Courier New" panose="02070309020205020404" pitchFamily="49" charset="0"/>
              <a:buChar char="o"/>
              <a:defRPr/>
            </a:pPr>
            <a:r>
              <a:rPr lang="cs-CZ" b="1" dirty="0" smtClean="0"/>
              <a:t>dopravní infrastruktura </a:t>
            </a:r>
            <a:r>
              <a:rPr lang="cs-CZ" dirty="0" smtClean="0"/>
              <a:t>(ve vazbě na TEN-T, </a:t>
            </a:r>
            <a:r>
              <a:rPr lang="cs-CZ" dirty="0"/>
              <a:t>záměry PÚR</a:t>
            </a:r>
            <a:r>
              <a:rPr lang="cs-CZ" dirty="0" smtClean="0"/>
              <a:t>)</a:t>
            </a:r>
          </a:p>
          <a:p>
            <a:pPr marL="857250" lvl="2" indent="-309563">
              <a:spcBef>
                <a:spcPts val="600"/>
              </a:spcBef>
              <a:spcAft>
                <a:spcPts val="600"/>
              </a:spcAft>
              <a:buFont typeface="Courier New" panose="02070309020205020404" pitchFamily="49" charset="0"/>
              <a:buChar char="o"/>
              <a:defRPr/>
            </a:pPr>
            <a:r>
              <a:rPr lang="cs-CZ" b="1" dirty="0" smtClean="0"/>
              <a:t>veřejná prostranství</a:t>
            </a:r>
          </a:p>
          <a:p>
            <a:pPr marL="857250" lvl="2" indent="-309563">
              <a:spcBef>
                <a:spcPts val="600"/>
              </a:spcBef>
              <a:spcAft>
                <a:spcPts val="600"/>
              </a:spcAft>
              <a:buFont typeface="Courier New" panose="02070309020205020404" pitchFamily="49" charset="0"/>
              <a:buChar char="o"/>
              <a:defRPr/>
            </a:pPr>
            <a:r>
              <a:rPr lang="cs-CZ" b="1" dirty="0" smtClean="0"/>
              <a:t>krajina</a:t>
            </a:r>
            <a:endParaRPr lang="cs-CZ" b="1" dirty="0"/>
          </a:p>
          <a:p>
            <a:pPr marL="400050" lvl="1" indent="0">
              <a:spcBef>
                <a:spcPts val="600"/>
              </a:spcBef>
              <a:spcAft>
                <a:spcPts val="600"/>
              </a:spcAft>
              <a:buNone/>
              <a:defRPr/>
            </a:pPr>
            <a:endParaRPr lang="cs-CZ" sz="2000" dirty="0"/>
          </a:p>
        </p:txBody>
      </p:sp>
    </p:spTree>
    <p:extLst>
      <p:ext uri="{BB962C8B-B14F-4D97-AF65-F5344CB8AC3E}">
        <p14:creationId xmlns:p14="http://schemas.microsoft.com/office/powerpoint/2010/main" val="3861274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8522"/>
            <a:ext cx="8229600" cy="1155801"/>
          </a:xfrm>
        </p:spPr>
        <p:txBody>
          <a:bodyPr/>
          <a:lstStyle/>
          <a:p>
            <a:r>
              <a:rPr lang="cs-CZ" dirty="0" smtClean="0"/>
              <a:t/>
            </a:r>
            <a:br>
              <a:rPr lang="cs-CZ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60717" y="391266"/>
            <a:ext cx="8350370" cy="1242487"/>
          </a:xfrm>
        </p:spPr>
        <p:txBody>
          <a:bodyPr>
            <a:normAutofit fontScale="47500" lnSpcReduction="20000"/>
          </a:bodyPr>
          <a:lstStyle/>
          <a:p>
            <a:pPr marL="0" indent="0" algn="ctr" fontAlgn="auto">
              <a:spcAft>
                <a:spcPts val="0"/>
              </a:spcAft>
              <a:buNone/>
              <a:defRPr/>
            </a:pPr>
            <a:r>
              <a:rPr lang="cs-CZ" sz="65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SC 3.3 - Podpora </a:t>
            </a:r>
            <a:r>
              <a:rPr lang="cs-CZ" sz="65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pořizování a uplatňování dokumentů územního rozvoje </a:t>
            </a:r>
            <a:endParaRPr lang="cs-CZ" sz="3600" b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6" name="Picture 2" descr="\\nt1\O\Loga 2014_2020\IROP\Logolinky\RGB\JPG\IROP_CZ_RO_B_C RGB_malý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31" y="6172856"/>
            <a:ext cx="4199492" cy="6914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Nadpis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3500" b="1" i="0" kern="1200" cap="all">
                <a:solidFill>
                  <a:schemeClr val="tx1"/>
                </a:solidFill>
                <a:latin typeface="Myriad Pro"/>
                <a:ea typeface="+mj-ea"/>
                <a:cs typeface="+mj-cs"/>
              </a:defRPr>
            </a:lvl1pPr>
          </a:lstStyle>
          <a:p>
            <a:pPr>
              <a:defRPr/>
            </a:pPr>
            <a:endParaRPr lang="cs-CZ" sz="2800" dirty="0">
              <a:solidFill>
                <a:srgbClr val="0070C0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6B5227-2C6F-B94D-9D8F-826F9170706D}" type="slidenum">
              <a:rPr lang="en-US" smtClean="0"/>
              <a:t>8</a:t>
            </a:fld>
            <a:endParaRPr lang="en-US" dirty="0"/>
          </a:p>
        </p:txBody>
      </p:sp>
      <p:sp>
        <p:nvSpPr>
          <p:cNvPr id="9" name="Obdélník 8"/>
          <p:cNvSpPr/>
          <p:nvPr/>
        </p:nvSpPr>
        <p:spPr>
          <a:xfrm>
            <a:off x="612475" y="1687900"/>
            <a:ext cx="7919050" cy="30162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00050" lvl="1" indent="-309563">
              <a:spcBef>
                <a:spcPts val="600"/>
              </a:spcBef>
              <a:spcAft>
                <a:spcPts val="600"/>
              </a:spcAft>
              <a:defRPr/>
            </a:pPr>
            <a:r>
              <a:rPr lang="cs-CZ" b="1" u="sng" dirty="0"/>
              <a:t>9. výzva IROP – Územní studie</a:t>
            </a:r>
          </a:p>
          <a:p>
            <a:pPr marL="400050" lvl="1" indent="-309563">
              <a:spcBef>
                <a:spcPts val="600"/>
              </a:spcBef>
              <a:spcAft>
                <a:spcPts val="600"/>
              </a:spcAft>
              <a:buFont typeface="Courier New" panose="02070309020205020404" pitchFamily="49" charset="0"/>
              <a:buChar char="o"/>
              <a:defRPr/>
            </a:pPr>
            <a:r>
              <a:rPr lang="cs-CZ" dirty="0" smtClean="0"/>
              <a:t>počet registrovaných projektů:  </a:t>
            </a:r>
            <a:r>
              <a:rPr lang="cs-CZ" b="1" dirty="0" smtClean="0"/>
              <a:t>167 </a:t>
            </a:r>
          </a:p>
          <a:p>
            <a:pPr marL="400050" lvl="1" indent="-309563">
              <a:spcBef>
                <a:spcPts val="600"/>
              </a:spcBef>
              <a:spcAft>
                <a:spcPts val="600"/>
              </a:spcAft>
              <a:buFont typeface="Courier New" panose="02070309020205020404" pitchFamily="49" charset="0"/>
              <a:buChar char="o"/>
              <a:defRPr/>
            </a:pPr>
            <a:r>
              <a:rPr lang="cs-CZ" dirty="0" smtClean="0"/>
              <a:t>počet úspěšných projektů: </a:t>
            </a:r>
            <a:r>
              <a:rPr lang="cs-CZ" b="1" dirty="0" smtClean="0"/>
              <a:t>136 </a:t>
            </a:r>
            <a:r>
              <a:rPr lang="cs-CZ" dirty="0" smtClean="0"/>
              <a:t>(+ náhradní projekty) za 150 mil. Kč</a:t>
            </a:r>
          </a:p>
          <a:p>
            <a:pPr marL="400050" lvl="1" indent="-309563">
              <a:spcBef>
                <a:spcPts val="600"/>
              </a:spcBef>
              <a:spcAft>
                <a:spcPts val="600"/>
              </a:spcAft>
              <a:buFont typeface="Courier New" panose="02070309020205020404" pitchFamily="49" charset="0"/>
              <a:buChar char="o"/>
              <a:defRPr/>
            </a:pPr>
            <a:r>
              <a:rPr lang="cs-CZ" dirty="0"/>
              <a:t>p</a:t>
            </a:r>
            <a:r>
              <a:rPr lang="cs-CZ" dirty="0" smtClean="0"/>
              <a:t>očet dokumentů ÚS: </a:t>
            </a:r>
            <a:r>
              <a:rPr lang="cs-CZ" b="1" dirty="0" smtClean="0"/>
              <a:t>316</a:t>
            </a:r>
          </a:p>
          <a:p>
            <a:pPr marL="400050" lvl="1" indent="-309563">
              <a:spcBef>
                <a:spcPts val="600"/>
              </a:spcBef>
              <a:spcAft>
                <a:spcPts val="600"/>
              </a:spcAft>
              <a:buFont typeface="Courier New" panose="02070309020205020404" pitchFamily="49" charset="0"/>
              <a:buChar char="o"/>
              <a:defRPr/>
            </a:pPr>
            <a:r>
              <a:rPr lang="cs-CZ" dirty="0"/>
              <a:t>p</a:t>
            </a:r>
            <a:r>
              <a:rPr lang="cs-CZ" dirty="0" smtClean="0"/>
              <a:t>růměrná cena dokumentu: </a:t>
            </a:r>
            <a:r>
              <a:rPr lang="cs-CZ" b="1" dirty="0" smtClean="0"/>
              <a:t>580 tis. Kč </a:t>
            </a:r>
            <a:r>
              <a:rPr lang="cs-CZ" dirty="0" smtClean="0"/>
              <a:t>celkových způsobilých výdajů</a:t>
            </a:r>
          </a:p>
          <a:p>
            <a:pPr marL="90487" lvl="1">
              <a:spcBef>
                <a:spcPts val="600"/>
              </a:spcBef>
              <a:spcAft>
                <a:spcPts val="600"/>
              </a:spcAft>
              <a:defRPr/>
            </a:pPr>
            <a:endParaRPr lang="cs-CZ" sz="2000" b="1" dirty="0"/>
          </a:p>
          <a:p>
            <a:pPr marL="400050" lvl="1" indent="0">
              <a:spcBef>
                <a:spcPts val="600"/>
              </a:spcBef>
              <a:spcAft>
                <a:spcPts val="600"/>
              </a:spcAft>
              <a:buNone/>
              <a:defRPr/>
            </a:pPr>
            <a:endParaRPr lang="cs-CZ" sz="2000" dirty="0"/>
          </a:p>
        </p:txBody>
      </p:sp>
    </p:spTree>
    <p:extLst>
      <p:ext uri="{BB962C8B-B14F-4D97-AF65-F5344CB8AC3E}">
        <p14:creationId xmlns:p14="http://schemas.microsoft.com/office/powerpoint/2010/main" val="15084343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8522"/>
            <a:ext cx="8229600" cy="1155801"/>
          </a:xfrm>
        </p:spPr>
        <p:txBody>
          <a:bodyPr/>
          <a:lstStyle/>
          <a:p>
            <a:r>
              <a:rPr lang="cs-CZ" dirty="0" smtClean="0"/>
              <a:t/>
            </a:r>
            <a:br>
              <a:rPr lang="cs-CZ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60717" y="391266"/>
            <a:ext cx="8350370" cy="1242487"/>
          </a:xfrm>
        </p:spPr>
        <p:txBody>
          <a:bodyPr>
            <a:normAutofit fontScale="47500" lnSpcReduction="20000"/>
          </a:bodyPr>
          <a:lstStyle/>
          <a:p>
            <a:pPr marL="0" indent="0" algn="ctr" fontAlgn="auto">
              <a:spcAft>
                <a:spcPts val="0"/>
              </a:spcAft>
              <a:buNone/>
              <a:defRPr/>
            </a:pPr>
            <a:r>
              <a:rPr lang="cs-CZ" sz="65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SC 3.3 - Podpora </a:t>
            </a:r>
            <a:r>
              <a:rPr lang="cs-CZ" sz="65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pořizování a uplatňování dokumentů územního rozvoje </a:t>
            </a:r>
            <a:endParaRPr lang="cs-CZ" sz="3600" b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6" name="Picture 2" descr="\\nt1\O\Loga 2014_2020\IROP\Logolinky\RGB\JPG\IROP_CZ_RO_B_C RGB_malý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31" y="6172856"/>
            <a:ext cx="4199492" cy="6914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Nadpis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3500" b="1" i="0" kern="1200" cap="all">
                <a:solidFill>
                  <a:schemeClr val="tx1"/>
                </a:solidFill>
                <a:latin typeface="Myriad Pro"/>
                <a:ea typeface="+mj-ea"/>
                <a:cs typeface="+mj-cs"/>
              </a:defRPr>
            </a:lvl1pPr>
          </a:lstStyle>
          <a:p>
            <a:pPr>
              <a:defRPr/>
            </a:pPr>
            <a:endParaRPr lang="cs-CZ" sz="2800" dirty="0">
              <a:solidFill>
                <a:srgbClr val="0070C0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6B5227-2C6F-B94D-9D8F-826F9170706D}" type="slidenum">
              <a:rPr lang="en-US" smtClean="0"/>
              <a:t>9</a:t>
            </a:fld>
            <a:endParaRPr lang="en-US" dirty="0"/>
          </a:p>
        </p:txBody>
      </p:sp>
      <p:sp>
        <p:nvSpPr>
          <p:cNvPr id="9" name="Obdélník 8"/>
          <p:cNvSpPr/>
          <p:nvPr/>
        </p:nvSpPr>
        <p:spPr>
          <a:xfrm>
            <a:off x="612475" y="1687900"/>
            <a:ext cx="7919050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33387" lvl="1" indent="-342900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  <a:defRPr/>
            </a:pPr>
            <a:r>
              <a:rPr lang="cs-CZ" sz="2000" b="1" u="sng" dirty="0" smtClean="0"/>
              <a:t>Územní studie krajiny</a:t>
            </a:r>
            <a:endParaRPr lang="cs-CZ" sz="2000" b="1" u="sng" dirty="0"/>
          </a:p>
          <a:p>
            <a:pPr marL="400050" lvl="1" indent="-309563">
              <a:spcBef>
                <a:spcPts val="600"/>
              </a:spcBef>
              <a:spcAft>
                <a:spcPts val="600"/>
              </a:spcAft>
              <a:buFont typeface="Courier New" panose="02070309020205020404" pitchFamily="49" charset="0"/>
              <a:buChar char="o"/>
              <a:defRPr/>
            </a:pPr>
            <a:r>
              <a:rPr lang="cs-CZ" sz="2000" dirty="0"/>
              <a:t>počet </a:t>
            </a:r>
            <a:r>
              <a:rPr lang="cs-CZ" sz="2000" dirty="0" smtClean="0"/>
              <a:t>dokumentů v úspěšných projektech:  </a:t>
            </a:r>
            <a:r>
              <a:rPr lang="cs-CZ" sz="2000" b="1" dirty="0" smtClean="0"/>
              <a:t>47</a:t>
            </a:r>
          </a:p>
          <a:p>
            <a:pPr marL="400050" lvl="1" indent="-309563">
              <a:spcBef>
                <a:spcPts val="600"/>
              </a:spcBef>
              <a:spcAft>
                <a:spcPts val="600"/>
              </a:spcAft>
              <a:buFont typeface="Courier New" panose="02070309020205020404" pitchFamily="49" charset="0"/>
              <a:buChar char="o"/>
              <a:defRPr/>
            </a:pPr>
            <a:r>
              <a:rPr lang="cs-CZ" sz="2000" dirty="0" smtClean="0"/>
              <a:t>průměrná </a:t>
            </a:r>
            <a:r>
              <a:rPr lang="cs-CZ" sz="2000" dirty="0"/>
              <a:t>cena </a:t>
            </a:r>
            <a:r>
              <a:rPr lang="cs-CZ" sz="2000" dirty="0" smtClean="0"/>
              <a:t>dokumentu: </a:t>
            </a:r>
            <a:r>
              <a:rPr lang="cs-CZ" sz="2000" b="1" dirty="0" smtClean="0"/>
              <a:t>2 mil. Kč </a:t>
            </a:r>
            <a:r>
              <a:rPr lang="cs-CZ" dirty="0"/>
              <a:t>celkových způsobilých </a:t>
            </a:r>
            <a:r>
              <a:rPr lang="cs-CZ" dirty="0" smtClean="0"/>
              <a:t>výdajů</a:t>
            </a:r>
          </a:p>
          <a:p>
            <a:pPr marL="400050" lvl="1" indent="-309563">
              <a:spcBef>
                <a:spcPts val="600"/>
              </a:spcBef>
              <a:spcAft>
                <a:spcPts val="600"/>
              </a:spcAft>
              <a:buFont typeface="Courier New" panose="02070309020205020404" pitchFamily="49" charset="0"/>
              <a:buChar char="o"/>
              <a:defRPr/>
            </a:pPr>
            <a:r>
              <a:rPr lang="cs-CZ" dirty="0"/>
              <a:t>p</a:t>
            </a:r>
            <a:r>
              <a:rPr lang="cs-CZ" dirty="0" smtClean="0"/>
              <a:t>okrytí ČR: cca 23 % území</a:t>
            </a:r>
            <a:endParaRPr lang="cs-CZ" dirty="0"/>
          </a:p>
          <a:p>
            <a:pPr marL="400050" lvl="1" indent="-309563">
              <a:spcBef>
                <a:spcPts val="600"/>
              </a:spcBef>
              <a:spcAft>
                <a:spcPts val="600"/>
              </a:spcAft>
              <a:buFont typeface="Courier New" panose="02070309020205020404" pitchFamily="49" charset="0"/>
              <a:buChar char="o"/>
              <a:defRPr/>
            </a:pPr>
            <a:endParaRPr lang="cs-CZ" sz="2000" b="1" dirty="0"/>
          </a:p>
          <a:p>
            <a:pPr marL="400050" lvl="1" indent="0">
              <a:spcBef>
                <a:spcPts val="600"/>
              </a:spcBef>
              <a:spcAft>
                <a:spcPts val="600"/>
              </a:spcAft>
              <a:buNone/>
              <a:defRPr/>
            </a:pPr>
            <a:endParaRPr lang="cs-CZ" sz="2000" dirty="0"/>
          </a:p>
        </p:txBody>
      </p:sp>
    </p:spTree>
    <p:extLst>
      <p:ext uri="{BB962C8B-B14F-4D97-AF65-F5344CB8AC3E}">
        <p14:creationId xmlns:p14="http://schemas.microsoft.com/office/powerpoint/2010/main" val="3760649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sential">
      <a:majorFont>
        <a:latin typeface="Arial Black"/>
        <a:ea typeface=""/>
        <a:cs typeface=""/>
        <a:font script="Jpan" typeface="ＭＳ Ｐゴシック"/>
        <a:font script="Hang" typeface="HY견고딕"/>
        <a:font script="Hans" typeface="微软雅黑"/>
        <a:font script="Hant" typeface="微軟正黑體"/>
        <a:font script="Arab" typeface="Tahoma"/>
        <a:font script="Hebr" typeface="Ta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F2E9813AA5530D4AAC2B4611BDF26DD7" ma:contentTypeVersion="0" ma:contentTypeDescription="Vytvoří nový dokument" ma:contentTypeScope="" ma:versionID="5f09c946f50ad25c68b4d7d139621700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7ec98b5e5f0a4b7642889d0769727886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3735533C-2364-4BB7-BD2B-4E37E12FDC4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60ECBAF2-612A-4AE4-9F88-62784706A33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EA9BE06D-B319-48B7-B5A2-AEB520ADF612}">
  <ds:schemaRefs>
    <ds:schemaRef ds:uri="http://schemas.microsoft.com/office/2006/documentManagement/types"/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6074</TotalTime>
  <Words>1090</Words>
  <Application>Microsoft Office PowerPoint</Application>
  <PresentationFormat>Předvádění na obrazovce (4:3)</PresentationFormat>
  <Paragraphs>256</Paragraphs>
  <Slides>17</Slides>
  <Notes>2</Notes>
  <HiddenSlides>0</HiddenSlides>
  <MMClips>0</MMClips>
  <ScaleCrop>false</ScaleCrop>
  <HeadingPairs>
    <vt:vector size="6" baseType="variant">
      <vt:variant>
        <vt:lpstr>Použitá písma</vt:lpstr>
      </vt:variant>
      <vt:variant>
        <vt:i4>7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17</vt:i4>
      </vt:variant>
    </vt:vector>
  </HeadingPairs>
  <TitlesOfParts>
    <vt:vector size="25" baseType="lpstr">
      <vt:lpstr>Arial</vt:lpstr>
      <vt:lpstr>Calibri</vt:lpstr>
      <vt:lpstr>Courier New</vt:lpstr>
      <vt:lpstr>Myriad Pro</vt:lpstr>
      <vt:lpstr>Myriad Pro Black</vt:lpstr>
      <vt:lpstr>Times New Roman</vt:lpstr>
      <vt:lpstr>Wingdings</vt:lpstr>
      <vt:lpstr>Office Theme</vt:lpstr>
      <vt:lpstr>SC 3.3 IROP - dokumenty územního rozvoje se zaměřením na územní studie krajiny </vt:lpstr>
      <vt:lpstr>  </vt:lpstr>
      <vt:lpstr>  </vt:lpstr>
      <vt:lpstr>  </vt:lpstr>
      <vt:lpstr>  </vt:lpstr>
      <vt:lpstr>  </vt:lpstr>
      <vt:lpstr>  </vt:lpstr>
      <vt:lpstr>  </vt:lpstr>
      <vt:lpstr>  </vt:lpstr>
      <vt:lpstr>Prezentace aplikace PowerPoint</vt:lpstr>
      <vt:lpstr>  </vt:lpstr>
      <vt:lpstr> </vt:lpstr>
      <vt:lpstr>Prezentace aplikace PowerPoint</vt:lpstr>
      <vt:lpstr>  </vt:lpstr>
      <vt:lpstr>  </vt:lpstr>
      <vt:lpstr>Prezentace aplikace PowerPoint</vt:lpstr>
      <vt:lpstr>Děkuji vám ZA POZORNOST  Bližší informace naleznete http://www.dotaceeu.cz/irop  V případě dotazů nás kontaktujte  irop@mmr.cz 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STŘEDNĚ DLOUHÝ  NADPIS NA DVA ŘÁDKY</dc:title>
  <dc:creator>Misa Sisa</dc:creator>
  <cp:lastModifiedBy>Pešek Ondřej</cp:lastModifiedBy>
  <cp:revision>528</cp:revision>
  <cp:lastPrinted>2017-05-12T11:38:52Z</cp:lastPrinted>
  <dcterms:created xsi:type="dcterms:W3CDTF">2013-09-17T08:01:02Z</dcterms:created>
  <dcterms:modified xsi:type="dcterms:W3CDTF">2017-11-09T16:12:46Z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0x010100F2E9813AA5530D4AAC2B4611BDF26DD7</vt:lpwstr>
  </property>
</Properties>
</file>