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68" r:id="rId4"/>
    <p:sldId id="267" r:id="rId5"/>
    <p:sldId id="266" r:id="rId6"/>
    <p:sldId id="265" r:id="rId7"/>
    <p:sldId id="257" r:id="rId8"/>
    <p:sldId id="258" r:id="rId9"/>
    <p:sldId id="259" r:id="rId10"/>
    <p:sldId id="260" r:id="rId11"/>
    <p:sldId id="269" r:id="rId12"/>
    <p:sldId id="261" r:id="rId13"/>
    <p:sldId id="262" r:id="rId14"/>
    <p:sldId id="263" r:id="rId15"/>
  </p:sldIdLst>
  <p:sldSz cx="9144000" cy="6858000" type="screen4x3"/>
  <p:notesSz cx="10342563" cy="139430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91" d="100"/>
          <a:sy n="91" d="100"/>
        </p:scale>
        <p:origin x="32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5F4DD-A36B-4F72-BA00-8FCDBA74793C}" type="datetimeFigureOut">
              <a:rPr lang="cs-CZ" smtClean="0"/>
              <a:t>02.11.2018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6A34C-AA51-4F60-9273-77EFF8F95C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1623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5F4DD-A36B-4F72-BA00-8FCDBA74793C}" type="datetimeFigureOut">
              <a:rPr lang="cs-CZ" smtClean="0"/>
              <a:t>02.11.2018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6A34C-AA51-4F60-9273-77EFF8F95C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1460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5F4DD-A36B-4F72-BA00-8FCDBA74793C}" type="datetimeFigureOut">
              <a:rPr lang="cs-CZ" smtClean="0"/>
              <a:t>02.11.2018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6A34C-AA51-4F60-9273-77EFF8F95C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0068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5F4DD-A36B-4F72-BA00-8FCDBA74793C}" type="datetimeFigureOut">
              <a:rPr lang="cs-CZ" smtClean="0"/>
              <a:t>02.11.2018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6A34C-AA51-4F60-9273-77EFF8F95C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942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5F4DD-A36B-4F72-BA00-8FCDBA74793C}" type="datetimeFigureOut">
              <a:rPr lang="cs-CZ" smtClean="0"/>
              <a:t>02.11.2018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6A34C-AA51-4F60-9273-77EFF8F95C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904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5F4DD-A36B-4F72-BA00-8FCDBA74793C}" type="datetimeFigureOut">
              <a:rPr lang="cs-CZ" smtClean="0"/>
              <a:t>02.11.2018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6A34C-AA51-4F60-9273-77EFF8F95C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5873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5F4DD-A36B-4F72-BA00-8FCDBA74793C}" type="datetimeFigureOut">
              <a:rPr lang="cs-CZ" smtClean="0"/>
              <a:t>02.11.2018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6A34C-AA51-4F60-9273-77EFF8F95C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6222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5F4DD-A36B-4F72-BA00-8FCDBA74793C}" type="datetimeFigureOut">
              <a:rPr lang="cs-CZ" smtClean="0"/>
              <a:t>02.11.2018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6A34C-AA51-4F60-9273-77EFF8F95C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9733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5F4DD-A36B-4F72-BA00-8FCDBA74793C}" type="datetimeFigureOut">
              <a:rPr lang="cs-CZ" smtClean="0"/>
              <a:t>02.11.2018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6A34C-AA51-4F60-9273-77EFF8F95C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122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5F4DD-A36B-4F72-BA00-8FCDBA74793C}" type="datetimeFigureOut">
              <a:rPr lang="cs-CZ" smtClean="0"/>
              <a:t>02.11.2018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6A34C-AA51-4F60-9273-77EFF8F95C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433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5F4DD-A36B-4F72-BA00-8FCDBA74793C}" type="datetimeFigureOut">
              <a:rPr lang="cs-CZ" smtClean="0"/>
              <a:t>02.11.2018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6A34C-AA51-4F60-9273-77EFF8F95C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8475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35F4DD-A36B-4F72-BA00-8FCDBA74793C}" type="datetimeFigureOut">
              <a:rPr lang="cs-CZ" smtClean="0"/>
              <a:t>02.11.2018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96A34C-AA51-4F60-9273-77EFF8F95C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6261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nadpis 1"/>
          <p:cNvSpPr>
            <a:spLocks noGrp="1"/>
          </p:cNvSpPr>
          <p:nvPr>
            <p:ph type="subTitle" idx="1"/>
          </p:nvPr>
        </p:nvSpPr>
        <p:spPr>
          <a:xfrm>
            <a:off x="960438" y="3864635"/>
            <a:ext cx="7223123" cy="2224839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cs-CZ" sz="2000" dirty="0"/>
              <a:t>Územní studie krajiny </a:t>
            </a:r>
            <a:r>
              <a:rPr lang="cs-CZ" sz="2000" dirty="0" smtClean="0"/>
              <a:t>správních obvodů obcí </a:t>
            </a:r>
            <a:r>
              <a:rPr lang="cs-CZ" sz="2000" dirty="0"/>
              <a:t>s rozšířenou působností </a:t>
            </a:r>
            <a:r>
              <a:rPr lang="cs-CZ" sz="2000" dirty="0" smtClean="0"/>
              <a:t>Prostějov a Blansko</a:t>
            </a:r>
            <a:endParaRPr lang="cs-CZ" sz="2000" dirty="0"/>
          </a:p>
          <a:p>
            <a:r>
              <a:rPr lang="cs-CZ" sz="2000" dirty="0" smtClean="0"/>
              <a:t>Listopad</a:t>
            </a:r>
            <a:r>
              <a:rPr lang="cs-CZ" sz="2000" b="0" dirty="0" smtClean="0"/>
              <a:t>, </a:t>
            </a:r>
            <a:r>
              <a:rPr lang="cs-CZ" sz="2000" b="0" dirty="0"/>
              <a:t>2018</a:t>
            </a:r>
          </a:p>
          <a:p>
            <a:endParaRPr lang="cs-CZ" sz="1600" b="0" dirty="0"/>
          </a:p>
          <a:p>
            <a:r>
              <a:rPr lang="cs-CZ" sz="1600" dirty="0"/>
              <a:t>Ing. Lea </a:t>
            </a:r>
            <a:r>
              <a:rPr lang="cs-CZ" sz="1600" dirty="0" smtClean="0"/>
              <a:t>Kratochvílová - Aquatis </a:t>
            </a:r>
            <a:r>
              <a:rPr lang="cs-CZ" sz="1600" dirty="0"/>
              <a:t>a.s.</a:t>
            </a:r>
          </a:p>
          <a:p>
            <a:r>
              <a:rPr lang="cs-CZ" sz="1600" b="0" dirty="0" smtClean="0"/>
              <a:t>Ing</a:t>
            </a:r>
            <a:r>
              <a:rPr lang="cs-CZ" sz="1600" b="0" dirty="0"/>
              <a:t>. Helena </a:t>
            </a:r>
            <a:r>
              <a:rPr lang="cs-CZ" sz="1600" b="0" dirty="0" smtClean="0"/>
              <a:t>Kočišová - Atelier A.VE. </a:t>
            </a:r>
          </a:p>
          <a:p>
            <a:r>
              <a:rPr lang="cs-CZ" sz="1600" b="0" dirty="0" smtClean="0"/>
              <a:t>Ing</a:t>
            </a:r>
            <a:r>
              <a:rPr lang="cs-CZ" sz="1600" b="0" dirty="0"/>
              <a:t>. Michal Kovář, </a:t>
            </a:r>
            <a:r>
              <a:rPr lang="cs-CZ" sz="1600" b="0" dirty="0" smtClean="0"/>
              <a:t>Ph.D. - Design for landscape s.r.o.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589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7655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29" y="213649"/>
            <a:ext cx="4771547" cy="603752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385608" y="1308002"/>
            <a:ext cx="3308465" cy="4542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b="1" u="sng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Nadmístní ÚSES </a:t>
            </a:r>
            <a:endParaRPr lang="cs-CZ" dirty="0" smtClean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větví nadregionálních biokoridorů a 5 větví regionálních biokoridorů (vedených v sedmi úsecích)</a:t>
            </a:r>
          </a:p>
          <a:p>
            <a:pPr lvl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b="1" u="sng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Místní ÚSES</a:t>
            </a:r>
            <a:endParaRPr lang="cs-CZ" dirty="0" smtClean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Analytická </a:t>
            </a:r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část studie identifikovala 140 konkrétních problémů které byly v rámci návrhové části studie odstraněny (upraveny případně doplněny</a:t>
            </a:r>
            <a:r>
              <a:rPr lang="cs-CZ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cs-CZ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4751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353" y="0"/>
            <a:ext cx="6875293" cy="6858000"/>
          </a:xfrm>
          <a:prstGeom prst="rect">
            <a:avLst/>
          </a:prstGeom>
        </p:spPr>
      </p:pic>
      <p:sp>
        <p:nvSpPr>
          <p:cNvPr id="3" name="Nadpis 1"/>
          <p:cNvSpPr txBox="1">
            <a:spLocks/>
          </p:cNvSpPr>
          <p:nvPr/>
        </p:nvSpPr>
        <p:spPr>
          <a:xfrm>
            <a:off x="2963921" y="272731"/>
            <a:ext cx="5896304" cy="91493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b="1" dirty="0" smtClean="0"/>
              <a:t>Členění území na </a:t>
            </a:r>
          </a:p>
          <a:p>
            <a:pPr algn="r"/>
            <a:r>
              <a:rPr lang="cs-CZ" b="1" dirty="0" smtClean="0"/>
              <a:t>krajinné okrsky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9620176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435" y="341319"/>
            <a:ext cx="8113222" cy="5995940"/>
          </a:xfrm>
          <a:prstGeom prst="rect">
            <a:avLst/>
          </a:prstGeom>
        </p:spPr>
      </p:pic>
      <p:sp>
        <p:nvSpPr>
          <p:cNvPr id="3" name="Nadpis 1"/>
          <p:cNvSpPr txBox="1">
            <a:spLocks/>
          </p:cNvSpPr>
          <p:nvPr/>
        </p:nvSpPr>
        <p:spPr>
          <a:xfrm>
            <a:off x="2806262" y="356814"/>
            <a:ext cx="5896304" cy="45248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b="1" dirty="0" smtClean="0"/>
              <a:t>Členění území na krajinné okrsky</a:t>
            </a:r>
            <a:endParaRPr lang="cs-CZ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" y="4301420"/>
            <a:ext cx="2566878" cy="2566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0914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799"/>
            <a:ext cx="9144000" cy="6464401"/>
          </a:xfrm>
          <a:prstGeom prst="rect">
            <a:avLst/>
          </a:prstGeom>
        </p:spPr>
      </p:pic>
      <p:sp>
        <p:nvSpPr>
          <p:cNvPr id="3" name="Nadpis 1"/>
          <p:cNvSpPr txBox="1">
            <a:spLocks/>
          </p:cNvSpPr>
          <p:nvPr/>
        </p:nvSpPr>
        <p:spPr>
          <a:xfrm>
            <a:off x="756744" y="703655"/>
            <a:ext cx="5896304" cy="45248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5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b="1" dirty="0" smtClean="0"/>
              <a:t>Krajinné prvky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07280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7876"/>
            <a:ext cx="9164912" cy="3615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836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360"/>
            <a:ext cx="9144000" cy="6465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48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360"/>
            <a:ext cx="9144000" cy="6465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7414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86" y="3850557"/>
            <a:ext cx="4492838" cy="227697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24" y="487299"/>
            <a:ext cx="4885383" cy="28970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136" y="487299"/>
            <a:ext cx="3865291" cy="28970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762" y="3850558"/>
            <a:ext cx="4170276" cy="2276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890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608"/>
            <a:ext cx="9144000" cy="646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9627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23" y="223809"/>
            <a:ext cx="8491733" cy="6002423"/>
          </a:xfrm>
          <a:prstGeom prst="rect">
            <a:avLst/>
          </a:prstGeom>
        </p:spPr>
      </p:pic>
      <p:sp>
        <p:nvSpPr>
          <p:cNvPr id="3" name="Nadpis 1"/>
          <p:cNvSpPr txBox="1">
            <a:spLocks/>
          </p:cNvSpPr>
          <p:nvPr/>
        </p:nvSpPr>
        <p:spPr>
          <a:xfrm>
            <a:off x="2851264" y="289679"/>
            <a:ext cx="5860473" cy="7452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3600" b="1" dirty="0" smtClean="0"/>
              <a:t>Migračně významná území</a:t>
            </a:r>
            <a:endParaRPr lang="cs-CZ" sz="3600" b="1" dirty="0"/>
          </a:p>
        </p:txBody>
      </p:sp>
    </p:spTree>
    <p:extLst>
      <p:ext uri="{BB962C8B-B14F-4D97-AF65-F5344CB8AC3E}">
        <p14:creationId xmlns:p14="http://schemas.microsoft.com/office/powerpoint/2010/main" val="1366920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48" y="207818"/>
            <a:ext cx="5478568" cy="6035040"/>
          </a:xfrm>
          <a:prstGeom prst="rect">
            <a:avLst/>
          </a:prstGeom>
        </p:spPr>
      </p:pic>
      <p:sp>
        <p:nvSpPr>
          <p:cNvPr id="3" name="Nadpis 7"/>
          <p:cNvSpPr txBox="1">
            <a:spLocks/>
          </p:cNvSpPr>
          <p:nvPr/>
        </p:nvSpPr>
        <p:spPr>
          <a:xfrm>
            <a:off x="933443" y="365126"/>
            <a:ext cx="8075019" cy="74521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b="1" dirty="0" smtClean="0"/>
              <a:t>Vymezení niv jako významných </a:t>
            </a:r>
            <a:br>
              <a:rPr lang="cs-CZ" b="1" dirty="0" smtClean="0"/>
            </a:br>
            <a:r>
              <a:rPr lang="cs-CZ" b="1" dirty="0" smtClean="0"/>
              <a:t>krajinných prvků</a:t>
            </a:r>
            <a:endParaRPr lang="cs-CZ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85346260"/>
                  </p:ext>
                </p:extLst>
              </p:nvPr>
            </p:nvGraphicFramePr>
            <p:xfrm>
              <a:off x="5731809" y="1461695"/>
              <a:ext cx="3213598" cy="4548632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035664">
                      <a:extLst>
                        <a:ext uri="{9D8B030D-6E8A-4147-A177-3AD203B41FA5}">
                          <a16:colId xmlns:a16="http://schemas.microsoft.com/office/drawing/2014/main" val="1115494536"/>
                        </a:ext>
                      </a:extLst>
                    </a:gridCol>
                    <a:gridCol w="972589">
                      <a:extLst>
                        <a:ext uri="{9D8B030D-6E8A-4147-A177-3AD203B41FA5}">
                          <a16:colId xmlns:a16="http://schemas.microsoft.com/office/drawing/2014/main" val="3564727714"/>
                        </a:ext>
                      </a:extLst>
                    </a:gridCol>
                    <a:gridCol w="1205345">
                      <a:extLst>
                        <a:ext uri="{9D8B030D-6E8A-4147-A177-3AD203B41FA5}">
                          <a16:colId xmlns:a16="http://schemas.microsoft.com/office/drawing/2014/main" val="4200255842"/>
                        </a:ext>
                      </a:extLst>
                    </a:gridCol>
                  </a:tblGrid>
                  <a:tr h="1905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s-CZ" sz="1200" dirty="0">
                              <a:effectLst/>
                            </a:rPr>
                            <a:t>Niva vodního toku</a:t>
                          </a:r>
                          <a:endParaRPr lang="cs-CZ" sz="1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s-CZ" sz="1200" dirty="0">
                              <a:effectLst/>
                            </a:rPr>
                            <a:t>Plochy vymezených niv </a:t>
                          </a:r>
                          <a14:m>
                            <m:oMath xmlns:m="http://schemas.openxmlformats.org/officeDocument/2006/math">
                              <m:r>
                                <a:rPr lang="cs-CZ" sz="1200">
                                  <a:effectLst/>
                                  <a:latin typeface="Cambria Math" panose="02040503050406030204" pitchFamily="18" charset="0"/>
                                </a:rPr>
                                <m:t>[</m:t>
                              </m:r>
                              <m:r>
                                <a:rPr lang="cs-CZ" sz="1200">
                                  <a:effectLst/>
                                  <a:latin typeface="Cambria Math" panose="02040503050406030204" pitchFamily="18" charset="0"/>
                                </a:rPr>
                                <m:t>𝐡𝐚</m:t>
                              </m:r>
                              <m:r>
                                <a:rPr lang="cs-CZ" sz="1200">
                                  <a:effectLst/>
                                  <a:latin typeface="Cambria Math" panose="02040503050406030204" pitchFamily="18" charset="0"/>
                                </a:rPr>
                                <m:t>]</m:t>
                              </m:r>
                            </m:oMath>
                          </a14:m>
                          <a:endParaRPr lang="cs-CZ" sz="1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s-CZ" sz="1200" dirty="0">
                              <a:effectLst/>
                            </a:rPr>
                            <a:t>Zastoupení vymezených niv v řešeném území </a:t>
                          </a:r>
                          <a14:m>
                            <m:oMath xmlns:m="http://schemas.openxmlformats.org/officeDocument/2006/math">
                              <m:r>
                                <a:rPr lang="cs-CZ" sz="1200">
                                  <a:effectLst/>
                                  <a:latin typeface="Cambria Math" panose="02040503050406030204" pitchFamily="18" charset="0"/>
                                </a:rPr>
                                <m:t>[%]</m:t>
                              </m:r>
                            </m:oMath>
                          </a14:m>
                          <a:endParaRPr lang="cs-CZ" sz="1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ctr"/>
                    </a:tc>
                    <a:extLst>
                      <a:ext uri="{0D108BD9-81ED-4DB2-BD59-A6C34878D82A}">
                        <a16:rowId xmlns:a16="http://schemas.microsoft.com/office/drawing/2014/main" val="1384220939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 dirty="0">
                              <a:effectLst/>
                            </a:rPr>
                            <a:t>Valová A</a:t>
                          </a:r>
                          <a:endParaRPr lang="cs-CZ" sz="1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 dirty="0">
                              <a:effectLst/>
                            </a:rPr>
                            <a:t>1 824,4</a:t>
                          </a:r>
                          <a:endParaRPr lang="cs-CZ" sz="1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>
                              <a:effectLst/>
                            </a:rPr>
                            <a:t>3,05</a:t>
                          </a:r>
                          <a:endParaRPr lang="cs-CZ" sz="1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1078375328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 dirty="0">
                              <a:effectLst/>
                            </a:rPr>
                            <a:t>Valová B</a:t>
                          </a:r>
                          <a:endParaRPr lang="cs-CZ" sz="1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 dirty="0">
                              <a:effectLst/>
                            </a:rPr>
                            <a:t>455,9</a:t>
                          </a:r>
                          <a:endParaRPr lang="cs-CZ" sz="1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 dirty="0">
                              <a:effectLst/>
                            </a:rPr>
                            <a:t>0,76</a:t>
                          </a:r>
                          <a:endParaRPr lang="cs-CZ" sz="1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1007572983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>
                              <a:effectLst/>
                            </a:rPr>
                            <a:t>Hloučela</a:t>
                          </a:r>
                          <a:endParaRPr lang="cs-CZ" sz="1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 dirty="0">
                              <a:effectLst/>
                            </a:rPr>
                            <a:t>268,9</a:t>
                          </a:r>
                          <a:endParaRPr lang="cs-CZ" sz="1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>
                              <a:effectLst/>
                            </a:rPr>
                            <a:t>0,45</a:t>
                          </a:r>
                          <a:endParaRPr lang="cs-CZ" sz="1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4259545057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>
                              <a:effectLst/>
                            </a:rPr>
                            <a:t>Haná</a:t>
                          </a:r>
                          <a:endParaRPr lang="cs-CZ" sz="1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 dirty="0">
                              <a:effectLst/>
                            </a:rPr>
                            <a:t>858,0</a:t>
                          </a:r>
                          <a:endParaRPr lang="cs-CZ" sz="1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>
                              <a:effectLst/>
                            </a:rPr>
                            <a:t>1,43</a:t>
                          </a:r>
                          <a:endParaRPr lang="cs-CZ" sz="1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2233104737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>
                              <a:effectLst/>
                            </a:rPr>
                            <a:t>Blata</a:t>
                          </a:r>
                          <a:endParaRPr lang="cs-CZ" sz="1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 dirty="0">
                              <a:effectLst/>
                            </a:rPr>
                            <a:t>734,8</a:t>
                          </a:r>
                          <a:endParaRPr lang="cs-CZ" sz="1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>
                              <a:effectLst/>
                            </a:rPr>
                            <a:t>1,23</a:t>
                          </a:r>
                          <a:endParaRPr lang="cs-CZ" sz="1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928085585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>
                              <a:effectLst/>
                            </a:rPr>
                            <a:t>Romže</a:t>
                          </a:r>
                          <a:endParaRPr lang="cs-CZ" sz="1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 dirty="0">
                              <a:effectLst/>
                            </a:rPr>
                            <a:t>211,0</a:t>
                          </a:r>
                          <a:endParaRPr lang="cs-CZ" sz="1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 dirty="0">
                              <a:effectLst/>
                            </a:rPr>
                            <a:t>0,35</a:t>
                          </a:r>
                          <a:endParaRPr lang="cs-CZ" sz="1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2189821083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>
                              <a:effectLst/>
                            </a:rPr>
                            <a:t>Bílá voda</a:t>
                          </a:r>
                          <a:endParaRPr lang="cs-CZ" sz="1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 dirty="0">
                              <a:effectLst/>
                            </a:rPr>
                            <a:t>63,4</a:t>
                          </a:r>
                          <a:endParaRPr lang="cs-CZ" sz="1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 dirty="0">
                              <a:effectLst/>
                            </a:rPr>
                            <a:t>0,11</a:t>
                          </a:r>
                          <a:endParaRPr lang="cs-CZ" sz="1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676703259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>
                              <a:effectLst/>
                            </a:rPr>
                            <a:t>Brodečka</a:t>
                          </a:r>
                          <a:endParaRPr lang="cs-CZ" sz="1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>
                              <a:effectLst/>
                            </a:rPr>
                            <a:t>243,7</a:t>
                          </a:r>
                          <a:endParaRPr lang="cs-CZ" sz="1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 dirty="0">
                              <a:effectLst/>
                            </a:rPr>
                            <a:t>0,41</a:t>
                          </a:r>
                          <a:endParaRPr lang="cs-CZ" sz="1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102659947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>
                              <a:effectLst/>
                            </a:rPr>
                            <a:t>Šumice</a:t>
                          </a:r>
                          <a:endParaRPr lang="cs-CZ" sz="1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>
                              <a:effectLst/>
                            </a:rPr>
                            <a:t>69,8</a:t>
                          </a:r>
                          <a:endParaRPr lang="cs-CZ" sz="1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 dirty="0">
                              <a:effectLst/>
                            </a:rPr>
                            <a:t>0,12</a:t>
                          </a:r>
                          <a:endParaRPr lang="cs-CZ" sz="1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1168874956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>
                              <a:effectLst/>
                            </a:rPr>
                            <a:t>Velká Haná</a:t>
                          </a:r>
                          <a:endParaRPr lang="cs-CZ" sz="1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>
                              <a:effectLst/>
                            </a:rPr>
                            <a:t>5,3</a:t>
                          </a:r>
                          <a:endParaRPr lang="cs-CZ" sz="1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 dirty="0">
                              <a:effectLst/>
                            </a:rPr>
                            <a:t>0,01</a:t>
                          </a:r>
                          <a:endParaRPr lang="cs-CZ" sz="1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3285558387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>
                              <a:effectLst/>
                            </a:rPr>
                            <a:t>Vřesůvka</a:t>
                          </a:r>
                          <a:endParaRPr lang="cs-CZ" sz="1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>
                              <a:effectLst/>
                            </a:rPr>
                            <a:t>13,9</a:t>
                          </a:r>
                          <a:endParaRPr lang="cs-CZ" sz="1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 dirty="0">
                              <a:effectLst/>
                            </a:rPr>
                            <a:t>0,02</a:t>
                          </a:r>
                          <a:endParaRPr lang="cs-CZ" sz="1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1585500062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050" dirty="0">
                              <a:effectLst/>
                            </a:rPr>
                            <a:t>Pytlácký potok</a:t>
                          </a:r>
                          <a:endParaRPr lang="cs-CZ" sz="105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>
                              <a:effectLst/>
                            </a:rPr>
                            <a:t>0,9</a:t>
                          </a:r>
                          <a:endParaRPr lang="cs-CZ" sz="1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 dirty="0">
                              <a:effectLst/>
                            </a:rPr>
                            <a:t>0,00</a:t>
                          </a:r>
                          <a:endParaRPr lang="cs-CZ" sz="1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514806903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85346260"/>
                  </p:ext>
                </p:extLst>
              </p:nvPr>
            </p:nvGraphicFramePr>
            <p:xfrm>
              <a:off x="5731809" y="1461695"/>
              <a:ext cx="3213598" cy="4548632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035664">
                      <a:extLst>
                        <a:ext uri="{9D8B030D-6E8A-4147-A177-3AD203B41FA5}">
                          <a16:colId xmlns:a16="http://schemas.microsoft.com/office/drawing/2014/main" val="1115494536"/>
                        </a:ext>
                      </a:extLst>
                    </a:gridCol>
                    <a:gridCol w="972589">
                      <a:extLst>
                        <a:ext uri="{9D8B030D-6E8A-4147-A177-3AD203B41FA5}">
                          <a16:colId xmlns:a16="http://schemas.microsoft.com/office/drawing/2014/main" val="3564727714"/>
                        </a:ext>
                      </a:extLst>
                    </a:gridCol>
                    <a:gridCol w="1205345">
                      <a:extLst>
                        <a:ext uri="{9D8B030D-6E8A-4147-A177-3AD203B41FA5}">
                          <a16:colId xmlns:a16="http://schemas.microsoft.com/office/drawing/2014/main" val="4200255842"/>
                        </a:ext>
                      </a:extLst>
                    </a:gridCol>
                  </a:tblGrid>
                  <a:tr h="77368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s-CZ" sz="1200" dirty="0">
                              <a:effectLst/>
                            </a:rPr>
                            <a:t>Niva vodního toku</a:t>
                          </a:r>
                          <a:endParaRPr lang="cs-CZ" sz="1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ctr"/>
                    </a:tc>
                    <a:tc>
                      <a:txBody>
                        <a:bodyPr/>
                        <a:lstStyle/>
                        <a:p>
                          <a:endParaRPr lang="cs-CZ"/>
                        </a:p>
                      </a:txBody>
                      <a:tcPr marL="44450" marR="44450" marT="0" marB="0" anchor="ctr">
                        <a:blipFill>
                          <a:blip r:embed="rId3"/>
                          <a:stretch>
                            <a:fillRect l="-106875" t="-4724" r="-126250" b="-5007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s-CZ"/>
                        </a:p>
                      </a:txBody>
                      <a:tcPr marL="44450" marR="44450" marT="0" marB="0" anchor="ctr">
                        <a:blipFill>
                          <a:blip r:embed="rId3"/>
                          <a:stretch>
                            <a:fillRect l="-167172" t="-4724" r="-2020" b="-5007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84220939"/>
                      </a:ext>
                    </a:extLst>
                  </a:tr>
                  <a:tr h="314579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 dirty="0">
                              <a:effectLst/>
                            </a:rPr>
                            <a:t>Valová A</a:t>
                          </a:r>
                          <a:endParaRPr lang="cs-CZ" sz="1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 dirty="0">
                              <a:effectLst/>
                            </a:rPr>
                            <a:t>1 824,4</a:t>
                          </a:r>
                          <a:endParaRPr lang="cs-CZ" sz="1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>
                              <a:effectLst/>
                            </a:rPr>
                            <a:t>3,05</a:t>
                          </a:r>
                          <a:endParaRPr lang="cs-CZ" sz="1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1078375328"/>
                      </a:ext>
                    </a:extLst>
                  </a:tr>
                  <a:tr h="314579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 dirty="0">
                              <a:effectLst/>
                            </a:rPr>
                            <a:t>Valová B</a:t>
                          </a:r>
                          <a:endParaRPr lang="cs-CZ" sz="1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 dirty="0">
                              <a:effectLst/>
                            </a:rPr>
                            <a:t>455,9</a:t>
                          </a:r>
                          <a:endParaRPr lang="cs-CZ" sz="1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 dirty="0">
                              <a:effectLst/>
                            </a:rPr>
                            <a:t>0,76</a:t>
                          </a:r>
                          <a:endParaRPr lang="cs-CZ" sz="1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1007572983"/>
                      </a:ext>
                    </a:extLst>
                  </a:tr>
                  <a:tr h="314579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>
                              <a:effectLst/>
                            </a:rPr>
                            <a:t>Hloučela</a:t>
                          </a:r>
                          <a:endParaRPr lang="cs-CZ" sz="1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 dirty="0">
                              <a:effectLst/>
                            </a:rPr>
                            <a:t>268,9</a:t>
                          </a:r>
                          <a:endParaRPr lang="cs-CZ" sz="1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>
                              <a:effectLst/>
                            </a:rPr>
                            <a:t>0,45</a:t>
                          </a:r>
                          <a:endParaRPr lang="cs-CZ" sz="1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4259545057"/>
                      </a:ext>
                    </a:extLst>
                  </a:tr>
                  <a:tr h="314579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>
                              <a:effectLst/>
                            </a:rPr>
                            <a:t>Haná</a:t>
                          </a:r>
                          <a:endParaRPr lang="cs-CZ" sz="1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 dirty="0">
                              <a:effectLst/>
                            </a:rPr>
                            <a:t>858,0</a:t>
                          </a:r>
                          <a:endParaRPr lang="cs-CZ" sz="1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>
                              <a:effectLst/>
                            </a:rPr>
                            <a:t>1,43</a:t>
                          </a:r>
                          <a:endParaRPr lang="cs-CZ" sz="1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2233104737"/>
                      </a:ext>
                    </a:extLst>
                  </a:tr>
                  <a:tr h="314579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>
                              <a:effectLst/>
                            </a:rPr>
                            <a:t>Blata</a:t>
                          </a:r>
                          <a:endParaRPr lang="cs-CZ" sz="1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 dirty="0">
                              <a:effectLst/>
                            </a:rPr>
                            <a:t>734,8</a:t>
                          </a:r>
                          <a:endParaRPr lang="cs-CZ" sz="1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>
                              <a:effectLst/>
                            </a:rPr>
                            <a:t>1,23</a:t>
                          </a:r>
                          <a:endParaRPr lang="cs-CZ" sz="1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928085585"/>
                      </a:ext>
                    </a:extLst>
                  </a:tr>
                  <a:tr h="314579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>
                              <a:effectLst/>
                            </a:rPr>
                            <a:t>Romže</a:t>
                          </a:r>
                          <a:endParaRPr lang="cs-CZ" sz="1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 dirty="0">
                              <a:effectLst/>
                            </a:rPr>
                            <a:t>211,0</a:t>
                          </a:r>
                          <a:endParaRPr lang="cs-CZ" sz="1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 dirty="0">
                              <a:effectLst/>
                            </a:rPr>
                            <a:t>0,35</a:t>
                          </a:r>
                          <a:endParaRPr lang="cs-CZ" sz="1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2189821083"/>
                      </a:ext>
                    </a:extLst>
                  </a:tr>
                  <a:tr h="314579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>
                              <a:effectLst/>
                            </a:rPr>
                            <a:t>Bílá voda</a:t>
                          </a:r>
                          <a:endParaRPr lang="cs-CZ" sz="1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 dirty="0">
                              <a:effectLst/>
                            </a:rPr>
                            <a:t>63,4</a:t>
                          </a:r>
                          <a:endParaRPr lang="cs-CZ" sz="1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 dirty="0">
                              <a:effectLst/>
                            </a:rPr>
                            <a:t>0,11</a:t>
                          </a:r>
                          <a:endParaRPr lang="cs-CZ" sz="1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676703259"/>
                      </a:ext>
                    </a:extLst>
                  </a:tr>
                  <a:tr h="314579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>
                              <a:effectLst/>
                            </a:rPr>
                            <a:t>Brodečka</a:t>
                          </a:r>
                          <a:endParaRPr lang="cs-CZ" sz="1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>
                              <a:effectLst/>
                            </a:rPr>
                            <a:t>243,7</a:t>
                          </a:r>
                          <a:endParaRPr lang="cs-CZ" sz="1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 dirty="0">
                              <a:effectLst/>
                            </a:rPr>
                            <a:t>0,41</a:t>
                          </a:r>
                          <a:endParaRPr lang="cs-CZ" sz="1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102659947"/>
                      </a:ext>
                    </a:extLst>
                  </a:tr>
                  <a:tr h="314579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>
                              <a:effectLst/>
                            </a:rPr>
                            <a:t>Šumice</a:t>
                          </a:r>
                          <a:endParaRPr lang="cs-CZ" sz="1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>
                              <a:effectLst/>
                            </a:rPr>
                            <a:t>69,8</a:t>
                          </a:r>
                          <a:endParaRPr lang="cs-CZ" sz="1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 dirty="0">
                              <a:effectLst/>
                            </a:rPr>
                            <a:t>0,12</a:t>
                          </a:r>
                          <a:endParaRPr lang="cs-CZ" sz="1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1168874956"/>
                      </a:ext>
                    </a:extLst>
                  </a:tr>
                  <a:tr h="314579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>
                              <a:effectLst/>
                            </a:rPr>
                            <a:t>Velká Haná</a:t>
                          </a:r>
                          <a:endParaRPr lang="cs-CZ" sz="1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>
                              <a:effectLst/>
                            </a:rPr>
                            <a:t>5,3</a:t>
                          </a:r>
                          <a:endParaRPr lang="cs-CZ" sz="1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 dirty="0">
                              <a:effectLst/>
                            </a:rPr>
                            <a:t>0,01</a:t>
                          </a:r>
                          <a:endParaRPr lang="cs-CZ" sz="1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3285558387"/>
                      </a:ext>
                    </a:extLst>
                  </a:tr>
                  <a:tr h="314579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>
                              <a:effectLst/>
                            </a:rPr>
                            <a:t>Vřesůvka</a:t>
                          </a:r>
                          <a:endParaRPr lang="cs-CZ" sz="1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>
                              <a:effectLst/>
                            </a:rPr>
                            <a:t>13,9</a:t>
                          </a:r>
                          <a:endParaRPr lang="cs-CZ" sz="1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 dirty="0">
                              <a:effectLst/>
                            </a:rPr>
                            <a:t>0,02</a:t>
                          </a:r>
                          <a:endParaRPr lang="cs-CZ" sz="1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1585500062"/>
                      </a:ext>
                    </a:extLst>
                  </a:tr>
                  <a:tr h="314579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050" dirty="0">
                              <a:effectLst/>
                            </a:rPr>
                            <a:t>Pytlácký potok</a:t>
                          </a:r>
                          <a:endParaRPr lang="cs-CZ" sz="105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>
                              <a:effectLst/>
                            </a:rPr>
                            <a:t>0,9</a:t>
                          </a:r>
                          <a:endParaRPr lang="cs-CZ" sz="1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200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200" dirty="0">
                              <a:effectLst/>
                            </a:rPr>
                            <a:t>0,00</a:t>
                          </a:r>
                          <a:endParaRPr lang="cs-CZ" sz="1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514806903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7843405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690" y="365126"/>
            <a:ext cx="3516546" cy="387373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55929527"/>
                  </p:ext>
                </p:extLst>
              </p:nvPr>
            </p:nvGraphicFramePr>
            <p:xfrm>
              <a:off x="934691" y="4389120"/>
              <a:ext cx="7223211" cy="1537901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3770313">
                      <a:extLst>
                        <a:ext uri="{9D8B030D-6E8A-4147-A177-3AD203B41FA5}">
                          <a16:colId xmlns:a16="http://schemas.microsoft.com/office/drawing/2014/main" val="3394882925"/>
                        </a:ext>
                      </a:extLst>
                    </a:gridCol>
                    <a:gridCol w="1496291">
                      <a:extLst>
                        <a:ext uri="{9D8B030D-6E8A-4147-A177-3AD203B41FA5}">
                          <a16:colId xmlns:a16="http://schemas.microsoft.com/office/drawing/2014/main" val="523132212"/>
                        </a:ext>
                      </a:extLst>
                    </a:gridCol>
                    <a:gridCol w="1956607">
                      <a:extLst>
                        <a:ext uri="{9D8B030D-6E8A-4147-A177-3AD203B41FA5}">
                          <a16:colId xmlns:a16="http://schemas.microsoft.com/office/drawing/2014/main" val="2436176570"/>
                        </a:ext>
                      </a:extLst>
                    </a:gridCol>
                  </a:tblGrid>
                  <a:tr h="59495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s-CZ" sz="1100">
                              <a:effectLst/>
                            </a:rPr>
                            <a:t>Niva vodního toku</a:t>
                          </a:r>
                          <a:endParaRPr lang="cs-CZ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s-CZ" sz="1100">
                              <a:effectLst/>
                            </a:rPr>
                            <a:t>Plochy vymezených niv </a:t>
                          </a:r>
                          <a14:m>
                            <m:oMath xmlns:m="http://schemas.openxmlformats.org/officeDocument/2006/math">
                              <m:r>
                                <a:rPr lang="cs-CZ" sz="1100">
                                  <a:effectLst/>
                                  <a:latin typeface="Cambria Math" panose="02040503050406030204" pitchFamily="18" charset="0"/>
                                </a:rPr>
                                <m:t>[</m:t>
                              </m:r>
                              <m:r>
                                <a:rPr lang="cs-CZ" sz="1100">
                                  <a:effectLst/>
                                  <a:latin typeface="Cambria Math" panose="02040503050406030204" pitchFamily="18" charset="0"/>
                                </a:rPr>
                                <m:t>𝐡𝐚</m:t>
                              </m:r>
                              <m:r>
                                <a:rPr lang="cs-CZ" sz="1100">
                                  <a:effectLst/>
                                  <a:latin typeface="Cambria Math" panose="02040503050406030204" pitchFamily="18" charset="0"/>
                                </a:rPr>
                                <m:t>]</m:t>
                              </m:r>
                            </m:oMath>
                          </a14:m>
                          <a:endParaRPr lang="cs-CZ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s-CZ" sz="1100">
                              <a:effectLst/>
                            </a:rPr>
                            <a:t>Zastoupení vymezených niv v řešeném území </a:t>
                          </a:r>
                          <a14:m>
                            <m:oMath xmlns:m="http://schemas.openxmlformats.org/officeDocument/2006/math">
                              <m:r>
                                <a:rPr lang="cs-CZ" sz="1100">
                                  <a:effectLst/>
                                  <a:latin typeface="Cambria Math" panose="02040503050406030204" pitchFamily="18" charset="0"/>
                                </a:rPr>
                                <m:t>[%]</m:t>
                              </m:r>
                            </m:oMath>
                          </a14:m>
                          <a:endParaRPr lang="cs-CZ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ctr"/>
                    </a:tc>
                    <a:extLst>
                      <a:ext uri="{0D108BD9-81ED-4DB2-BD59-A6C34878D82A}">
                        <a16:rowId xmlns:a16="http://schemas.microsoft.com/office/drawing/2014/main" val="692320273"/>
                      </a:ext>
                    </a:extLst>
                  </a:tr>
                  <a:tr h="31113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100" b="1" kern="1200" dirty="0">
                              <a:solidFill>
                                <a:schemeClr val="lt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Celkem nivy vodohospodářsky významných toků</a:t>
                          </a:r>
                        </a:p>
                      </a:txBody>
                      <a:tcPr marL="44450" marR="44450" marT="0" marB="0" anchor="ctr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100" dirty="0">
                              <a:effectLst/>
                            </a:rPr>
                            <a:t>4 749,9</a:t>
                          </a:r>
                          <a:endParaRPr lang="cs-CZ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ctr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100">
                              <a:effectLst/>
                            </a:rPr>
                            <a:t>7,93</a:t>
                          </a:r>
                          <a:endParaRPr lang="cs-CZ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ctr"/>
                    </a:tc>
                    <a:extLst>
                      <a:ext uri="{0D108BD9-81ED-4DB2-BD59-A6C34878D82A}">
                        <a16:rowId xmlns:a16="http://schemas.microsoft.com/office/drawing/2014/main" val="3086701340"/>
                      </a:ext>
                    </a:extLst>
                  </a:tr>
                  <a:tr h="3159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100" dirty="0">
                              <a:effectLst/>
                            </a:rPr>
                            <a:t>Celkem nivy ostatních vybraných toků</a:t>
                          </a:r>
                          <a:endParaRPr lang="cs-CZ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ctr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100" dirty="0">
                              <a:effectLst/>
                            </a:rPr>
                            <a:t>604,1</a:t>
                          </a:r>
                          <a:endParaRPr lang="cs-CZ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ctr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100" dirty="0">
                              <a:effectLst/>
                            </a:rPr>
                            <a:t>1,01</a:t>
                          </a:r>
                          <a:endParaRPr lang="cs-CZ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ctr"/>
                    </a:tc>
                    <a:extLst>
                      <a:ext uri="{0D108BD9-81ED-4DB2-BD59-A6C34878D82A}">
                        <a16:rowId xmlns:a16="http://schemas.microsoft.com/office/drawing/2014/main" val="3493186540"/>
                      </a:ext>
                    </a:extLst>
                  </a:tr>
                  <a:tr h="3159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100">
                              <a:effectLst/>
                            </a:rPr>
                            <a:t>Celkem za všechny vymezené nivy</a:t>
                          </a:r>
                          <a:endParaRPr lang="cs-CZ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ctr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100">
                              <a:effectLst/>
                            </a:rPr>
                            <a:t>5 354,0</a:t>
                          </a:r>
                          <a:endParaRPr lang="cs-CZ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ctr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100" dirty="0">
                              <a:effectLst/>
                            </a:rPr>
                            <a:t>8,94</a:t>
                          </a:r>
                          <a:endParaRPr lang="cs-CZ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ctr"/>
                    </a:tc>
                    <a:extLst>
                      <a:ext uri="{0D108BD9-81ED-4DB2-BD59-A6C34878D82A}">
                        <a16:rowId xmlns:a16="http://schemas.microsoft.com/office/drawing/2014/main" val="1922373003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55929527"/>
                  </p:ext>
                </p:extLst>
              </p:nvPr>
            </p:nvGraphicFramePr>
            <p:xfrm>
              <a:off x="934691" y="4389120"/>
              <a:ext cx="7223211" cy="1537901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3770313">
                      <a:extLst>
                        <a:ext uri="{9D8B030D-6E8A-4147-A177-3AD203B41FA5}">
                          <a16:colId xmlns:a16="http://schemas.microsoft.com/office/drawing/2014/main" val="3394882925"/>
                        </a:ext>
                      </a:extLst>
                    </a:gridCol>
                    <a:gridCol w="1496291">
                      <a:extLst>
                        <a:ext uri="{9D8B030D-6E8A-4147-A177-3AD203B41FA5}">
                          <a16:colId xmlns:a16="http://schemas.microsoft.com/office/drawing/2014/main" val="523132212"/>
                        </a:ext>
                      </a:extLst>
                    </a:gridCol>
                    <a:gridCol w="1956607">
                      <a:extLst>
                        <a:ext uri="{9D8B030D-6E8A-4147-A177-3AD203B41FA5}">
                          <a16:colId xmlns:a16="http://schemas.microsoft.com/office/drawing/2014/main" val="2436176570"/>
                        </a:ext>
                      </a:extLst>
                    </a:gridCol>
                  </a:tblGrid>
                  <a:tr h="59495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s-CZ" sz="1100">
                              <a:effectLst/>
                            </a:rPr>
                            <a:t>Niva vodního toku</a:t>
                          </a:r>
                          <a:endParaRPr lang="cs-CZ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ctr"/>
                    </a:tc>
                    <a:tc>
                      <a:txBody>
                        <a:bodyPr/>
                        <a:lstStyle/>
                        <a:p>
                          <a:endParaRPr lang="cs-CZ"/>
                        </a:p>
                      </a:txBody>
                      <a:tcPr marL="44450" marR="44450" marT="0" marB="0" anchor="ctr">
                        <a:blipFill>
                          <a:blip r:embed="rId3"/>
                          <a:stretch>
                            <a:fillRect l="-252033" t="-2041" r="-132114" b="-1602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s-CZ"/>
                        </a:p>
                      </a:txBody>
                      <a:tcPr marL="44450" marR="44450" marT="0" marB="0" anchor="ctr">
                        <a:blipFill>
                          <a:blip r:embed="rId3"/>
                          <a:stretch>
                            <a:fillRect l="-269782" t="-2041" r="-1246" b="-16020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92320273"/>
                      </a:ext>
                    </a:extLst>
                  </a:tr>
                  <a:tr h="31113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100" b="1" kern="1200" dirty="0">
                              <a:solidFill>
                                <a:schemeClr val="lt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Celkem nivy vodohospodářsky významných toků</a:t>
                          </a:r>
                        </a:p>
                      </a:txBody>
                      <a:tcPr marL="44450" marR="44450" marT="0" marB="0" anchor="ctr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100" dirty="0">
                              <a:effectLst/>
                            </a:rPr>
                            <a:t>4 749,9</a:t>
                          </a:r>
                          <a:endParaRPr lang="cs-CZ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ctr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100">
                              <a:effectLst/>
                            </a:rPr>
                            <a:t>7,93</a:t>
                          </a:r>
                          <a:endParaRPr lang="cs-CZ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ctr"/>
                    </a:tc>
                    <a:extLst>
                      <a:ext uri="{0D108BD9-81ED-4DB2-BD59-A6C34878D82A}">
                        <a16:rowId xmlns:a16="http://schemas.microsoft.com/office/drawing/2014/main" val="3086701340"/>
                      </a:ext>
                    </a:extLst>
                  </a:tr>
                  <a:tr h="3159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100" dirty="0">
                              <a:effectLst/>
                            </a:rPr>
                            <a:t>Celkem nivy ostatních vybraných toků</a:t>
                          </a:r>
                          <a:endParaRPr lang="cs-CZ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ctr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100" dirty="0">
                              <a:effectLst/>
                            </a:rPr>
                            <a:t>604,1</a:t>
                          </a:r>
                          <a:endParaRPr lang="cs-CZ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ctr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100" dirty="0">
                              <a:effectLst/>
                            </a:rPr>
                            <a:t>1,01</a:t>
                          </a:r>
                          <a:endParaRPr lang="cs-CZ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ctr"/>
                    </a:tc>
                    <a:extLst>
                      <a:ext uri="{0D108BD9-81ED-4DB2-BD59-A6C34878D82A}">
                        <a16:rowId xmlns:a16="http://schemas.microsoft.com/office/drawing/2014/main" val="3493186540"/>
                      </a:ext>
                    </a:extLst>
                  </a:tr>
                  <a:tr h="3159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100">
                              <a:effectLst/>
                            </a:rPr>
                            <a:t>Celkem za všechny vymezené nivy</a:t>
                          </a:r>
                          <a:endParaRPr lang="cs-CZ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ctr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100">
                              <a:effectLst/>
                            </a:rPr>
                            <a:t>5 354,0</a:t>
                          </a:r>
                          <a:endParaRPr lang="cs-CZ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ctr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07000"/>
                            </a:lnSpc>
                            <a:spcBef>
                              <a:spcPts val="12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cs-CZ" sz="1100" dirty="0">
                              <a:effectLst/>
                            </a:rPr>
                            <a:t>8,94</a:t>
                          </a:r>
                          <a:endParaRPr lang="cs-CZ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ctr"/>
                    </a:tc>
                    <a:extLst>
                      <a:ext uri="{0D108BD9-81ED-4DB2-BD59-A6C34878D82A}">
                        <a16:rowId xmlns:a16="http://schemas.microsoft.com/office/drawing/2014/main" val="192237300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4" name="Nadpis 7"/>
          <p:cNvSpPr txBox="1">
            <a:spLocks/>
          </p:cNvSpPr>
          <p:nvPr/>
        </p:nvSpPr>
        <p:spPr>
          <a:xfrm>
            <a:off x="933443" y="365126"/>
            <a:ext cx="8075019" cy="74521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b="1" dirty="0" smtClean="0"/>
              <a:t>Vymezení niv jako významných </a:t>
            </a:r>
            <a:br>
              <a:rPr lang="cs-CZ" b="1" dirty="0" smtClean="0"/>
            </a:br>
            <a:r>
              <a:rPr lang="cs-CZ" b="1" dirty="0" smtClean="0"/>
              <a:t>krajinných prvků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40853471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86" y="244461"/>
            <a:ext cx="8470668" cy="5988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8640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</TotalTime>
  <Words>187</Words>
  <Application>Microsoft Office PowerPoint</Application>
  <PresentationFormat>On-screen Show (4:3)</PresentationFormat>
  <Paragraphs>68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Cooleak_2018</dc:creator>
  <cp:lastModifiedBy>Cooleak_2018</cp:lastModifiedBy>
  <cp:revision>6</cp:revision>
  <cp:lastPrinted>2018-11-02T04:44:23Z</cp:lastPrinted>
  <dcterms:created xsi:type="dcterms:W3CDTF">2018-11-02T03:49:45Z</dcterms:created>
  <dcterms:modified xsi:type="dcterms:W3CDTF">2018-11-02T04:45:08Z</dcterms:modified>
</cp:coreProperties>
</file>