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8" r:id="rId4"/>
    <p:sldId id="267" r:id="rId5"/>
    <p:sldId id="266" r:id="rId6"/>
    <p:sldId id="265" r:id="rId7"/>
    <p:sldId id="257" r:id="rId8"/>
    <p:sldId id="258" r:id="rId9"/>
    <p:sldId id="259" r:id="rId10"/>
    <p:sldId id="260" r:id="rId11"/>
    <p:sldId id="269" r:id="rId12"/>
    <p:sldId id="261" r:id="rId13"/>
    <p:sldId id="262" r:id="rId14"/>
    <p:sldId id="263" r:id="rId15"/>
  </p:sldIdLst>
  <p:sldSz cx="9144000" cy="6858000" type="screen4x3"/>
  <p:notesSz cx="10342563" cy="139430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62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46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06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42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0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87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22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73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12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33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47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5F4DD-A36B-4F72-BA00-8FCDBA74793C}" type="datetimeFigureOut">
              <a:rPr lang="cs-CZ" smtClean="0"/>
              <a:t>02.11.2018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34C-AA51-4F60-9273-77EFF8F95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26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1"/>
          <p:cNvSpPr>
            <a:spLocks noGrp="1"/>
          </p:cNvSpPr>
          <p:nvPr>
            <p:ph type="subTitle" idx="1"/>
          </p:nvPr>
        </p:nvSpPr>
        <p:spPr>
          <a:xfrm>
            <a:off x="960438" y="3864635"/>
            <a:ext cx="7223123" cy="222483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000" dirty="0"/>
              <a:t>Územní studie krajiny </a:t>
            </a:r>
            <a:r>
              <a:rPr lang="cs-CZ" sz="2000" dirty="0" smtClean="0"/>
              <a:t>správních obvodů obcí </a:t>
            </a:r>
            <a:r>
              <a:rPr lang="cs-CZ" sz="2000" dirty="0"/>
              <a:t>s rozšířenou působností </a:t>
            </a:r>
            <a:r>
              <a:rPr lang="cs-CZ" sz="2000" dirty="0" smtClean="0"/>
              <a:t>Prostějov a Blansko</a:t>
            </a:r>
            <a:endParaRPr lang="cs-CZ" sz="2000" dirty="0"/>
          </a:p>
          <a:p>
            <a:r>
              <a:rPr lang="cs-CZ" sz="2000" dirty="0" smtClean="0"/>
              <a:t>Listopad</a:t>
            </a:r>
            <a:r>
              <a:rPr lang="cs-CZ" sz="2000" b="0" dirty="0" smtClean="0"/>
              <a:t>, </a:t>
            </a:r>
            <a:r>
              <a:rPr lang="cs-CZ" sz="2000" b="0" dirty="0"/>
              <a:t>2018</a:t>
            </a:r>
          </a:p>
          <a:p>
            <a:endParaRPr lang="cs-CZ" sz="1600" b="0" dirty="0"/>
          </a:p>
          <a:p>
            <a:r>
              <a:rPr lang="cs-CZ" sz="1600" dirty="0"/>
              <a:t>Ing. Lea </a:t>
            </a:r>
            <a:r>
              <a:rPr lang="cs-CZ" sz="1600" dirty="0" smtClean="0"/>
              <a:t>Kratochvílová - Aquatis </a:t>
            </a:r>
            <a:r>
              <a:rPr lang="cs-CZ" sz="1600" dirty="0"/>
              <a:t>a.s.</a:t>
            </a:r>
          </a:p>
          <a:p>
            <a:r>
              <a:rPr lang="cs-CZ" sz="1600" b="0" dirty="0" smtClean="0"/>
              <a:t>Ing</a:t>
            </a:r>
            <a:r>
              <a:rPr lang="cs-CZ" sz="1600" b="0" dirty="0"/>
              <a:t>. Helena </a:t>
            </a:r>
            <a:r>
              <a:rPr lang="cs-CZ" sz="1600" b="0" dirty="0" smtClean="0"/>
              <a:t>Kočišová - Atelier A.VE. </a:t>
            </a:r>
          </a:p>
          <a:p>
            <a:r>
              <a:rPr lang="cs-CZ" sz="1600" b="0" dirty="0" smtClean="0"/>
              <a:t>Ing</a:t>
            </a:r>
            <a:r>
              <a:rPr lang="cs-CZ" sz="1600" b="0" dirty="0"/>
              <a:t>. Michal Kovář, </a:t>
            </a:r>
            <a:r>
              <a:rPr lang="cs-CZ" sz="1600" b="0" dirty="0" smtClean="0"/>
              <a:t>Ph.D. - Design for landscape s.r.o.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213649"/>
            <a:ext cx="4771547" cy="6037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85608" y="1308002"/>
            <a:ext cx="3308465" cy="454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Nadmístní ÚSES </a:t>
            </a:r>
            <a:endParaRPr lang="cs-CZ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větví nadregionálních biokoridorů a 5 větví regionálních biokoridorů (vedených v sedmi úsecích)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Místní ÚSES</a:t>
            </a:r>
            <a:endParaRPr lang="cs-CZ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Analytická 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část studie identifikovala 140 konkrétních problémů které byly v rámci návrhové části studie odstraněny (upraveny případně doplněny</a:t>
            </a: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7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53" y="0"/>
            <a:ext cx="6875293" cy="6858000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963921" y="272731"/>
            <a:ext cx="5896304" cy="9149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b="1" dirty="0" smtClean="0"/>
              <a:t>Členění území na </a:t>
            </a:r>
          </a:p>
          <a:p>
            <a:pPr algn="r"/>
            <a:r>
              <a:rPr lang="cs-CZ" b="1" dirty="0" smtClean="0"/>
              <a:t>krajinné okrsky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962017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5" y="341319"/>
            <a:ext cx="8113222" cy="5995940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806262" y="356814"/>
            <a:ext cx="5896304" cy="4524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b="1" dirty="0" smtClean="0"/>
              <a:t>Členění území na krajinné okrsky</a:t>
            </a:r>
            <a:endParaRPr lang="cs-CZ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" y="4301420"/>
            <a:ext cx="2566878" cy="25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9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756744" y="703655"/>
            <a:ext cx="5896304" cy="4524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b="1" dirty="0" smtClean="0"/>
              <a:t>Krajinné prvky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72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876"/>
            <a:ext cx="9164912" cy="36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3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60"/>
            <a:ext cx="9144000" cy="64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60"/>
            <a:ext cx="9144000" cy="64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4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6" y="3850557"/>
            <a:ext cx="4492838" cy="2276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4" y="487299"/>
            <a:ext cx="4885383" cy="2897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36" y="487299"/>
            <a:ext cx="3865291" cy="289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2" y="3850558"/>
            <a:ext cx="4170276" cy="22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08"/>
            <a:ext cx="9144000" cy="64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6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3" y="223809"/>
            <a:ext cx="8491733" cy="6002423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851264" y="289679"/>
            <a:ext cx="5860473" cy="745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b="1" dirty="0" smtClean="0"/>
              <a:t>Migračně významná území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36692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8" y="207818"/>
            <a:ext cx="5478568" cy="6035040"/>
          </a:xfrm>
          <a:prstGeom prst="rect">
            <a:avLst/>
          </a:prstGeom>
        </p:spPr>
      </p:pic>
      <p:sp>
        <p:nvSpPr>
          <p:cNvPr id="3" name="Nadpis 7"/>
          <p:cNvSpPr txBox="1">
            <a:spLocks/>
          </p:cNvSpPr>
          <p:nvPr/>
        </p:nvSpPr>
        <p:spPr>
          <a:xfrm>
            <a:off x="933443" y="365126"/>
            <a:ext cx="8075019" cy="745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b="1" dirty="0" smtClean="0"/>
              <a:t>Vymezení niv jako významných </a:t>
            </a:r>
            <a:br>
              <a:rPr lang="cs-CZ" b="1" dirty="0" smtClean="0"/>
            </a:br>
            <a:r>
              <a:rPr lang="cs-CZ" b="1" dirty="0" smtClean="0"/>
              <a:t>krajinných prvků</a:t>
            </a:r>
            <a:endParaRPr lang="cs-CZ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5346260"/>
                  </p:ext>
                </p:extLst>
              </p:nvPr>
            </p:nvGraphicFramePr>
            <p:xfrm>
              <a:off x="5731809" y="1461695"/>
              <a:ext cx="3213598" cy="45486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35664">
                      <a:extLst>
                        <a:ext uri="{9D8B030D-6E8A-4147-A177-3AD203B41FA5}">
                          <a16:colId xmlns:a16="http://schemas.microsoft.com/office/drawing/2014/main" val="1115494536"/>
                        </a:ext>
                      </a:extLst>
                    </a:gridCol>
                    <a:gridCol w="972589">
                      <a:extLst>
                        <a:ext uri="{9D8B030D-6E8A-4147-A177-3AD203B41FA5}">
                          <a16:colId xmlns:a16="http://schemas.microsoft.com/office/drawing/2014/main" val="3564727714"/>
                        </a:ext>
                      </a:extLst>
                    </a:gridCol>
                    <a:gridCol w="1205345">
                      <a:extLst>
                        <a:ext uri="{9D8B030D-6E8A-4147-A177-3AD203B41FA5}">
                          <a16:colId xmlns:a16="http://schemas.microsoft.com/office/drawing/2014/main" val="4200255842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Niva vodního toku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Plochy vymezených niv </a:t>
                          </a:r>
                          <a14:m>
                            <m:oMath xmlns:m="http://schemas.openxmlformats.org/officeDocument/2006/math">
                              <m:r>
                                <a:rPr lang="cs-CZ" sz="1200">
                                  <a:effectLst/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cs-CZ" sz="1200">
                                  <a:effectLst/>
                                  <a:latin typeface="Cambria Math" panose="02040503050406030204" pitchFamily="18" charset="0"/>
                                </a:rPr>
                                <m:t>𝐡𝐚</m:t>
                              </m:r>
                              <m:r>
                                <a:rPr lang="cs-CZ" sz="1200">
                                  <a:effectLst/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Zastoupení vymezených niv v řešeném území </a:t>
                          </a:r>
                          <a14:m>
                            <m:oMath xmlns:m="http://schemas.openxmlformats.org/officeDocument/2006/math">
                              <m:r>
                                <a:rPr lang="cs-CZ" sz="1200">
                                  <a:effectLst/>
                                  <a:latin typeface="Cambria Math" panose="02040503050406030204" pitchFamily="18" charset="0"/>
                                </a:rPr>
                                <m:t>[%]</m:t>
                              </m:r>
                            </m:oMath>
                          </a14:m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138422093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Valová A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1 824,4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3,05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078375328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Valová B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455,9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0,76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00757298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Hloučela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268,9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0,45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425954505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Haná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858,0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1,43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223310473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Blata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734,8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1,23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928085585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Romže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211,0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0,35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218982108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Bílá voda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63,4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0,11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67670325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Brodečka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243,7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0,41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0265994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Šumice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69,8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0,12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168874956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Velká Haná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5,3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0,01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328555838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Vřesůvka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13,9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0,02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58550006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050" dirty="0">
                              <a:effectLst/>
                            </a:rPr>
                            <a:t>Pytlácký potok</a:t>
                          </a:r>
                          <a:endParaRPr lang="cs-CZ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0,9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0,00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5148069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5346260"/>
                  </p:ext>
                </p:extLst>
              </p:nvPr>
            </p:nvGraphicFramePr>
            <p:xfrm>
              <a:off x="5731809" y="1461695"/>
              <a:ext cx="3213598" cy="45486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35664">
                      <a:extLst>
                        <a:ext uri="{9D8B030D-6E8A-4147-A177-3AD203B41FA5}">
                          <a16:colId xmlns:a16="http://schemas.microsoft.com/office/drawing/2014/main" val="1115494536"/>
                        </a:ext>
                      </a:extLst>
                    </a:gridCol>
                    <a:gridCol w="972589">
                      <a:extLst>
                        <a:ext uri="{9D8B030D-6E8A-4147-A177-3AD203B41FA5}">
                          <a16:colId xmlns:a16="http://schemas.microsoft.com/office/drawing/2014/main" val="3564727714"/>
                        </a:ext>
                      </a:extLst>
                    </a:gridCol>
                    <a:gridCol w="1205345">
                      <a:extLst>
                        <a:ext uri="{9D8B030D-6E8A-4147-A177-3AD203B41FA5}">
                          <a16:colId xmlns:a16="http://schemas.microsoft.com/office/drawing/2014/main" val="4200255842"/>
                        </a:ext>
                      </a:extLst>
                    </a:gridCol>
                  </a:tblGrid>
                  <a:tr h="77368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Niva vodního toku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44450" marR="44450" marT="0" marB="0" anchor="ctr">
                        <a:blipFill>
                          <a:blip r:embed="rId3"/>
                          <a:stretch>
                            <a:fillRect l="-106875" t="-4724" r="-126250" b="-500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44450" marR="44450" marT="0" marB="0" anchor="ctr">
                        <a:blipFill>
                          <a:blip r:embed="rId3"/>
                          <a:stretch>
                            <a:fillRect l="-167172" t="-4724" r="-2020" b="-5007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4220939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Valová A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1 824,4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3,05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078375328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Valová B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455,9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0,76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007572983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Hloučela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268,9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0,45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4259545057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Haná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858,0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1,43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2233104737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Blata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734,8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1,23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928085585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Romže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211,0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0,35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2189821083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Bílá voda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63,4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0,11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676703259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Brodečka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243,7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0,41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02659947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Šumice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69,8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0,12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168874956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Velká Haná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5,3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0,01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3285558387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Vřesůvka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13,9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0,02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585500062"/>
                      </a:ext>
                    </a:extLst>
                  </a:tr>
                  <a:tr h="31457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050" dirty="0">
                              <a:effectLst/>
                            </a:rPr>
                            <a:t>Pytlácký potok</a:t>
                          </a:r>
                          <a:endParaRPr lang="cs-CZ" sz="105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0,9</a:t>
                          </a:r>
                          <a:endParaRPr lang="cs-CZ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200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0,00</a:t>
                          </a:r>
                          <a:endParaRPr lang="cs-CZ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514806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8434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90" y="365126"/>
            <a:ext cx="3516546" cy="38737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5929527"/>
                  </p:ext>
                </p:extLst>
              </p:nvPr>
            </p:nvGraphicFramePr>
            <p:xfrm>
              <a:off x="934691" y="4389120"/>
              <a:ext cx="7223211" cy="15379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770313">
                      <a:extLst>
                        <a:ext uri="{9D8B030D-6E8A-4147-A177-3AD203B41FA5}">
                          <a16:colId xmlns:a16="http://schemas.microsoft.com/office/drawing/2014/main" val="3394882925"/>
                        </a:ext>
                      </a:extLst>
                    </a:gridCol>
                    <a:gridCol w="1496291">
                      <a:extLst>
                        <a:ext uri="{9D8B030D-6E8A-4147-A177-3AD203B41FA5}">
                          <a16:colId xmlns:a16="http://schemas.microsoft.com/office/drawing/2014/main" val="523132212"/>
                        </a:ext>
                      </a:extLst>
                    </a:gridCol>
                    <a:gridCol w="1956607">
                      <a:extLst>
                        <a:ext uri="{9D8B030D-6E8A-4147-A177-3AD203B41FA5}">
                          <a16:colId xmlns:a16="http://schemas.microsoft.com/office/drawing/2014/main" val="2436176570"/>
                        </a:ext>
                      </a:extLst>
                    </a:gridCol>
                  </a:tblGrid>
                  <a:tr h="594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Niva vodního toku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Plochy vymezených niv </a:t>
                          </a:r>
                          <a14:m>
                            <m:oMath xmlns:m="http://schemas.openxmlformats.org/officeDocument/2006/math">
                              <m:r>
                                <a:rPr lang="cs-CZ" sz="1100">
                                  <a:effectLst/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cs-CZ" sz="1100">
                                  <a:effectLst/>
                                  <a:latin typeface="Cambria Math" panose="02040503050406030204" pitchFamily="18" charset="0"/>
                                </a:rPr>
                                <m:t>𝐡𝐚</m:t>
                              </m:r>
                              <m:r>
                                <a:rPr lang="cs-CZ" sz="1100">
                                  <a:effectLst/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Zastoupení vymezených niv v řešeném území </a:t>
                          </a:r>
                          <a14:m>
                            <m:oMath xmlns:m="http://schemas.openxmlformats.org/officeDocument/2006/math">
                              <m:r>
                                <a:rPr lang="cs-CZ" sz="1100">
                                  <a:effectLst/>
                                  <a:latin typeface="Cambria Math" panose="02040503050406030204" pitchFamily="18" charset="0"/>
                                </a:rPr>
                                <m:t>[%]</m:t>
                              </m:r>
                            </m:oMath>
                          </a14:m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692320273"/>
                      </a:ext>
                    </a:extLst>
                  </a:tr>
                  <a:tr h="31113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Celkem nivy vodohospodářsky významných toků</a:t>
                          </a: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4 749,9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7,93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086701340"/>
                      </a:ext>
                    </a:extLst>
                  </a:tr>
                  <a:tr h="31590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Celkem nivy ostatních vybraných toků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604,1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1,01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493186540"/>
                      </a:ext>
                    </a:extLst>
                  </a:tr>
                  <a:tr h="31590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Celkem za všechny vymezené nivy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5 354,0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8,94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19223730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5929527"/>
                  </p:ext>
                </p:extLst>
              </p:nvPr>
            </p:nvGraphicFramePr>
            <p:xfrm>
              <a:off x="934691" y="4389120"/>
              <a:ext cx="7223211" cy="15379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770313">
                      <a:extLst>
                        <a:ext uri="{9D8B030D-6E8A-4147-A177-3AD203B41FA5}">
                          <a16:colId xmlns:a16="http://schemas.microsoft.com/office/drawing/2014/main" val="3394882925"/>
                        </a:ext>
                      </a:extLst>
                    </a:gridCol>
                    <a:gridCol w="1496291">
                      <a:extLst>
                        <a:ext uri="{9D8B030D-6E8A-4147-A177-3AD203B41FA5}">
                          <a16:colId xmlns:a16="http://schemas.microsoft.com/office/drawing/2014/main" val="523132212"/>
                        </a:ext>
                      </a:extLst>
                    </a:gridCol>
                    <a:gridCol w="1956607">
                      <a:extLst>
                        <a:ext uri="{9D8B030D-6E8A-4147-A177-3AD203B41FA5}">
                          <a16:colId xmlns:a16="http://schemas.microsoft.com/office/drawing/2014/main" val="2436176570"/>
                        </a:ext>
                      </a:extLst>
                    </a:gridCol>
                  </a:tblGrid>
                  <a:tr h="594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Niva vodního toku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44450" marR="44450" marT="0" marB="0" anchor="ctr">
                        <a:blipFill>
                          <a:blip r:embed="rId3"/>
                          <a:stretch>
                            <a:fillRect l="-252033" t="-2041" r="-132114" b="-16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44450" marR="44450" marT="0" marB="0" anchor="ctr">
                        <a:blipFill>
                          <a:blip r:embed="rId3"/>
                          <a:stretch>
                            <a:fillRect l="-269782" t="-2041" r="-1246" b="-1602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320273"/>
                      </a:ext>
                    </a:extLst>
                  </a:tr>
                  <a:tr h="31113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Celkem nivy vodohospodářsky významných toků</a:t>
                          </a: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4 749,9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7,93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086701340"/>
                      </a:ext>
                    </a:extLst>
                  </a:tr>
                  <a:tr h="31590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Celkem nivy ostatních vybraných toků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604,1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1,01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493186540"/>
                      </a:ext>
                    </a:extLst>
                  </a:tr>
                  <a:tr h="31590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Celkem za všechny vymezené nivy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5 354,0</a:t>
                          </a:r>
                          <a:endParaRPr lang="cs-CZ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Bef>
                              <a:spcPts val="12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8,94</a:t>
                          </a:r>
                          <a:endParaRPr lang="cs-CZ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1922373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Nadpis 7"/>
          <p:cNvSpPr txBox="1">
            <a:spLocks/>
          </p:cNvSpPr>
          <p:nvPr/>
        </p:nvSpPr>
        <p:spPr>
          <a:xfrm>
            <a:off x="933443" y="365126"/>
            <a:ext cx="8075019" cy="745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b="1" dirty="0" smtClean="0"/>
              <a:t>Vymezení niv jako významných </a:t>
            </a:r>
            <a:br>
              <a:rPr lang="cs-CZ" b="1" dirty="0" smtClean="0"/>
            </a:br>
            <a:r>
              <a:rPr lang="cs-CZ" b="1" dirty="0" smtClean="0"/>
              <a:t>krajinných prvků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85347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6" y="244461"/>
            <a:ext cx="8470668" cy="59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4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187</Words>
  <Application>Microsoft Office PowerPoint</Application>
  <PresentationFormat>On-screen Show (4:3)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Cooleak_2018</dc:creator>
  <cp:lastModifiedBy>Cooleak_2018</cp:lastModifiedBy>
  <cp:revision>6</cp:revision>
  <cp:lastPrinted>2018-11-02T04:44:23Z</cp:lastPrinted>
  <dcterms:created xsi:type="dcterms:W3CDTF">2018-11-02T03:49:45Z</dcterms:created>
  <dcterms:modified xsi:type="dcterms:W3CDTF">2018-11-02T04:45:08Z</dcterms:modified>
</cp:coreProperties>
</file>