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5" r:id="rId4"/>
    <p:sldId id="264" r:id="rId5"/>
    <p:sldId id="278" r:id="rId6"/>
    <p:sldId id="263" r:id="rId7"/>
    <p:sldId id="266" r:id="rId8"/>
    <p:sldId id="269" r:id="rId9"/>
    <p:sldId id="274" r:id="rId10"/>
    <p:sldId id="275" r:id="rId11"/>
    <p:sldId id="276" r:id="rId12"/>
    <p:sldId id="268" r:id="rId13"/>
    <p:sldId id="273" r:id="rId14"/>
    <p:sldId id="281" r:id="rId15"/>
    <p:sldId id="282" r:id="rId16"/>
    <p:sldId id="270" r:id="rId17"/>
    <p:sldId id="271" r:id="rId18"/>
    <p:sldId id="272" r:id="rId19"/>
    <p:sldId id="283" r:id="rId20"/>
    <p:sldId id="267" r:id="rId21"/>
    <p:sldId id="259" r:id="rId22"/>
    <p:sldId id="261" r:id="rId23"/>
    <p:sldId id="260" r:id="rId24"/>
    <p:sldId id="284" r:id="rId25"/>
    <p:sldId id="287" r:id="rId26"/>
    <p:sldId id="285" r:id="rId27"/>
    <p:sldId id="288" r:id="rId28"/>
    <p:sldId id="286" r:id="rId29"/>
    <p:sldId id="289" r:id="rId30"/>
    <p:sldId id="280" r:id="rId31"/>
    <p:sldId id="277" r:id="rId32"/>
    <p:sldId id="292" r:id="rId33"/>
    <p:sldId id="279" r:id="rId34"/>
    <p:sldId id="290" r:id="rId35"/>
    <p:sldId id="291" r:id="rId36"/>
    <p:sldId id="293" r:id="rId3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6" d="100"/>
          <a:sy n="116" d="100"/>
        </p:scale>
        <p:origin x="-124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C147FD93-ADCC-422C-B676-09DA6C4FA44B}" type="datetimeFigureOut">
              <a:rPr lang="cs-CZ" smtClean="0"/>
              <a:t>01.11.2018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CF79D5A-172F-49BC-9C9E-5F5B2379E0C4}" type="slidenum">
              <a:rPr lang="cs-CZ" smtClean="0"/>
              <a:t>‹#›</a:t>
            </a:fld>
            <a:endParaRPr lang="cs-CZ"/>
          </a:p>
        </p:txBody>
      </p:sp>
    </p:spTree>
    <p:extLst>
      <p:ext uri="{BB962C8B-B14F-4D97-AF65-F5344CB8AC3E}">
        <p14:creationId xmlns:p14="http://schemas.microsoft.com/office/powerpoint/2010/main" val="296800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147FD93-ADCC-422C-B676-09DA6C4FA44B}" type="datetimeFigureOut">
              <a:rPr lang="cs-CZ" smtClean="0"/>
              <a:t>01.11.2018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CF79D5A-172F-49BC-9C9E-5F5B2379E0C4}" type="slidenum">
              <a:rPr lang="cs-CZ" smtClean="0"/>
              <a:t>‹#›</a:t>
            </a:fld>
            <a:endParaRPr lang="cs-CZ"/>
          </a:p>
        </p:txBody>
      </p:sp>
    </p:spTree>
    <p:extLst>
      <p:ext uri="{BB962C8B-B14F-4D97-AF65-F5344CB8AC3E}">
        <p14:creationId xmlns:p14="http://schemas.microsoft.com/office/powerpoint/2010/main" val="2006850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147FD93-ADCC-422C-B676-09DA6C4FA44B}" type="datetimeFigureOut">
              <a:rPr lang="cs-CZ" smtClean="0"/>
              <a:t>01.11.2018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CF79D5A-172F-49BC-9C9E-5F5B2379E0C4}" type="slidenum">
              <a:rPr lang="cs-CZ" smtClean="0"/>
              <a:t>‹#›</a:t>
            </a:fld>
            <a:endParaRPr lang="cs-CZ"/>
          </a:p>
        </p:txBody>
      </p:sp>
    </p:spTree>
    <p:extLst>
      <p:ext uri="{BB962C8B-B14F-4D97-AF65-F5344CB8AC3E}">
        <p14:creationId xmlns:p14="http://schemas.microsoft.com/office/powerpoint/2010/main" val="971851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147FD93-ADCC-422C-B676-09DA6C4FA44B}" type="datetimeFigureOut">
              <a:rPr lang="cs-CZ" smtClean="0"/>
              <a:t>01.11.2018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CF79D5A-172F-49BC-9C9E-5F5B2379E0C4}" type="slidenum">
              <a:rPr lang="cs-CZ" smtClean="0"/>
              <a:t>‹#›</a:t>
            </a:fld>
            <a:endParaRPr lang="cs-CZ"/>
          </a:p>
        </p:txBody>
      </p:sp>
    </p:spTree>
    <p:extLst>
      <p:ext uri="{BB962C8B-B14F-4D97-AF65-F5344CB8AC3E}">
        <p14:creationId xmlns:p14="http://schemas.microsoft.com/office/powerpoint/2010/main" val="2939422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C147FD93-ADCC-422C-B676-09DA6C4FA44B}" type="datetimeFigureOut">
              <a:rPr lang="cs-CZ" smtClean="0"/>
              <a:t>01.11.2018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CF79D5A-172F-49BC-9C9E-5F5B2379E0C4}" type="slidenum">
              <a:rPr lang="cs-CZ" smtClean="0"/>
              <a:t>‹#›</a:t>
            </a:fld>
            <a:endParaRPr lang="cs-CZ"/>
          </a:p>
        </p:txBody>
      </p:sp>
    </p:spTree>
    <p:extLst>
      <p:ext uri="{BB962C8B-B14F-4D97-AF65-F5344CB8AC3E}">
        <p14:creationId xmlns:p14="http://schemas.microsoft.com/office/powerpoint/2010/main" val="652386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147FD93-ADCC-422C-B676-09DA6C4FA44B}" type="datetimeFigureOut">
              <a:rPr lang="cs-CZ" smtClean="0"/>
              <a:t>01.11.2018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CF79D5A-172F-49BC-9C9E-5F5B2379E0C4}" type="slidenum">
              <a:rPr lang="cs-CZ" smtClean="0"/>
              <a:t>‹#›</a:t>
            </a:fld>
            <a:endParaRPr lang="cs-CZ"/>
          </a:p>
        </p:txBody>
      </p:sp>
    </p:spTree>
    <p:extLst>
      <p:ext uri="{BB962C8B-B14F-4D97-AF65-F5344CB8AC3E}">
        <p14:creationId xmlns:p14="http://schemas.microsoft.com/office/powerpoint/2010/main" val="1330302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147FD93-ADCC-422C-B676-09DA6C4FA44B}" type="datetimeFigureOut">
              <a:rPr lang="cs-CZ" smtClean="0"/>
              <a:t>01.11.2018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CF79D5A-172F-49BC-9C9E-5F5B2379E0C4}" type="slidenum">
              <a:rPr lang="cs-CZ" smtClean="0"/>
              <a:t>‹#›</a:t>
            </a:fld>
            <a:endParaRPr lang="cs-CZ"/>
          </a:p>
        </p:txBody>
      </p:sp>
    </p:spTree>
    <p:extLst>
      <p:ext uri="{BB962C8B-B14F-4D97-AF65-F5344CB8AC3E}">
        <p14:creationId xmlns:p14="http://schemas.microsoft.com/office/powerpoint/2010/main" val="2398081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147FD93-ADCC-422C-B676-09DA6C4FA44B}" type="datetimeFigureOut">
              <a:rPr lang="cs-CZ" smtClean="0"/>
              <a:t>01.11.2018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CF79D5A-172F-49BC-9C9E-5F5B2379E0C4}" type="slidenum">
              <a:rPr lang="cs-CZ" smtClean="0"/>
              <a:t>‹#›</a:t>
            </a:fld>
            <a:endParaRPr lang="cs-CZ"/>
          </a:p>
        </p:txBody>
      </p:sp>
    </p:spTree>
    <p:extLst>
      <p:ext uri="{BB962C8B-B14F-4D97-AF65-F5344CB8AC3E}">
        <p14:creationId xmlns:p14="http://schemas.microsoft.com/office/powerpoint/2010/main" val="3045747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147FD93-ADCC-422C-B676-09DA6C4FA44B}" type="datetimeFigureOut">
              <a:rPr lang="cs-CZ" smtClean="0"/>
              <a:t>01.11.2018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CF79D5A-172F-49BC-9C9E-5F5B2379E0C4}" type="slidenum">
              <a:rPr lang="cs-CZ" smtClean="0"/>
              <a:t>‹#›</a:t>
            </a:fld>
            <a:endParaRPr lang="cs-CZ"/>
          </a:p>
        </p:txBody>
      </p:sp>
    </p:spTree>
    <p:extLst>
      <p:ext uri="{BB962C8B-B14F-4D97-AF65-F5344CB8AC3E}">
        <p14:creationId xmlns:p14="http://schemas.microsoft.com/office/powerpoint/2010/main" val="3732762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147FD93-ADCC-422C-B676-09DA6C4FA44B}" type="datetimeFigureOut">
              <a:rPr lang="cs-CZ" smtClean="0"/>
              <a:t>01.11.2018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CF79D5A-172F-49BC-9C9E-5F5B2379E0C4}" type="slidenum">
              <a:rPr lang="cs-CZ" smtClean="0"/>
              <a:t>‹#›</a:t>
            </a:fld>
            <a:endParaRPr lang="cs-CZ"/>
          </a:p>
        </p:txBody>
      </p:sp>
    </p:spTree>
    <p:extLst>
      <p:ext uri="{BB962C8B-B14F-4D97-AF65-F5344CB8AC3E}">
        <p14:creationId xmlns:p14="http://schemas.microsoft.com/office/powerpoint/2010/main" val="2976387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147FD93-ADCC-422C-B676-09DA6C4FA44B}" type="datetimeFigureOut">
              <a:rPr lang="cs-CZ" smtClean="0"/>
              <a:t>01.11.2018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CF79D5A-172F-49BC-9C9E-5F5B2379E0C4}" type="slidenum">
              <a:rPr lang="cs-CZ" smtClean="0"/>
              <a:t>‹#›</a:t>
            </a:fld>
            <a:endParaRPr lang="cs-CZ"/>
          </a:p>
        </p:txBody>
      </p:sp>
    </p:spTree>
    <p:extLst>
      <p:ext uri="{BB962C8B-B14F-4D97-AF65-F5344CB8AC3E}">
        <p14:creationId xmlns:p14="http://schemas.microsoft.com/office/powerpoint/2010/main" val="131298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6000"/>
            <a:biLevel thresh="50000"/>
            <a:lum/>
            <a:extLst>
              <a:ext uri="{BEBA8EAE-BF5A-486C-A8C5-ECC9F3942E4B}">
                <a14:imgProps xmlns:a14="http://schemas.microsoft.com/office/drawing/2010/main">
                  <a14:imgLayer r:embed="rId14">
                    <a14:imgEffect>
                      <a14:artisticPaintStrokes trans="10000"/>
                    </a14:imgEffect>
                    <a14:imgEffect>
                      <a14:sharpenSoften amount="16000"/>
                    </a14:imgEffect>
                    <a14:imgEffect>
                      <a14:colorTemperature colorTemp="2750"/>
                    </a14:imgEffect>
                    <a14:imgEffect>
                      <a14:saturation sat="320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7FD93-ADCC-422C-B676-09DA6C4FA44B}" type="datetimeFigureOut">
              <a:rPr lang="cs-CZ" smtClean="0"/>
              <a:t>01.11.2018</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79D5A-172F-49BC-9C9E-5F5B2379E0C4}" type="slidenum">
              <a:rPr lang="cs-CZ" smtClean="0"/>
              <a:t>‹#›</a:t>
            </a:fld>
            <a:endParaRPr lang="cs-CZ"/>
          </a:p>
        </p:txBody>
      </p:sp>
    </p:spTree>
    <p:extLst>
      <p:ext uri="{BB962C8B-B14F-4D97-AF65-F5344CB8AC3E}">
        <p14:creationId xmlns:p14="http://schemas.microsoft.com/office/powerpoint/2010/main" val="1986424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p:cNvGrpSpPr/>
          <p:nvPr/>
        </p:nvGrpSpPr>
        <p:grpSpPr>
          <a:xfrm>
            <a:off x="-36512" y="0"/>
            <a:ext cx="9180512" cy="6957392"/>
            <a:chOff x="467544" y="1049201"/>
            <a:chExt cx="8037307" cy="4817246"/>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67544" y="1052736"/>
              <a:ext cx="872118" cy="481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38464" y="1052736"/>
              <a:ext cx="854343"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084" y="1052736"/>
              <a:ext cx="998739"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3103" y="1053247"/>
              <a:ext cx="847951"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5445" y="1051224"/>
              <a:ext cx="1209317"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0178" y="1051224"/>
              <a:ext cx="974673"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762" y="1049201"/>
              <a:ext cx="1245416"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1054" y="1053247"/>
              <a:ext cx="1046871"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Nadpis 1"/>
          <p:cNvSpPr>
            <a:spLocks noGrp="1"/>
          </p:cNvSpPr>
          <p:nvPr>
            <p:ph type="ctrTitle"/>
          </p:nvPr>
        </p:nvSpPr>
        <p:spPr>
          <a:xfrm>
            <a:off x="611560" y="1700807"/>
            <a:ext cx="7772400" cy="1008113"/>
          </a:xfrm>
          <a:solidFill>
            <a:schemeClr val="accent3">
              <a:lumMod val="20000"/>
              <a:lumOff val="80000"/>
              <a:alpha val="74000"/>
            </a:schemeClr>
          </a:solidFill>
        </p:spPr>
        <p:txBody>
          <a:bodyPr/>
          <a:lstStyle/>
          <a:p>
            <a:r>
              <a:rPr lang="cs-CZ" dirty="0" smtClean="0"/>
              <a:t>Krajinné okrsky</a:t>
            </a:r>
            <a:endParaRPr lang="cs-CZ" dirty="0"/>
          </a:p>
        </p:txBody>
      </p:sp>
      <p:sp>
        <p:nvSpPr>
          <p:cNvPr id="3" name="Podnadpis 2"/>
          <p:cNvSpPr>
            <a:spLocks noGrp="1"/>
          </p:cNvSpPr>
          <p:nvPr>
            <p:ph type="subTitle" idx="1"/>
          </p:nvPr>
        </p:nvSpPr>
        <p:spPr>
          <a:xfrm>
            <a:off x="1259632" y="5949280"/>
            <a:ext cx="6400800" cy="720080"/>
          </a:xfrm>
        </p:spPr>
        <p:txBody>
          <a:bodyPr>
            <a:normAutofit/>
          </a:bodyPr>
          <a:lstStyle/>
          <a:p>
            <a:r>
              <a:rPr lang="cs-CZ" sz="2400" dirty="0" smtClean="0">
                <a:solidFill>
                  <a:schemeClr val="bg1"/>
                </a:solidFill>
              </a:rPr>
              <a:t>Mgr. Ing. Roman Bukáček</a:t>
            </a:r>
            <a:endParaRPr lang="cs-CZ" sz="2400" dirty="0">
              <a:solidFill>
                <a:schemeClr val="bg1"/>
              </a:solidFill>
            </a:endParaRPr>
          </a:p>
        </p:txBody>
      </p:sp>
    </p:spTree>
    <p:extLst>
      <p:ext uri="{BB962C8B-B14F-4D97-AF65-F5344CB8AC3E}">
        <p14:creationId xmlns:p14="http://schemas.microsoft.com/office/powerpoint/2010/main" val="3793213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06090"/>
          </a:xfrm>
        </p:spPr>
        <p:txBody>
          <a:bodyPr>
            <a:normAutofit fontScale="90000"/>
          </a:bodyPr>
          <a:lstStyle/>
          <a:p>
            <a:r>
              <a:rPr lang="cs-CZ" dirty="0" smtClean="0"/>
              <a:t>Krajiny</a:t>
            </a:r>
            <a:endParaRPr lang="cs-CZ"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022" y="2780928"/>
            <a:ext cx="8280000" cy="1330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délník 10"/>
          <p:cNvSpPr/>
          <p:nvPr/>
        </p:nvSpPr>
        <p:spPr>
          <a:xfrm>
            <a:off x="500496" y="3988343"/>
            <a:ext cx="829338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Mostecká pánev</a:t>
            </a:r>
            <a:endParaRPr lang="cs-CZ" dirty="0">
              <a:solidFill>
                <a:schemeClr val="tx1"/>
              </a:solidFill>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34" y="4437112"/>
            <a:ext cx="8280000" cy="157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bdélník 9"/>
          <p:cNvSpPr/>
          <p:nvPr/>
        </p:nvSpPr>
        <p:spPr>
          <a:xfrm>
            <a:off x="539552" y="5964680"/>
            <a:ext cx="82599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Šumavské podhůří</a:t>
            </a:r>
            <a:endParaRPr lang="cs-CZ" dirty="0">
              <a:solidFill>
                <a:schemeClr val="tx1"/>
              </a:solidFill>
            </a:endParaRPr>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96" y="992487"/>
            <a:ext cx="8280000" cy="135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81222" y="2348880"/>
            <a:ext cx="830177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Českomoravská vrchovina – Třebíčsko</a:t>
            </a:r>
            <a:endParaRPr lang="cs-CZ" dirty="0">
              <a:solidFill>
                <a:schemeClr val="tx1"/>
              </a:solidFill>
            </a:endParaRPr>
          </a:p>
        </p:txBody>
      </p:sp>
    </p:spTree>
    <p:extLst>
      <p:ext uri="{BB962C8B-B14F-4D97-AF65-F5344CB8AC3E}">
        <p14:creationId xmlns:p14="http://schemas.microsoft.com/office/powerpoint/2010/main" val="2621082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827584" y="5108991"/>
            <a:ext cx="7560839" cy="1200329"/>
          </a:xfrm>
          <a:prstGeom prst="rect">
            <a:avLst/>
          </a:prstGeom>
          <a:noFill/>
        </p:spPr>
        <p:txBody>
          <a:bodyPr wrap="square" rtlCol="0">
            <a:spAutoFit/>
          </a:bodyPr>
          <a:lstStyle/>
          <a:p>
            <a:pPr algn="ctr"/>
            <a:r>
              <a:rPr lang="cs-CZ" sz="3600" dirty="0" smtClean="0"/>
              <a:t>všichni je známe…</a:t>
            </a:r>
          </a:p>
          <a:p>
            <a:pPr algn="ctr"/>
            <a:r>
              <a:rPr lang="cs-CZ" sz="3600" dirty="0" smtClean="0"/>
              <a:t>…proč je tedy znovu vytvářet</a:t>
            </a:r>
            <a:endParaRPr lang="cs-CZ" sz="3600" dirty="0"/>
          </a:p>
        </p:txBody>
      </p:sp>
    </p:spTree>
    <p:extLst>
      <p:ext uri="{BB962C8B-B14F-4D97-AF65-F5344CB8AC3E}">
        <p14:creationId xmlns:p14="http://schemas.microsoft.com/office/powerpoint/2010/main" val="35304487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06090"/>
          </a:xfrm>
        </p:spPr>
        <p:txBody>
          <a:bodyPr>
            <a:normAutofit fontScale="90000"/>
          </a:bodyPr>
          <a:lstStyle/>
          <a:p>
            <a:r>
              <a:rPr lang="cs-CZ" dirty="0" smtClean="0"/>
              <a:t>Okrsky</a:t>
            </a:r>
            <a:endParaRPr lang="cs-C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8259924" cy="1440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67544" y="2348880"/>
            <a:ext cx="82599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Určující je prostor daný reliéfem krajiny, který předurčuje uspořádání, vztahy a funkce</a:t>
            </a:r>
            <a:endParaRPr lang="cs-CZ" dirty="0">
              <a:solidFill>
                <a:schemeClr val="tx1"/>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852936"/>
            <a:ext cx="8259924" cy="142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délník 10"/>
          <p:cNvSpPr/>
          <p:nvPr/>
        </p:nvSpPr>
        <p:spPr>
          <a:xfrm>
            <a:off x="467544" y="4077072"/>
            <a:ext cx="828092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Příměstská krajina vytváří mnohdy specifický prostor v krajině</a:t>
            </a:r>
            <a:endParaRPr lang="cs-CZ" dirty="0">
              <a:solidFill>
                <a:schemeClr val="tx1"/>
              </a:solidFill>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93" y="4509120"/>
            <a:ext cx="8234708"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bdélník 13"/>
          <p:cNvSpPr/>
          <p:nvPr/>
        </p:nvSpPr>
        <p:spPr>
          <a:xfrm>
            <a:off x="488540" y="6021288"/>
            <a:ext cx="82599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Zalesněné partie hřbetů vytváří v krajině výrazně se uplatňující prostor</a:t>
            </a:r>
            <a:endParaRPr lang="cs-CZ" dirty="0">
              <a:solidFill>
                <a:schemeClr val="tx1"/>
              </a:solidFill>
            </a:endParaRPr>
          </a:p>
        </p:txBody>
      </p:sp>
    </p:spTree>
    <p:extLst>
      <p:ext uri="{BB962C8B-B14F-4D97-AF65-F5344CB8AC3E}">
        <p14:creationId xmlns:p14="http://schemas.microsoft.com/office/powerpoint/2010/main" val="991372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80728"/>
            <a:ext cx="8280000" cy="198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a:xfrm>
            <a:off x="457200" y="188640"/>
            <a:ext cx="8229600" cy="706090"/>
          </a:xfrm>
        </p:spPr>
        <p:txBody>
          <a:bodyPr>
            <a:normAutofit fontScale="90000"/>
          </a:bodyPr>
          <a:lstStyle/>
          <a:p>
            <a:r>
              <a:rPr lang="cs-CZ" dirty="0" smtClean="0"/>
              <a:t>Okrsky</a:t>
            </a:r>
            <a:endParaRPr lang="cs-CZ" dirty="0"/>
          </a:p>
        </p:txBody>
      </p:sp>
      <p:sp>
        <p:nvSpPr>
          <p:cNvPr id="3" name="Obdélník 2"/>
          <p:cNvSpPr/>
          <p:nvPr/>
        </p:nvSpPr>
        <p:spPr>
          <a:xfrm>
            <a:off x="539552" y="2996952"/>
            <a:ext cx="828092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Zasazení sídla do krajiny jeho prostorové uspořádání a charakter stavebních objektů a jejich ploch je důležitým faktorem pro vymezování okrsků</a:t>
            </a:r>
            <a:endParaRPr lang="cs-CZ" dirty="0">
              <a:solidFill>
                <a:schemeClr val="tx1"/>
              </a:solidFill>
            </a:endParaRPr>
          </a:p>
        </p:txBody>
      </p:sp>
      <p:sp>
        <p:nvSpPr>
          <p:cNvPr id="14" name="Obdélník 13"/>
          <p:cNvSpPr/>
          <p:nvPr/>
        </p:nvSpPr>
        <p:spPr>
          <a:xfrm>
            <a:off x="532070" y="6045927"/>
            <a:ext cx="8287481"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Brázda podmiňuje uspořádání sídel i krajiny, vytváří charakter a je výrazně vymezena</a:t>
            </a:r>
            <a:endParaRPr lang="cs-CZ"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573016"/>
            <a:ext cx="8280000" cy="2472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191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827584" y="5180999"/>
            <a:ext cx="7560839" cy="1200329"/>
          </a:xfrm>
          <a:prstGeom prst="rect">
            <a:avLst/>
          </a:prstGeom>
          <a:noFill/>
        </p:spPr>
        <p:txBody>
          <a:bodyPr wrap="square" rtlCol="0">
            <a:spAutoFit/>
          </a:bodyPr>
          <a:lstStyle/>
          <a:p>
            <a:pPr algn="ctr"/>
            <a:r>
              <a:rPr lang="cs-CZ" sz="3600" dirty="0" smtClean="0"/>
              <a:t>jde o to vystihnout co je vytváří a co je třeba rozvíjet či usměrnit…</a:t>
            </a:r>
          </a:p>
        </p:txBody>
      </p:sp>
    </p:spTree>
    <p:extLst>
      <p:ext uri="{BB962C8B-B14F-4D97-AF65-F5344CB8AC3E}">
        <p14:creationId xmlns:p14="http://schemas.microsoft.com/office/powerpoint/2010/main" val="1413272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801615" y="908720"/>
            <a:ext cx="7560839" cy="646331"/>
          </a:xfrm>
          <a:prstGeom prst="rect">
            <a:avLst/>
          </a:prstGeom>
          <a:noFill/>
        </p:spPr>
        <p:txBody>
          <a:bodyPr wrap="square" rtlCol="0">
            <a:spAutoFit/>
          </a:bodyPr>
          <a:lstStyle/>
          <a:p>
            <a:pPr algn="ctr"/>
            <a:r>
              <a:rPr lang="cs-CZ" sz="3600" dirty="0" smtClean="0"/>
              <a:t>ORP Ústí nad Labem</a:t>
            </a:r>
          </a:p>
        </p:txBody>
      </p:sp>
    </p:spTree>
    <p:extLst>
      <p:ext uri="{BB962C8B-B14F-4D97-AF65-F5344CB8AC3E}">
        <p14:creationId xmlns:p14="http://schemas.microsoft.com/office/powerpoint/2010/main" val="1136730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06090"/>
          </a:xfrm>
        </p:spPr>
        <p:txBody>
          <a:bodyPr>
            <a:normAutofit fontScale="90000"/>
          </a:bodyPr>
          <a:lstStyle/>
          <a:p>
            <a:r>
              <a:rPr lang="cs-CZ" dirty="0" smtClean="0"/>
              <a:t>Vymezování okrsků</a:t>
            </a:r>
            <a:endParaRPr lang="cs-CZ" dirty="0"/>
          </a:p>
        </p:txBody>
      </p:sp>
      <p:sp>
        <p:nvSpPr>
          <p:cNvPr id="11" name="Obdélník 10"/>
          <p:cNvSpPr/>
          <p:nvPr/>
        </p:nvSpPr>
        <p:spPr>
          <a:xfrm>
            <a:off x="632556" y="5445224"/>
            <a:ext cx="789988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krajiny  ------   SO ORP Ústí nad Labem    ------    okrsky</a:t>
            </a:r>
            <a:endParaRPr lang="cs-CZ" dirty="0">
              <a:solidFill>
                <a:schemeClr val="tx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084" y="1512168"/>
            <a:ext cx="3864356" cy="393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12168"/>
            <a:ext cx="4010427" cy="393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Šipka doprava se zářezem 3"/>
          <p:cNvSpPr/>
          <p:nvPr/>
        </p:nvSpPr>
        <p:spPr>
          <a:xfrm>
            <a:off x="4283968" y="3168352"/>
            <a:ext cx="792088" cy="64807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877334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384" y="980728"/>
            <a:ext cx="8280000" cy="526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980728"/>
            <a:ext cx="8280000" cy="5279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a:xfrm>
            <a:off x="457200" y="188640"/>
            <a:ext cx="8229600" cy="706090"/>
          </a:xfrm>
        </p:spPr>
        <p:txBody>
          <a:bodyPr>
            <a:normAutofit fontScale="90000"/>
          </a:bodyPr>
          <a:lstStyle/>
          <a:p>
            <a:r>
              <a:rPr lang="cs-CZ" dirty="0" smtClean="0"/>
              <a:t>Vymezování okrsků</a:t>
            </a:r>
            <a:endParaRPr lang="cs-CZ" dirty="0"/>
          </a:p>
        </p:txBody>
      </p:sp>
      <p:sp>
        <p:nvSpPr>
          <p:cNvPr id="11" name="Obdélník 10"/>
          <p:cNvSpPr/>
          <p:nvPr/>
        </p:nvSpPr>
        <p:spPr>
          <a:xfrm>
            <a:off x="539552" y="6309320"/>
            <a:ext cx="789988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Vymezení okrsků SO ORP Ústí nad Labem v Krušných horách a Sněžníku</a:t>
            </a:r>
            <a:endParaRPr lang="cs-CZ" dirty="0">
              <a:solidFill>
                <a:schemeClr val="tx1"/>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083" y="987636"/>
            <a:ext cx="8280920" cy="5261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003" y="954148"/>
            <a:ext cx="8280000" cy="529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774" y="984431"/>
            <a:ext cx="8280000" cy="5268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20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06090"/>
          </a:xfrm>
        </p:spPr>
        <p:txBody>
          <a:bodyPr>
            <a:normAutofit fontScale="90000"/>
          </a:bodyPr>
          <a:lstStyle/>
          <a:p>
            <a:r>
              <a:rPr lang="cs-CZ" dirty="0" smtClean="0"/>
              <a:t>Vymezování okrsků</a:t>
            </a:r>
            <a:endParaRPr lang="cs-CZ" dirty="0"/>
          </a:p>
        </p:txBody>
      </p:sp>
      <p:sp>
        <p:nvSpPr>
          <p:cNvPr id="11" name="Obdélník 10"/>
          <p:cNvSpPr/>
          <p:nvPr/>
        </p:nvSpPr>
        <p:spPr>
          <a:xfrm>
            <a:off x="632556" y="5517232"/>
            <a:ext cx="789988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Okrsek Petrovice – Krásný Les SO ORP Ústí nad Labem</a:t>
            </a:r>
            <a:endParaRPr lang="cs-CZ" dirty="0">
              <a:solidFill>
                <a:schemeClr val="tx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061778"/>
            <a:ext cx="7168797"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020" y="3688201"/>
            <a:ext cx="3456384" cy="1757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9173" y="3670643"/>
            <a:ext cx="3386631" cy="1774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Šipka doprava se zářezem 3"/>
          <p:cNvSpPr/>
          <p:nvPr/>
        </p:nvSpPr>
        <p:spPr>
          <a:xfrm rot="5400000">
            <a:off x="4139952" y="3212976"/>
            <a:ext cx="792088" cy="64807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68779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801615" y="908720"/>
            <a:ext cx="7560839" cy="646331"/>
          </a:xfrm>
          <a:prstGeom prst="rect">
            <a:avLst/>
          </a:prstGeom>
          <a:noFill/>
        </p:spPr>
        <p:txBody>
          <a:bodyPr wrap="square" rtlCol="0">
            <a:spAutoFit/>
          </a:bodyPr>
          <a:lstStyle/>
          <a:p>
            <a:pPr algn="ctr"/>
            <a:r>
              <a:rPr lang="cs-CZ" sz="3600" dirty="0" smtClean="0"/>
              <a:t>ORP Litvínov</a:t>
            </a:r>
          </a:p>
        </p:txBody>
      </p:sp>
    </p:spTree>
    <p:extLst>
      <p:ext uri="{BB962C8B-B14F-4D97-AF65-F5344CB8AC3E}">
        <p14:creationId xmlns:p14="http://schemas.microsoft.com/office/powerpoint/2010/main" val="3017971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biLevel thresh="50000"/>
            <a:lum/>
            <a:extLst>
              <a:ext uri="{BEBA8EAE-BF5A-486C-A8C5-ECC9F3942E4B}">
                <a14:imgProps xmlns:a14="http://schemas.microsoft.com/office/drawing/2010/main">
                  <a14:imgLayer r:embed="rId3">
                    <a14:imgEffect>
                      <a14:artisticPaintStrokes trans="10000"/>
                    </a14:imgEffect>
                    <a14:imgEffect>
                      <a14:sharpenSoften amount="16000"/>
                    </a14:imgEffect>
                    <a14:imgEffect>
                      <a14:colorTemperature colorTemp="2750"/>
                    </a14:imgEffect>
                    <a14:imgEffect>
                      <a14:saturation sat="320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4" name="Ovál 3"/>
          <p:cNvSpPr/>
          <p:nvPr/>
        </p:nvSpPr>
        <p:spPr>
          <a:xfrm>
            <a:off x="4644008" y="2437337"/>
            <a:ext cx="131783" cy="127567"/>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827584" y="4509120"/>
            <a:ext cx="7560839" cy="1938992"/>
          </a:xfrm>
          <a:prstGeom prst="rect">
            <a:avLst/>
          </a:prstGeom>
          <a:noFill/>
        </p:spPr>
        <p:txBody>
          <a:bodyPr wrap="square" rtlCol="0">
            <a:spAutoFit/>
          </a:bodyPr>
          <a:lstStyle/>
          <a:p>
            <a:pPr algn="ctr"/>
            <a:r>
              <a:rPr lang="cs-CZ" sz="2400" dirty="0" smtClean="0"/>
              <a:t>Asi jako všichni jsme s celým týmem stáli před velkou neznámou, která se jmenovala krajinné okrsky. To co se zde pokusím ukázat je jen návrh, jak si myslíme, že by se to mohlo dělat. Samozřejmě po té co jsme to udělali, víme, že by to šlo udělat líp…</a:t>
            </a:r>
            <a:endParaRPr lang="cs-CZ" sz="2400" dirty="0"/>
          </a:p>
        </p:txBody>
      </p:sp>
    </p:spTree>
    <p:extLst>
      <p:ext uri="{BB962C8B-B14F-4D97-AF65-F5344CB8AC3E}">
        <p14:creationId xmlns:p14="http://schemas.microsoft.com/office/powerpoint/2010/main" val="19129089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Krajiny ORP Litvínov</a:t>
            </a:r>
            <a:endParaRPr lang="cs-CZ"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600342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Čárový popisek 1 6"/>
          <p:cNvSpPr/>
          <p:nvPr/>
        </p:nvSpPr>
        <p:spPr>
          <a:xfrm>
            <a:off x="6156176" y="5085184"/>
            <a:ext cx="2573475" cy="1080120"/>
          </a:xfrm>
          <a:prstGeom prst="borderCallout1">
            <a:avLst>
              <a:gd name="adj1" fmla="val 49437"/>
              <a:gd name="adj2" fmla="val -631"/>
              <a:gd name="adj3" fmla="val 29523"/>
              <a:gd name="adj4" fmla="val -54286"/>
            </a:avLst>
          </a:prstGeom>
          <a:solidFill>
            <a:schemeClr val="bg2"/>
          </a:solidFill>
          <a:ln w="222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solidFill>
                  <a:schemeClr val="tx1">
                    <a:lumMod val="95000"/>
                    <a:lumOff val="5000"/>
                  </a:schemeClr>
                </a:solidFill>
              </a:rPr>
              <a:t>Mostecká pánev</a:t>
            </a:r>
            <a:endParaRPr lang="cs-CZ" sz="2400" dirty="0">
              <a:solidFill>
                <a:schemeClr val="tx1">
                  <a:lumMod val="95000"/>
                  <a:lumOff val="5000"/>
                </a:schemeClr>
              </a:solidFill>
            </a:endParaRPr>
          </a:p>
        </p:txBody>
      </p:sp>
      <p:sp>
        <p:nvSpPr>
          <p:cNvPr id="8" name="Čárový popisek 1 7"/>
          <p:cNvSpPr/>
          <p:nvPr/>
        </p:nvSpPr>
        <p:spPr>
          <a:xfrm>
            <a:off x="6156176" y="3926825"/>
            <a:ext cx="2573475" cy="1080120"/>
          </a:xfrm>
          <a:prstGeom prst="borderCallout1">
            <a:avLst>
              <a:gd name="adj1" fmla="val 49437"/>
              <a:gd name="adj2" fmla="val -631"/>
              <a:gd name="adj3" fmla="val 84176"/>
              <a:gd name="adj4" fmla="val -72726"/>
            </a:avLst>
          </a:prstGeom>
          <a:solidFill>
            <a:schemeClr val="bg2"/>
          </a:solidFill>
          <a:ln w="222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solidFill>
                  <a:schemeClr val="tx1">
                    <a:lumMod val="95000"/>
                    <a:lumOff val="5000"/>
                  </a:schemeClr>
                </a:solidFill>
              </a:rPr>
              <a:t>Přechod mezi Mosteckou Pánví Krušnými horami</a:t>
            </a:r>
            <a:endParaRPr lang="cs-CZ" sz="2400" dirty="0">
              <a:solidFill>
                <a:schemeClr val="tx1">
                  <a:lumMod val="95000"/>
                  <a:lumOff val="5000"/>
                </a:schemeClr>
              </a:solidFill>
            </a:endParaRPr>
          </a:p>
        </p:txBody>
      </p:sp>
      <p:sp>
        <p:nvSpPr>
          <p:cNvPr id="9" name="Čárový popisek 1 8"/>
          <p:cNvSpPr/>
          <p:nvPr/>
        </p:nvSpPr>
        <p:spPr>
          <a:xfrm>
            <a:off x="6153015" y="2772656"/>
            <a:ext cx="2573475" cy="1080120"/>
          </a:xfrm>
          <a:prstGeom prst="borderCallout1">
            <a:avLst>
              <a:gd name="adj1" fmla="val 49437"/>
              <a:gd name="adj2" fmla="val -631"/>
              <a:gd name="adj3" fmla="val 134541"/>
              <a:gd name="adj4" fmla="val -90267"/>
            </a:avLst>
          </a:prstGeom>
          <a:solidFill>
            <a:schemeClr val="bg2"/>
          </a:solidFill>
          <a:ln w="222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solidFill>
                  <a:schemeClr val="tx1">
                    <a:lumMod val="95000"/>
                    <a:lumOff val="5000"/>
                  </a:schemeClr>
                </a:solidFill>
              </a:rPr>
              <a:t>Svahy krušných hor</a:t>
            </a:r>
            <a:endParaRPr lang="cs-CZ" sz="2400" dirty="0">
              <a:solidFill>
                <a:schemeClr val="tx1">
                  <a:lumMod val="95000"/>
                  <a:lumOff val="5000"/>
                </a:schemeClr>
              </a:solidFill>
            </a:endParaRPr>
          </a:p>
        </p:txBody>
      </p:sp>
      <p:sp>
        <p:nvSpPr>
          <p:cNvPr id="10" name="Čárový popisek 1 9"/>
          <p:cNvSpPr/>
          <p:nvPr/>
        </p:nvSpPr>
        <p:spPr>
          <a:xfrm>
            <a:off x="6156176" y="1628800"/>
            <a:ext cx="2573475" cy="1080120"/>
          </a:xfrm>
          <a:prstGeom prst="borderCallout1">
            <a:avLst>
              <a:gd name="adj1" fmla="val 49437"/>
              <a:gd name="adj2" fmla="val -631"/>
              <a:gd name="adj3" fmla="val 161331"/>
              <a:gd name="adj4" fmla="val -114105"/>
            </a:avLst>
          </a:prstGeom>
          <a:solidFill>
            <a:schemeClr val="bg2"/>
          </a:solidFill>
          <a:ln w="222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solidFill>
                  <a:schemeClr val="tx1">
                    <a:lumMod val="95000"/>
                    <a:lumOff val="5000"/>
                  </a:schemeClr>
                </a:solidFill>
              </a:rPr>
              <a:t>Náhorní polohy Krušných hor</a:t>
            </a:r>
            <a:endParaRPr lang="cs-CZ" sz="2400" dirty="0">
              <a:solidFill>
                <a:schemeClr val="tx1">
                  <a:lumMod val="95000"/>
                  <a:lumOff val="5000"/>
                </a:schemeClr>
              </a:solidFill>
            </a:endParaRPr>
          </a:p>
        </p:txBody>
      </p:sp>
    </p:spTree>
    <p:extLst>
      <p:ext uri="{BB962C8B-B14F-4D97-AF65-F5344CB8AC3E}">
        <p14:creationId xmlns:p14="http://schemas.microsoft.com/office/powerpoint/2010/main" val="3770768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Charakter jednotlivých krajin</a:t>
            </a:r>
            <a:endParaRPr lang="cs-CZ"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600342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Čárový popisek 1 6"/>
          <p:cNvSpPr/>
          <p:nvPr/>
        </p:nvSpPr>
        <p:spPr>
          <a:xfrm>
            <a:off x="6156176" y="5085184"/>
            <a:ext cx="2573475" cy="1080120"/>
          </a:xfrm>
          <a:prstGeom prst="borderCallout1">
            <a:avLst>
              <a:gd name="adj1" fmla="val 49437"/>
              <a:gd name="adj2" fmla="val -631"/>
              <a:gd name="adj3" fmla="val 29523"/>
              <a:gd name="adj4" fmla="val -54286"/>
            </a:avLst>
          </a:prstGeom>
          <a:solidFill>
            <a:schemeClr val="bg2"/>
          </a:solidFill>
          <a:ln w="222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solidFill>
                  <a:schemeClr val="tx1">
                    <a:lumMod val="95000"/>
                    <a:lumOff val="5000"/>
                  </a:schemeClr>
                </a:solidFill>
              </a:rPr>
              <a:t>Přeměněná krajina</a:t>
            </a:r>
            <a:endParaRPr lang="cs-CZ" sz="2400" dirty="0">
              <a:solidFill>
                <a:schemeClr val="tx1">
                  <a:lumMod val="95000"/>
                  <a:lumOff val="5000"/>
                </a:schemeClr>
              </a:solidFill>
            </a:endParaRPr>
          </a:p>
        </p:txBody>
      </p:sp>
      <p:sp>
        <p:nvSpPr>
          <p:cNvPr id="8" name="Čárový popisek 1 7"/>
          <p:cNvSpPr/>
          <p:nvPr/>
        </p:nvSpPr>
        <p:spPr>
          <a:xfrm>
            <a:off x="6156176" y="3926825"/>
            <a:ext cx="2573475" cy="1080120"/>
          </a:xfrm>
          <a:prstGeom prst="borderCallout1">
            <a:avLst>
              <a:gd name="adj1" fmla="val 49437"/>
              <a:gd name="adj2" fmla="val -631"/>
              <a:gd name="adj3" fmla="val 84176"/>
              <a:gd name="adj4" fmla="val -72726"/>
            </a:avLst>
          </a:prstGeom>
          <a:solidFill>
            <a:schemeClr val="bg2"/>
          </a:solidFill>
          <a:ln w="222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solidFill>
                  <a:schemeClr val="tx1">
                    <a:lumMod val="95000"/>
                    <a:lumOff val="5000"/>
                  </a:schemeClr>
                </a:solidFill>
              </a:rPr>
              <a:t>Sídlení převážně urbanizovaná krajina</a:t>
            </a:r>
            <a:endParaRPr lang="cs-CZ" sz="2400" dirty="0">
              <a:solidFill>
                <a:schemeClr val="tx1">
                  <a:lumMod val="95000"/>
                  <a:lumOff val="5000"/>
                </a:schemeClr>
              </a:solidFill>
            </a:endParaRPr>
          </a:p>
        </p:txBody>
      </p:sp>
      <p:sp>
        <p:nvSpPr>
          <p:cNvPr id="9" name="Čárový popisek 1 8"/>
          <p:cNvSpPr/>
          <p:nvPr/>
        </p:nvSpPr>
        <p:spPr>
          <a:xfrm>
            <a:off x="6153015" y="2772656"/>
            <a:ext cx="2573475" cy="1080120"/>
          </a:xfrm>
          <a:prstGeom prst="borderCallout1">
            <a:avLst>
              <a:gd name="adj1" fmla="val 49437"/>
              <a:gd name="adj2" fmla="val -631"/>
              <a:gd name="adj3" fmla="val 134541"/>
              <a:gd name="adj4" fmla="val -90267"/>
            </a:avLst>
          </a:prstGeom>
          <a:solidFill>
            <a:schemeClr val="bg2"/>
          </a:solidFill>
          <a:ln w="222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solidFill>
                  <a:schemeClr val="tx1">
                    <a:lumMod val="95000"/>
                    <a:lumOff val="5000"/>
                  </a:schemeClr>
                </a:solidFill>
              </a:rPr>
              <a:t>Přírodní lesní krajina s drobnými enklávami sídel</a:t>
            </a:r>
            <a:endParaRPr lang="cs-CZ" sz="2400" dirty="0">
              <a:solidFill>
                <a:schemeClr val="tx1">
                  <a:lumMod val="95000"/>
                  <a:lumOff val="5000"/>
                </a:schemeClr>
              </a:solidFill>
            </a:endParaRPr>
          </a:p>
        </p:txBody>
      </p:sp>
      <p:sp>
        <p:nvSpPr>
          <p:cNvPr id="10" name="Čárový popisek 1 9"/>
          <p:cNvSpPr/>
          <p:nvPr/>
        </p:nvSpPr>
        <p:spPr>
          <a:xfrm>
            <a:off x="6156176" y="1628800"/>
            <a:ext cx="2573475" cy="1080120"/>
          </a:xfrm>
          <a:prstGeom prst="borderCallout1">
            <a:avLst>
              <a:gd name="adj1" fmla="val 49437"/>
              <a:gd name="adj2" fmla="val -631"/>
              <a:gd name="adj3" fmla="val 161331"/>
              <a:gd name="adj4" fmla="val -114105"/>
            </a:avLst>
          </a:prstGeom>
          <a:solidFill>
            <a:schemeClr val="bg2"/>
          </a:solidFill>
          <a:ln w="222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solidFill>
                  <a:schemeClr val="tx1">
                    <a:lumMod val="95000"/>
                    <a:lumOff val="5000"/>
                  </a:schemeClr>
                </a:solidFill>
              </a:rPr>
              <a:t>Harmonická kulturní krajina s dominancí lesů</a:t>
            </a:r>
            <a:endParaRPr lang="cs-CZ" sz="2400" dirty="0">
              <a:solidFill>
                <a:schemeClr val="tx1">
                  <a:lumMod val="95000"/>
                  <a:lumOff val="5000"/>
                </a:schemeClr>
              </a:solidFill>
            </a:endParaRPr>
          </a:p>
        </p:txBody>
      </p:sp>
    </p:spTree>
    <p:extLst>
      <p:ext uri="{BB962C8B-B14F-4D97-AF65-F5344CB8AC3E}">
        <p14:creationId xmlns:p14="http://schemas.microsoft.com/office/powerpoint/2010/main" val="19943734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33777"/>
            <a:ext cx="5904656" cy="453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smtClean="0"/>
              <a:t>Jednotlivé specifické typy v krajině</a:t>
            </a:r>
            <a:endParaRPr lang="cs-CZ" dirty="0"/>
          </a:p>
        </p:txBody>
      </p:sp>
      <p:sp>
        <p:nvSpPr>
          <p:cNvPr id="7" name="Čárový popisek 1 6"/>
          <p:cNvSpPr/>
          <p:nvPr/>
        </p:nvSpPr>
        <p:spPr>
          <a:xfrm>
            <a:off x="6156176" y="5157192"/>
            <a:ext cx="2573475" cy="1296144"/>
          </a:xfrm>
          <a:prstGeom prst="borderCallout1">
            <a:avLst>
              <a:gd name="adj1" fmla="val 49437"/>
              <a:gd name="adj2" fmla="val -631"/>
              <a:gd name="adj3" fmla="val 29523"/>
              <a:gd name="adj4" fmla="val -54286"/>
            </a:avLst>
          </a:prstGeom>
          <a:solidFill>
            <a:schemeClr val="bg2"/>
          </a:solidFill>
          <a:ln w="222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solidFill>
                  <a:schemeClr val="tx1">
                    <a:lumMod val="95000"/>
                    <a:lumOff val="5000"/>
                  </a:schemeClr>
                </a:solidFill>
              </a:rPr>
              <a:t>Člověkem výrazně přeměněné prostory s fragmenty zemědělských ploch</a:t>
            </a:r>
            <a:endParaRPr lang="cs-CZ" sz="2000" dirty="0">
              <a:solidFill>
                <a:schemeClr val="tx1">
                  <a:lumMod val="95000"/>
                  <a:lumOff val="5000"/>
                </a:schemeClr>
              </a:solidFill>
            </a:endParaRPr>
          </a:p>
        </p:txBody>
      </p:sp>
      <p:sp>
        <p:nvSpPr>
          <p:cNvPr id="8" name="Čárový popisek 1 7"/>
          <p:cNvSpPr/>
          <p:nvPr/>
        </p:nvSpPr>
        <p:spPr>
          <a:xfrm>
            <a:off x="6156176" y="4083303"/>
            <a:ext cx="2573475" cy="1001881"/>
          </a:xfrm>
          <a:prstGeom prst="borderCallout1">
            <a:avLst>
              <a:gd name="adj1" fmla="val 49437"/>
              <a:gd name="adj2" fmla="val -631"/>
              <a:gd name="adj3" fmla="val 67731"/>
              <a:gd name="adj4" fmla="val -73686"/>
            </a:avLst>
          </a:prstGeom>
          <a:solidFill>
            <a:schemeClr val="bg2"/>
          </a:solidFill>
          <a:ln w="222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solidFill>
                  <a:schemeClr val="tx1">
                    <a:lumMod val="95000"/>
                    <a:lumOff val="5000"/>
                  </a:schemeClr>
                </a:solidFill>
              </a:rPr>
              <a:t>Urbanizované území Litvínova a Horního Jiřetína</a:t>
            </a:r>
            <a:endParaRPr lang="cs-CZ" sz="2000" dirty="0">
              <a:solidFill>
                <a:schemeClr val="tx1">
                  <a:lumMod val="95000"/>
                  <a:lumOff val="5000"/>
                </a:schemeClr>
              </a:solidFill>
            </a:endParaRPr>
          </a:p>
        </p:txBody>
      </p:sp>
      <p:sp>
        <p:nvSpPr>
          <p:cNvPr id="9" name="Čárový popisek 1 8"/>
          <p:cNvSpPr/>
          <p:nvPr/>
        </p:nvSpPr>
        <p:spPr>
          <a:xfrm>
            <a:off x="6153015" y="2772655"/>
            <a:ext cx="2573475" cy="1232407"/>
          </a:xfrm>
          <a:prstGeom prst="borderCallout1">
            <a:avLst>
              <a:gd name="adj1" fmla="val 49437"/>
              <a:gd name="adj2" fmla="val -631"/>
              <a:gd name="adj3" fmla="val 134541"/>
              <a:gd name="adj4" fmla="val -90267"/>
            </a:avLst>
          </a:prstGeom>
          <a:solidFill>
            <a:schemeClr val="bg2"/>
          </a:solidFill>
          <a:ln w="222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solidFill>
                  <a:schemeClr val="tx1">
                    <a:lumMod val="95000"/>
                    <a:lumOff val="5000"/>
                  </a:schemeClr>
                </a:solidFill>
              </a:rPr>
              <a:t>Zalesněné svahy a zaříznutá údolí, místy drobné odlesněné enklávy sídel</a:t>
            </a:r>
            <a:endParaRPr lang="cs-CZ" sz="2000" dirty="0">
              <a:solidFill>
                <a:schemeClr val="tx1">
                  <a:lumMod val="95000"/>
                  <a:lumOff val="5000"/>
                </a:schemeClr>
              </a:solidFill>
            </a:endParaRPr>
          </a:p>
        </p:txBody>
      </p:sp>
      <p:sp>
        <p:nvSpPr>
          <p:cNvPr id="10" name="Čárový popisek 1 9"/>
          <p:cNvSpPr/>
          <p:nvPr/>
        </p:nvSpPr>
        <p:spPr>
          <a:xfrm>
            <a:off x="6156176" y="1628800"/>
            <a:ext cx="2573475" cy="1080120"/>
          </a:xfrm>
          <a:prstGeom prst="borderCallout1">
            <a:avLst>
              <a:gd name="adj1" fmla="val 49437"/>
              <a:gd name="adj2" fmla="val -631"/>
              <a:gd name="adj3" fmla="val 161331"/>
              <a:gd name="adj4" fmla="val -114105"/>
            </a:avLst>
          </a:prstGeom>
          <a:solidFill>
            <a:schemeClr val="bg2"/>
          </a:solidFill>
          <a:ln w="222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solidFill>
                  <a:schemeClr val="tx1">
                    <a:lumMod val="95000"/>
                    <a:lumOff val="5000"/>
                  </a:schemeClr>
                </a:solidFill>
              </a:rPr>
              <a:t>Lesní krušnohorská krajina, odlesněné enklávy horských sídel</a:t>
            </a:r>
            <a:endParaRPr lang="cs-CZ" sz="2000" dirty="0">
              <a:solidFill>
                <a:schemeClr val="tx1">
                  <a:lumMod val="95000"/>
                  <a:lumOff val="5000"/>
                </a:schemeClr>
              </a:solidFill>
            </a:endParaRPr>
          </a:p>
        </p:txBody>
      </p:sp>
    </p:spTree>
    <p:extLst>
      <p:ext uri="{BB962C8B-B14F-4D97-AF65-F5344CB8AC3E}">
        <p14:creationId xmlns:p14="http://schemas.microsoft.com/office/powerpoint/2010/main" val="251776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89" y="1637928"/>
            <a:ext cx="6033800" cy="4531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smtClean="0"/>
              <a:t>Vymezené okrsky</a:t>
            </a:r>
            <a:endParaRPr lang="cs-CZ" dirty="0"/>
          </a:p>
        </p:txBody>
      </p:sp>
      <p:sp>
        <p:nvSpPr>
          <p:cNvPr id="4" name="TextovéPole 3"/>
          <p:cNvSpPr txBox="1"/>
          <p:nvPr/>
        </p:nvSpPr>
        <p:spPr>
          <a:xfrm>
            <a:off x="6432614" y="1637928"/>
            <a:ext cx="2047355" cy="369332"/>
          </a:xfrm>
          <a:prstGeom prst="rect">
            <a:avLst/>
          </a:prstGeom>
          <a:noFill/>
        </p:spPr>
        <p:txBody>
          <a:bodyPr wrap="none" rtlCol="0">
            <a:spAutoFit/>
          </a:bodyPr>
          <a:lstStyle/>
          <a:p>
            <a:r>
              <a:rPr lang="cs-CZ" dirty="0" smtClean="0"/>
              <a:t>Ucelené lesní partie</a:t>
            </a:r>
            <a:endParaRPr lang="cs-CZ" dirty="0"/>
          </a:p>
        </p:txBody>
      </p:sp>
      <p:sp>
        <p:nvSpPr>
          <p:cNvPr id="11" name="TextovéPole 10"/>
          <p:cNvSpPr txBox="1"/>
          <p:nvPr/>
        </p:nvSpPr>
        <p:spPr>
          <a:xfrm>
            <a:off x="6432612" y="2010489"/>
            <a:ext cx="1875513" cy="369332"/>
          </a:xfrm>
          <a:prstGeom prst="rect">
            <a:avLst/>
          </a:prstGeom>
          <a:noFill/>
        </p:spPr>
        <p:txBody>
          <a:bodyPr wrap="none" rtlCol="0">
            <a:spAutoFit/>
          </a:bodyPr>
          <a:lstStyle/>
          <a:p>
            <a:r>
              <a:rPr lang="cs-CZ" dirty="0" smtClean="0"/>
              <a:t>Specifické enklávy</a:t>
            </a:r>
            <a:endParaRPr lang="cs-CZ" dirty="0"/>
          </a:p>
        </p:txBody>
      </p:sp>
      <p:sp>
        <p:nvSpPr>
          <p:cNvPr id="12" name="TextovéPole 11"/>
          <p:cNvSpPr txBox="1"/>
          <p:nvPr/>
        </p:nvSpPr>
        <p:spPr>
          <a:xfrm>
            <a:off x="6432614" y="2379821"/>
            <a:ext cx="1235275" cy="369332"/>
          </a:xfrm>
          <a:prstGeom prst="rect">
            <a:avLst/>
          </a:prstGeom>
          <a:noFill/>
        </p:spPr>
        <p:txBody>
          <a:bodyPr wrap="none" rtlCol="0">
            <a:spAutoFit/>
          </a:bodyPr>
          <a:lstStyle/>
          <a:p>
            <a:r>
              <a:rPr lang="cs-CZ" dirty="0" smtClean="0"/>
              <a:t>Údolí s lesy</a:t>
            </a:r>
            <a:endParaRPr lang="cs-CZ" dirty="0"/>
          </a:p>
        </p:txBody>
      </p:sp>
      <p:sp>
        <p:nvSpPr>
          <p:cNvPr id="13" name="TextovéPole 12"/>
          <p:cNvSpPr txBox="1"/>
          <p:nvPr/>
        </p:nvSpPr>
        <p:spPr>
          <a:xfrm>
            <a:off x="6432614" y="2749153"/>
            <a:ext cx="2533001" cy="369332"/>
          </a:xfrm>
          <a:prstGeom prst="rect">
            <a:avLst/>
          </a:prstGeom>
          <a:noFill/>
        </p:spPr>
        <p:txBody>
          <a:bodyPr wrap="none" rtlCol="0">
            <a:spAutoFit/>
          </a:bodyPr>
          <a:lstStyle/>
          <a:p>
            <a:r>
              <a:rPr lang="cs-CZ" dirty="0" smtClean="0"/>
              <a:t>Zalesněné skalnaté svahy</a:t>
            </a:r>
            <a:endParaRPr lang="cs-CZ" dirty="0"/>
          </a:p>
        </p:txBody>
      </p:sp>
      <p:sp>
        <p:nvSpPr>
          <p:cNvPr id="14" name="TextovéPole 13"/>
          <p:cNvSpPr txBox="1"/>
          <p:nvPr/>
        </p:nvSpPr>
        <p:spPr>
          <a:xfrm>
            <a:off x="6444210" y="3140968"/>
            <a:ext cx="2240357" cy="369332"/>
          </a:xfrm>
          <a:prstGeom prst="rect">
            <a:avLst/>
          </a:prstGeom>
          <a:noFill/>
        </p:spPr>
        <p:txBody>
          <a:bodyPr wrap="none" rtlCol="0">
            <a:spAutoFit/>
          </a:bodyPr>
          <a:lstStyle/>
          <a:p>
            <a:r>
              <a:rPr lang="cs-CZ" dirty="0" smtClean="0"/>
              <a:t>Hluboké údolní zářezy</a:t>
            </a:r>
            <a:endParaRPr lang="cs-CZ" dirty="0"/>
          </a:p>
        </p:txBody>
      </p:sp>
      <p:sp>
        <p:nvSpPr>
          <p:cNvPr id="15" name="TextovéPole 14"/>
          <p:cNvSpPr txBox="1"/>
          <p:nvPr/>
        </p:nvSpPr>
        <p:spPr>
          <a:xfrm>
            <a:off x="6444208" y="3513529"/>
            <a:ext cx="2317429" cy="369332"/>
          </a:xfrm>
          <a:prstGeom prst="rect">
            <a:avLst/>
          </a:prstGeom>
          <a:noFill/>
        </p:spPr>
        <p:txBody>
          <a:bodyPr wrap="none" rtlCol="0">
            <a:spAutoFit/>
          </a:bodyPr>
          <a:lstStyle/>
          <a:p>
            <a:r>
              <a:rPr lang="cs-CZ" dirty="0" smtClean="0"/>
              <a:t>Urbanizované prostory</a:t>
            </a:r>
            <a:endParaRPr lang="cs-CZ" dirty="0"/>
          </a:p>
        </p:txBody>
      </p:sp>
      <p:sp>
        <p:nvSpPr>
          <p:cNvPr id="16" name="TextovéPole 15"/>
          <p:cNvSpPr txBox="1"/>
          <p:nvPr/>
        </p:nvSpPr>
        <p:spPr>
          <a:xfrm>
            <a:off x="6444210" y="3882861"/>
            <a:ext cx="934230" cy="369332"/>
          </a:xfrm>
          <a:prstGeom prst="rect">
            <a:avLst/>
          </a:prstGeom>
          <a:noFill/>
        </p:spPr>
        <p:txBody>
          <a:bodyPr wrap="none" rtlCol="0">
            <a:spAutoFit/>
          </a:bodyPr>
          <a:lstStyle/>
          <a:p>
            <a:r>
              <a:rPr lang="cs-CZ" dirty="0" smtClean="0"/>
              <a:t>Výsypky</a:t>
            </a:r>
            <a:endParaRPr lang="cs-CZ" dirty="0"/>
          </a:p>
        </p:txBody>
      </p:sp>
      <p:sp>
        <p:nvSpPr>
          <p:cNvPr id="17" name="TextovéPole 16"/>
          <p:cNvSpPr txBox="1"/>
          <p:nvPr/>
        </p:nvSpPr>
        <p:spPr>
          <a:xfrm>
            <a:off x="6444210" y="4252193"/>
            <a:ext cx="606256" cy="369332"/>
          </a:xfrm>
          <a:prstGeom prst="rect">
            <a:avLst/>
          </a:prstGeom>
          <a:noFill/>
        </p:spPr>
        <p:txBody>
          <a:bodyPr wrap="none" rtlCol="0">
            <a:spAutoFit/>
          </a:bodyPr>
          <a:lstStyle/>
          <a:p>
            <a:r>
              <a:rPr lang="cs-CZ" dirty="0" smtClean="0"/>
              <a:t>Doly</a:t>
            </a:r>
            <a:endParaRPr lang="cs-CZ" dirty="0"/>
          </a:p>
        </p:txBody>
      </p:sp>
      <p:sp>
        <p:nvSpPr>
          <p:cNvPr id="18" name="TextovéPole 17"/>
          <p:cNvSpPr txBox="1"/>
          <p:nvPr/>
        </p:nvSpPr>
        <p:spPr>
          <a:xfrm>
            <a:off x="6444208" y="4621525"/>
            <a:ext cx="2281137" cy="646331"/>
          </a:xfrm>
          <a:prstGeom prst="rect">
            <a:avLst/>
          </a:prstGeom>
          <a:noFill/>
        </p:spPr>
        <p:txBody>
          <a:bodyPr wrap="none" rtlCol="0">
            <a:spAutoFit/>
          </a:bodyPr>
          <a:lstStyle/>
          <a:p>
            <a:r>
              <a:rPr lang="cs-CZ" dirty="0" smtClean="0"/>
              <a:t>Fragment zemědělské </a:t>
            </a:r>
          </a:p>
          <a:p>
            <a:r>
              <a:rPr lang="cs-CZ" dirty="0" smtClean="0"/>
              <a:t>krajiny</a:t>
            </a:r>
            <a:endParaRPr lang="cs-CZ" dirty="0"/>
          </a:p>
        </p:txBody>
      </p:sp>
      <p:sp>
        <p:nvSpPr>
          <p:cNvPr id="20" name="TextovéPole 19"/>
          <p:cNvSpPr txBox="1"/>
          <p:nvPr/>
        </p:nvSpPr>
        <p:spPr>
          <a:xfrm>
            <a:off x="6444210" y="5360189"/>
            <a:ext cx="2102179" cy="369332"/>
          </a:xfrm>
          <a:prstGeom prst="rect">
            <a:avLst/>
          </a:prstGeom>
          <a:noFill/>
        </p:spPr>
        <p:txBody>
          <a:bodyPr wrap="none" rtlCol="0">
            <a:spAutoFit/>
          </a:bodyPr>
          <a:lstStyle/>
          <a:p>
            <a:r>
              <a:rPr lang="cs-CZ" dirty="0" smtClean="0"/>
              <a:t>Průmyslový komplex</a:t>
            </a:r>
            <a:endParaRPr lang="cs-CZ" dirty="0"/>
          </a:p>
        </p:txBody>
      </p:sp>
    </p:spTree>
    <p:extLst>
      <p:ext uri="{BB962C8B-B14F-4D97-AF65-F5344CB8AC3E}">
        <p14:creationId xmlns:p14="http://schemas.microsoft.com/office/powerpoint/2010/main" val="15569566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801615" y="908720"/>
            <a:ext cx="7560839" cy="646331"/>
          </a:xfrm>
          <a:prstGeom prst="rect">
            <a:avLst/>
          </a:prstGeom>
          <a:noFill/>
        </p:spPr>
        <p:txBody>
          <a:bodyPr wrap="square" rtlCol="0">
            <a:spAutoFit/>
          </a:bodyPr>
          <a:lstStyle/>
          <a:p>
            <a:pPr algn="ctr"/>
            <a:r>
              <a:rPr lang="cs-CZ" sz="3600" dirty="0" smtClean="0"/>
              <a:t>ORP Šternberk</a:t>
            </a:r>
          </a:p>
        </p:txBody>
      </p:sp>
    </p:spTree>
    <p:extLst>
      <p:ext uri="{BB962C8B-B14F-4D97-AF65-F5344CB8AC3E}">
        <p14:creationId xmlns:p14="http://schemas.microsoft.com/office/powerpoint/2010/main" val="1423114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06090"/>
          </a:xfrm>
        </p:spPr>
        <p:txBody>
          <a:bodyPr>
            <a:normAutofit fontScale="90000"/>
          </a:bodyPr>
          <a:lstStyle/>
          <a:p>
            <a:r>
              <a:rPr lang="cs-CZ" dirty="0" smtClean="0"/>
              <a:t>Vymezování okrsků</a:t>
            </a:r>
            <a:endParaRPr lang="cs-CZ" dirty="0"/>
          </a:p>
        </p:txBody>
      </p:sp>
      <p:sp>
        <p:nvSpPr>
          <p:cNvPr id="11" name="Obdélník 10"/>
          <p:cNvSpPr/>
          <p:nvPr/>
        </p:nvSpPr>
        <p:spPr>
          <a:xfrm>
            <a:off x="632556" y="5445224"/>
            <a:ext cx="789988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krajiny  ------   SO ORP Šternberk    ------    okrsky</a:t>
            </a:r>
            <a:endParaRPr lang="cs-CZ" dirty="0">
              <a:solidFill>
                <a:schemeClr val="tx1"/>
              </a:solidFill>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555" y="1831986"/>
            <a:ext cx="3965741" cy="3181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0510" y="1838746"/>
            <a:ext cx="3995946" cy="318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Šipka doprava se zářezem 3"/>
          <p:cNvSpPr/>
          <p:nvPr/>
        </p:nvSpPr>
        <p:spPr>
          <a:xfrm>
            <a:off x="4283968" y="2924944"/>
            <a:ext cx="792088" cy="64807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7" name="Skupina 6"/>
          <p:cNvGrpSpPr/>
          <p:nvPr/>
        </p:nvGrpSpPr>
        <p:grpSpPr>
          <a:xfrm>
            <a:off x="755576" y="2492896"/>
            <a:ext cx="7862713" cy="2016224"/>
            <a:chOff x="755576" y="2492896"/>
            <a:chExt cx="7862713" cy="2016224"/>
          </a:xfrm>
        </p:grpSpPr>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492896"/>
              <a:ext cx="7862713"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971600" y="2699628"/>
              <a:ext cx="2840906" cy="369332"/>
            </a:xfrm>
            <a:prstGeom prst="rect">
              <a:avLst/>
            </a:prstGeom>
            <a:noFill/>
          </p:spPr>
          <p:txBody>
            <a:bodyPr wrap="none" rtlCol="0">
              <a:spAutoFit/>
            </a:bodyPr>
            <a:lstStyle/>
            <a:p>
              <a:r>
                <a:rPr lang="cs-CZ" dirty="0" smtClean="0"/>
                <a:t>Prostor </a:t>
              </a:r>
              <a:r>
                <a:rPr lang="cs-CZ" dirty="0" err="1" smtClean="0"/>
                <a:t>Hlásenice</a:t>
              </a:r>
              <a:r>
                <a:rPr lang="cs-CZ" dirty="0" smtClean="0"/>
                <a:t> - </a:t>
              </a:r>
              <a:r>
                <a:rPr lang="cs-CZ" dirty="0" err="1" smtClean="0"/>
                <a:t>Chabišov</a:t>
              </a:r>
              <a:endParaRPr lang="cs-CZ" dirty="0"/>
            </a:p>
          </p:txBody>
        </p:sp>
      </p:grpSp>
    </p:spTree>
    <p:extLst>
      <p:ext uri="{BB962C8B-B14F-4D97-AF65-F5344CB8AC3E}">
        <p14:creationId xmlns:p14="http://schemas.microsoft.com/office/powerpoint/2010/main" val="310889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801615" y="908720"/>
            <a:ext cx="7560839" cy="646331"/>
          </a:xfrm>
          <a:prstGeom prst="rect">
            <a:avLst/>
          </a:prstGeom>
          <a:noFill/>
        </p:spPr>
        <p:txBody>
          <a:bodyPr wrap="square" rtlCol="0">
            <a:spAutoFit/>
          </a:bodyPr>
          <a:lstStyle/>
          <a:p>
            <a:pPr algn="ctr"/>
            <a:r>
              <a:rPr lang="cs-CZ" sz="3600" dirty="0" smtClean="0"/>
              <a:t>ORP Pardubice</a:t>
            </a:r>
          </a:p>
        </p:txBody>
      </p:sp>
    </p:spTree>
    <p:extLst>
      <p:ext uri="{BB962C8B-B14F-4D97-AF65-F5344CB8AC3E}">
        <p14:creationId xmlns:p14="http://schemas.microsoft.com/office/powerpoint/2010/main" val="36006791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06090"/>
          </a:xfrm>
        </p:spPr>
        <p:txBody>
          <a:bodyPr>
            <a:normAutofit fontScale="90000"/>
          </a:bodyPr>
          <a:lstStyle/>
          <a:p>
            <a:r>
              <a:rPr lang="cs-CZ" dirty="0" smtClean="0"/>
              <a:t>Vymezování okrsků</a:t>
            </a:r>
            <a:endParaRPr lang="cs-CZ" dirty="0"/>
          </a:p>
        </p:txBody>
      </p:sp>
      <p:sp>
        <p:nvSpPr>
          <p:cNvPr id="11" name="Obdélník 10"/>
          <p:cNvSpPr/>
          <p:nvPr/>
        </p:nvSpPr>
        <p:spPr>
          <a:xfrm>
            <a:off x="632556" y="5445224"/>
            <a:ext cx="789988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krajiny  ------   SO ORP Pardubice    ------    okrsky</a:t>
            </a:r>
            <a:endParaRPr lang="cs-CZ" dirty="0">
              <a:solidFill>
                <a:schemeClr val="tx1"/>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060675"/>
            <a:ext cx="3989430" cy="2952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7007" y="2060675"/>
            <a:ext cx="3996444" cy="294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Šipka doprava se zářezem 3"/>
          <p:cNvSpPr/>
          <p:nvPr/>
        </p:nvSpPr>
        <p:spPr>
          <a:xfrm>
            <a:off x="4190963" y="3168352"/>
            <a:ext cx="792088" cy="64807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 name="Skupina 4"/>
          <p:cNvGrpSpPr/>
          <p:nvPr/>
        </p:nvGrpSpPr>
        <p:grpSpPr>
          <a:xfrm>
            <a:off x="708907" y="2708920"/>
            <a:ext cx="7874544" cy="1805520"/>
            <a:chOff x="708907" y="2708920"/>
            <a:chExt cx="7874544" cy="1805520"/>
          </a:xfrm>
        </p:grpSpPr>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07" y="2708920"/>
              <a:ext cx="7874544" cy="180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1475656" y="2780928"/>
              <a:ext cx="2808312" cy="646331"/>
            </a:xfrm>
            <a:prstGeom prst="rect">
              <a:avLst/>
            </a:prstGeom>
            <a:noFill/>
          </p:spPr>
          <p:txBody>
            <a:bodyPr wrap="square" rtlCol="0">
              <a:spAutoFit/>
            </a:bodyPr>
            <a:lstStyle/>
            <a:p>
              <a:r>
                <a:rPr lang="cs-CZ" dirty="0" smtClean="0"/>
                <a:t>Polabí u Pardubic v okolí </a:t>
              </a:r>
              <a:r>
                <a:rPr lang="cs-CZ" dirty="0" err="1" smtClean="0"/>
                <a:t>Svítkov</a:t>
              </a:r>
              <a:r>
                <a:rPr lang="cs-CZ" dirty="0" smtClean="0"/>
                <a:t> - Valy</a:t>
              </a:r>
              <a:endParaRPr lang="cs-CZ" dirty="0"/>
            </a:p>
          </p:txBody>
        </p:sp>
      </p:grpSp>
    </p:spTree>
    <p:extLst>
      <p:ext uri="{BB962C8B-B14F-4D97-AF65-F5344CB8AC3E}">
        <p14:creationId xmlns:p14="http://schemas.microsoft.com/office/powerpoint/2010/main" val="263825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801615" y="908720"/>
            <a:ext cx="7560839" cy="646331"/>
          </a:xfrm>
          <a:prstGeom prst="rect">
            <a:avLst/>
          </a:prstGeom>
          <a:noFill/>
        </p:spPr>
        <p:txBody>
          <a:bodyPr wrap="square" rtlCol="0">
            <a:spAutoFit/>
          </a:bodyPr>
          <a:lstStyle/>
          <a:p>
            <a:pPr algn="ctr"/>
            <a:r>
              <a:rPr lang="cs-CZ" sz="3600" dirty="0" smtClean="0"/>
              <a:t>ORP Hořice</a:t>
            </a:r>
          </a:p>
        </p:txBody>
      </p:sp>
    </p:spTree>
    <p:extLst>
      <p:ext uri="{BB962C8B-B14F-4D97-AF65-F5344CB8AC3E}">
        <p14:creationId xmlns:p14="http://schemas.microsoft.com/office/powerpoint/2010/main" val="33843008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06090"/>
          </a:xfrm>
        </p:spPr>
        <p:txBody>
          <a:bodyPr>
            <a:normAutofit fontScale="90000"/>
          </a:bodyPr>
          <a:lstStyle/>
          <a:p>
            <a:r>
              <a:rPr lang="cs-CZ" dirty="0" smtClean="0"/>
              <a:t>Vymezování okrsků</a:t>
            </a:r>
            <a:endParaRPr lang="cs-CZ" dirty="0"/>
          </a:p>
        </p:txBody>
      </p:sp>
      <p:sp>
        <p:nvSpPr>
          <p:cNvPr id="11" name="Obdélník 10"/>
          <p:cNvSpPr/>
          <p:nvPr/>
        </p:nvSpPr>
        <p:spPr>
          <a:xfrm>
            <a:off x="632556" y="5445224"/>
            <a:ext cx="789988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krajiny  ------   SO ORP Hořice    ------    okrsky</a:t>
            </a:r>
            <a:endParaRPr lang="cs-CZ" dirty="0">
              <a:solidFill>
                <a:schemeClr val="tx1"/>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28192"/>
            <a:ext cx="4027708" cy="3501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860" y="1748730"/>
            <a:ext cx="4054392" cy="3487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719004"/>
            <a:ext cx="4140460" cy="354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Šipka doprava se zářezem 3"/>
          <p:cNvSpPr/>
          <p:nvPr/>
        </p:nvSpPr>
        <p:spPr>
          <a:xfrm>
            <a:off x="4139952" y="3168352"/>
            <a:ext cx="792088" cy="64807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 name="Skupina 4"/>
          <p:cNvGrpSpPr/>
          <p:nvPr/>
        </p:nvGrpSpPr>
        <p:grpSpPr>
          <a:xfrm>
            <a:off x="567111" y="2391544"/>
            <a:ext cx="7965329" cy="2304256"/>
            <a:chOff x="567111" y="2391544"/>
            <a:chExt cx="7965329" cy="2304256"/>
          </a:xfrm>
        </p:grpSpPr>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111" y="2391544"/>
              <a:ext cx="7965329"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827584" y="2636912"/>
              <a:ext cx="3977307" cy="369332"/>
            </a:xfrm>
            <a:prstGeom prst="rect">
              <a:avLst/>
            </a:prstGeom>
            <a:noFill/>
          </p:spPr>
          <p:txBody>
            <a:bodyPr wrap="none" rtlCol="0">
              <a:spAutoFit/>
            </a:bodyPr>
            <a:lstStyle/>
            <a:p>
              <a:r>
                <a:rPr lang="cs-CZ" dirty="0"/>
                <a:t>Dobrá Voda – </a:t>
              </a:r>
              <a:r>
                <a:rPr lang="cs-CZ" dirty="0" smtClean="0"/>
                <a:t>Milovice v Cidlinské tabuli</a:t>
              </a:r>
              <a:endParaRPr lang="cs-CZ" dirty="0"/>
            </a:p>
          </p:txBody>
        </p:sp>
      </p:grpSp>
    </p:spTree>
    <p:extLst>
      <p:ext uri="{BB962C8B-B14F-4D97-AF65-F5344CB8AC3E}">
        <p14:creationId xmlns:p14="http://schemas.microsoft.com/office/powerpoint/2010/main" val="15181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Krajina – typ – okrsek</a:t>
            </a:r>
            <a:endParaRPr lang="cs-CZ" dirty="0"/>
          </a:p>
        </p:txBody>
      </p:sp>
      <p:sp>
        <p:nvSpPr>
          <p:cNvPr id="3" name="Zástupný symbol pro obsah 2"/>
          <p:cNvSpPr>
            <a:spLocks noGrp="1"/>
          </p:cNvSpPr>
          <p:nvPr>
            <p:ph idx="1"/>
          </p:nvPr>
        </p:nvSpPr>
        <p:spPr/>
        <p:txBody>
          <a:bodyPr>
            <a:normAutofit fontScale="92500" lnSpcReduction="20000"/>
          </a:bodyPr>
          <a:lstStyle/>
          <a:p>
            <a:r>
              <a:rPr lang="cs-CZ" b="1" dirty="0" smtClean="0"/>
              <a:t>Krajina</a:t>
            </a:r>
            <a:r>
              <a:rPr lang="cs-CZ" dirty="0" smtClean="0"/>
              <a:t> – je určitá část zemského povrchu, vyznačující se charakterem přírodního a kulturního prostředí, historickým vývojem a vztahy </a:t>
            </a:r>
          </a:p>
          <a:p>
            <a:pPr lvl="1"/>
            <a:r>
              <a:rPr lang="cs-CZ" dirty="0" smtClean="0"/>
              <a:t>charakter daný určitými znaky a vztahy dané určitými jevy</a:t>
            </a:r>
          </a:p>
          <a:p>
            <a:r>
              <a:rPr lang="cs-CZ" b="1" dirty="0" smtClean="0"/>
              <a:t>Krajinný okrsek </a:t>
            </a:r>
            <a:r>
              <a:rPr lang="cs-CZ" dirty="0" smtClean="0"/>
              <a:t>– je relativně homogenní část krajiny…</a:t>
            </a:r>
          </a:p>
          <a:p>
            <a:pPr lvl="1"/>
            <a:r>
              <a:rPr lang="cs-CZ" dirty="0" smtClean="0"/>
              <a:t>přírodní a kulturní hodnoty</a:t>
            </a:r>
          </a:p>
          <a:p>
            <a:pPr lvl="1"/>
            <a:r>
              <a:rPr lang="cs-CZ" dirty="0" smtClean="0"/>
              <a:t>potřeby a funkce</a:t>
            </a:r>
          </a:p>
          <a:p>
            <a:pPr lvl="1"/>
            <a:r>
              <a:rPr lang="cs-CZ" dirty="0" smtClean="0"/>
              <a:t>problémy a jejich řešení</a:t>
            </a:r>
            <a:endParaRPr lang="cs-CZ" dirty="0"/>
          </a:p>
        </p:txBody>
      </p:sp>
    </p:spTree>
    <p:extLst>
      <p:ext uri="{BB962C8B-B14F-4D97-AF65-F5344CB8AC3E}">
        <p14:creationId xmlns:p14="http://schemas.microsoft.com/office/powerpoint/2010/main" val="28960580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Sídla v okrscích</a:t>
            </a:r>
            <a:endParaRPr lang="cs-CZ" dirty="0"/>
          </a:p>
        </p:txBody>
      </p:sp>
      <p:sp>
        <p:nvSpPr>
          <p:cNvPr id="3" name="Zástupný symbol pro obsah 2"/>
          <p:cNvSpPr>
            <a:spLocks noGrp="1"/>
          </p:cNvSpPr>
          <p:nvPr>
            <p:ph idx="1"/>
          </p:nvPr>
        </p:nvSpPr>
        <p:spPr/>
        <p:txBody>
          <a:bodyPr/>
          <a:lstStyle/>
          <a:p>
            <a:r>
              <a:rPr lang="cs-CZ" dirty="0" smtClean="0"/>
              <a:t>Způsob jejich zasazení do krajiny</a:t>
            </a:r>
          </a:p>
          <a:p>
            <a:r>
              <a:rPr lang="cs-CZ" dirty="0" smtClean="0"/>
              <a:t>Vzájemné vazby (orientace k centrům, komunikační propojení, vztah k okolní krajině)</a:t>
            </a:r>
          </a:p>
          <a:p>
            <a:r>
              <a:rPr lang="cs-CZ" dirty="0" smtClean="0"/>
              <a:t>Prostorové uspořádání sídla</a:t>
            </a:r>
          </a:p>
          <a:p>
            <a:r>
              <a:rPr lang="cs-CZ" dirty="0" smtClean="0"/>
              <a:t>Prostorové uspořádání krajinného rámce</a:t>
            </a:r>
          </a:p>
          <a:p>
            <a:r>
              <a:rPr lang="cs-CZ" dirty="0" smtClean="0"/>
              <a:t>Charakter zástavby</a:t>
            </a:r>
          </a:p>
          <a:p>
            <a:endParaRPr lang="cs-CZ" dirty="0" smtClean="0"/>
          </a:p>
          <a:p>
            <a:endParaRPr lang="cs-CZ" dirty="0"/>
          </a:p>
        </p:txBody>
      </p:sp>
    </p:spTree>
    <p:extLst>
      <p:ext uri="{BB962C8B-B14F-4D97-AF65-F5344CB8AC3E}">
        <p14:creationId xmlns:p14="http://schemas.microsoft.com/office/powerpoint/2010/main" val="14829726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06090"/>
          </a:xfrm>
        </p:spPr>
        <p:txBody>
          <a:bodyPr>
            <a:normAutofit fontScale="90000"/>
          </a:bodyPr>
          <a:lstStyle/>
          <a:p>
            <a:r>
              <a:rPr lang="cs-CZ" dirty="0" smtClean="0"/>
              <a:t>Sídla – struktura a uspořádání</a:t>
            </a:r>
            <a:endParaRPr lang="cs-CZ" dirty="0"/>
          </a:p>
        </p:txBody>
      </p:sp>
      <p:pic>
        <p:nvPicPr>
          <p:cNvPr id="71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80727"/>
            <a:ext cx="5256584" cy="5047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5180" y="980727"/>
            <a:ext cx="2664296" cy="2261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5181" y="3573016"/>
            <a:ext cx="2664296" cy="188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Vývojový diagram: nebo 3"/>
          <p:cNvSpPr/>
          <p:nvPr/>
        </p:nvSpPr>
        <p:spPr>
          <a:xfrm>
            <a:off x="6715764" y="1316054"/>
            <a:ext cx="1872208" cy="1800200"/>
          </a:xfrm>
          <a:prstGeom prst="flowChartOr">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Vývojový diagram: nebo 18"/>
          <p:cNvSpPr/>
          <p:nvPr/>
        </p:nvSpPr>
        <p:spPr>
          <a:xfrm rot="18811035">
            <a:off x="6715764" y="1316054"/>
            <a:ext cx="1872208" cy="1800200"/>
          </a:xfrm>
          <a:prstGeom prst="flowChartOr">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5"/>
          <p:cNvCxnSpPr/>
          <p:nvPr/>
        </p:nvCxnSpPr>
        <p:spPr>
          <a:xfrm flipH="1" flipV="1">
            <a:off x="6228184" y="3861048"/>
            <a:ext cx="2448272" cy="216024"/>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flipH="1" flipV="1">
            <a:off x="6228184" y="4293096"/>
            <a:ext cx="2448272" cy="216024"/>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539552" y="5661248"/>
            <a:ext cx="825992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Zasazení sídla do krajiny a prostorové uspořádání krajiny původní </a:t>
            </a:r>
            <a:r>
              <a:rPr lang="cs-CZ" dirty="0" err="1" smtClean="0">
                <a:solidFill>
                  <a:schemeClr val="tx1"/>
                </a:solidFill>
              </a:rPr>
              <a:t>plužiny</a:t>
            </a:r>
            <a:r>
              <a:rPr lang="cs-CZ" dirty="0" smtClean="0">
                <a:solidFill>
                  <a:schemeClr val="tx1"/>
                </a:solidFill>
              </a:rPr>
              <a:t> je v podstatě reakcí na přírodní podmínky v území, má proto význam pro vymezování okrsků i krajin</a:t>
            </a:r>
            <a:endParaRPr lang="cs-CZ" dirty="0">
              <a:solidFill>
                <a:schemeClr val="tx1"/>
              </a:solidFill>
            </a:endParaRPr>
          </a:p>
        </p:txBody>
      </p:sp>
    </p:spTree>
    <p:extLst>
      <p:ext uri="{BB962C8B-B14F-4D97-AF65-F5344CB8AC3E}">
        <p14:creationId xmlns:p14="http://schemas.microsoft.com/office/powerpoint/2010/main" val="21445365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06090"/>
          </a:xfrm>
        </p:spPr>
        <p:txBody>
          <a:bodyPr>
            <a:normAutofit fontScale="90000"/>
          </a:bodyPr>
          <a:lstStyle/>
          <a:p>
            <a:r>
              <a:rPr lang="cs-CZ" dirty="0" smtClean="0"/>
              <a:t>Sídla – zasazení a </a:t>
            </a:r>
            <a:r>
              <a:rPr lang="cs-CZ" dirty="0" err="1" smtClean="0"/>
              <a:t>plužina</a:t>
            </a:r>
            <a:endParaRPr lang="cs-CZ" dirty="0"/>
          </a:p>
        </p:txBody>
      </p:sp>
      <p:sp>
        <p:nvSpPr>
          <p:cNvPr id="14" name="Obdélník 13"/>
          <p:cNvSpPr/>
          <p:nvPr/>
        </p:nvSpPr>
        <p:spPr>
          <a:xfrm>
            <a:off x="539552" y="6093296"/>
            <a:ext cx="825992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Zasazení sídla do krajiny a prostorové uspořádání krajiny původní </a:t>
            </a:r>
            <a:r>
              <a:rPr lang="cs-CZ" dirty="0" err="1" smtClean="0">
                <a:solidFill>
                  <a:schemeClr val="tx1"/>
                </a:solidFill>
              </a:rPr>
              <a:t>plužiny</a:t>
            </a:r>
            <a:r>
              <a:rPr lang="cs-CZ" dirty="0" smtClean="0">
                <a:solidFill>
                  <a:schemeClr val="tx1"/>
                </a:solidFill>
              </a:rPr>
              <a:t> je v podstatě reakcí na přírodní podmínky v území, má proto význam pro vymezování okrsků i krajin</a:t>
            </a:r>
            <a:endParaRPr lang="cs-CZ" dirty="0">
              <a:solidFill>
                <a:schemeClr val="tx1"/>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980727"/>
            <a:ext cx="3123295" cy="5097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088" y="980728"/>
            <a:ext cx="3087314" cy="509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980728"/>
            <a:ext cx="2448272" cy="5107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88976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06090"/>
          </a:xfrm>
        </p:spPr>
        <p:txBody>
          <a:bodyPr>
            <a:normAutofit fontScale="90000"/>
          </a:bodyPr>
          <a:lstStyle/>
          <a:p>
            <a:r>
              <a:rPr lang="cs-CZ" dirty="0" smtClean="0"/>
              <a:t>Sídla, charakter zástavby</a:t>
            </a:r>
            <a:endParaRPr lang="cs-CZ"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3745" y="950260"/>
            <a:ext cx="3383645" cy="2254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3" y="950260"/>
            <a:ext cx="3384376" cy="2254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1556" y="954233"/>
            <a:ext cx="886297" cy="4851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611560" y="5877272"/>
            <a:ext cx="7920880"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Charakter stavebních objektů a jejich doprovodných ploch a veřejné prostory tvoří tvář sídla – specifika jsou důležitým faktorem pro vymezování okrsků</a:t>
            </a:r>
            <a:endParaRPr lang="cs-CZ" dirty="0">
              <a:solidFill>
                <a:schemeClr val="tx1"/>
              </a:solidFill>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3745" y="3399271"/>
            <a:ext cx="3383645" cy="239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00" y="3399271"/>
            <a:ext cx="3452440" cy="2405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5202" y="2254767"/>
            <a:ext cx="3384376" cy="22543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77328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Okrsky v územním plánování</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Chránit hodnoty pomocí opatření</a:t>
            </a:r>
          </a:p>
          <a:p>
            <a:pPr lvl="1"/>
            <a:r>
              <a:rPr lang="cs-CZ" dirty="0" smtClean="0"/>
              <a:t>Chráníme přírodní a kulturní </a:t>
            </a:r>
          </a:p>
          <a:p>
            <a:pPr lvl="1"/>
            <a:r>
              <a:rPr lang="cs-CZ" dirty="0" smtClean="0"/>
              <a:t>Chráníme procesy prospěšné krajině a člověku</a:t>
            </a:r>
          </a:p>
          <a:p>
            <a:r>
              <a:rPr lang="cs-CZ" dirty="0" smtClean="0"/>
              <a:t>Zlepšovat kvalitu pomocí doporučení</a:t>
            </a:r>
          </a:p>
          <a:p>
            <a:pPr lvl="1"/>
            <a:r>
              <a:rPr lang="cs-CZ" dirty="0" smtClean="0"/>
              <a:t>Eliminovat neprospěšné procesy a vztahy</a:t>
            </a:r>
          </a:p>
          <a:p>
            <a:pPr lvl="1"/>
            <a:r>
              <a:rPr lang="cs-CZ" dirty="0" smtClean="0"/>
              <a:t>Eliminovat neuspořádanost a negativně se projevující prvky</a:t>
            </a:r>
          </a:p>
          <a:p>
            <a:r>
              <a:rPr lang="cs-CZ" dirty="0" smtClean="0"/>
              <a:t>Rozvíjet využití pomocí </a:t>
            </a:r>
            <a:r>
              <a:rPr lang="cs-CZ" dirty="0"/>
              <a:t>doporučení</a:t>
            </a:r>
            <a:endParaRPr lang="cs-CZ" dirty="0" smtClean="0"/>
          </a:p>
          <a:p>
            <a:pPr lvl="1"/>
            <a:r>
              <a:rPr lang="cs-CZ" dirty="0" smtClean="0"/>
              <a:t>Udržitelnost rozvoje</a:t>
            </a:r>
          </a:p>
          <a:p>
            <a:pPr lvl="1"/>
            <a:r>
              <a:rPr lang="cs-CZ" dirty="0" smtClean="0"/>
              <a:t>Starostlivost o krajinu</a:t>
            </a:r>
          </a:p>
          <a:p>
            <a:pPr lvl="1"/>
            <a:r>
              <a:rPr lang="cs-CZ" dirty="0" smtClean="0"/>
              <a:t>Obývání krajiny</a:t>
            </a:r>
          </a:p>
          <a:p>
            <a:pPr lvl="1"/>
            <a:r>
              <a:rPr lang="cs-CZ" dirty="0" smtClean="0"/>
              <a:t>Vztah člověka a přírodního prostředí</a:t>
            </a:r>
          </a:p>
          <a:p>
            <a:endParaRPr lang="cs-CZ" dirty="0"/>
          </a:p>
        </p:txBody>
      </p:sp>
    </p:spTree>
    <p:extLst>
      <p:ext uri="{BB962C8B-B14F-4D97-AF65-F5344CB8AC3E}">
        <p14:creationId xmlns:p14="http://schemas.microsoft.com/office/powerpoint/2010/main" val="31765072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Okrsky v územním plánování</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Podmínky a doporučení pro opatření </a:t>
            </a:r>
          </a:p>
          <a:p>
            <a:pPr lvl="1"/>
            <a:r>
              <a:rPr lang="cs-CZ" dirty="0" smtClean="0"/>
              <a:t>vychází z</a:t>
            </a:r>
          </a:p>
          <a:p>
            <a:pPr lvl="2"/>
            <a:r>
              <a:rPr lang="cs-CZ" dirty="0" smtClean="0"/>
              <a:t>nalezených a identifikovaných hodnot</a:t>
            </a:r>
          </a:p>
          <a:p>
            <a:pPr lvl="2"/>
            <a:r>
              <a:rPr lang="cs-CZ" dirty="0" smtClean="0"/>
              <a:t>nalezených potenciálů</a:t>
            </a:r>
          </a:p>
          <a:p>
            <a:pPr lvl="2"/>
            <a:r>
              <a:rPr lang="cs-CZ" dirty="0" smtClean="0"/>
              <a:t>využití krajiny v závislosti na potenciálech</a:t>
            </a:r>
          </a:p>
          <a:p>
            <a:pPr lvl="2"/>
            <a:r>
              <a:rPr lang="cs-CZ" dirty="0" smtClean="0"/>
              <a:t>cílové kvality</a:t>
            </a:r>
          </a:p>
          <a:p>
            <a:pPr lvl="1"/>
            <a:r>
              <a:rPr lang="cs-CZ" dirty="0" smtClean="0"/>
              <a:t>Je směřováno</a:t>
            </a:r>
          </a:p>
          <a:p>
            <a:pPr lvl="2"/>
            <a:r>
              <a:rPr lang="cs-CZ" dirty="0" smtClean="0"/>
              <a:t>k územnímu plánu – zadání, korekce</a:t>
            </a:r>
          </a:p>
          <a:p>
            <a:pPr lvl="2"/>
            <a:r>
              <a:rPr lang="cs-CZ" dirty="0" smtClean="0"/>
              <a:t>ke starostlivosti a využití krajiny z hlediska jednotlivých oborů lidské činnosti – lesní hospodaření, zemědělství, výstavba, ochrana přírody apod.</a:t>
            </a:r>
          </a:p>
          <a:p>
            <a:pPr lvl="1"/>
            <a:endParaRPr lang="cs-CZ" dirty="0" smtClean="0"/>
          </a:p>
          <a:p>
            <a:endParaRPr lang="cs-CZ" dirty="0"/>
          </a:p>
        </p:txBody>
      </p:sp>
    </p:spTree>
    <p:extLst>
      <p:ext uri="{BB962C8B-B14F-4D97-AF65-F5344CB8AC3E}">
        <p14:creationId xmlns:p14="http://schemas.microsoft.com/office/powerpoint/2010/main" val="21565814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683568" y="2276872"/>
            <a:ext cx="2448272" cy="4167336"/>
          </a:xfrm>
        </p:spPr>
        <p:txBody>
          <a:bodyPr>
            <a:normAutofit/>
          </a:bodyPr>
          <a:lstStyle/>
          <a:p>
            <a:pPr algn="r"/>
            <a:r>
              <a:rPr lang="cs-CZ" sz="2400" dirty="0" smtClean="0"/>
              <a:t>kontakt: </a:t>
            </a:r>
            <a:br>
              <a:rPr lang="cs-CZ" sz="2400" dirty="0" smtClean="0"/>
            </a:br>
            <a:r>
              <a:rPr lang="cs-CZ" sz="2400" b="1" dirty="0" smtClean="0"/>
              <a:t>LANDAP </a:t>
            </a:r>
            <a:br>
              <a:rPr lang="cs-CZ" sz="2400" b="1" dirty="0" smtClean="0"/>
            </a:br>
            <a:r>
              <a:rPr lang="cs-CZ" sz="1600" dirty="0" err="1" smtClean="0"/>
              <a:t>landscape</a:t>
            </a:r>
            <a:r>
              <a:rPr lang="cs-CZ" sz="1600" dirty="0" smtClean="0"/>
              <a:t> </a:t>
            </a:r>
            <a:r>
              <a:rPr lang="cs-CZ" sz="1600" dirty="0" err="1" smtClean="0"/>
              <a:t>assesment</a:t>
            </a:r>
            <a:r>
              <a:rPr lang="cs-CZ" sz="1600" dirty="0" smtClean="0"/>
              <a:t> </a:t>
            </a:r>
            <a:br>
              <a:rPr lang="cs-CZ" sz="1600" dirty="0" smtClean="0"/>
            </a:br>
            <a:r>
              <a:rPr lang="cs-CZ" sz="1600" dirty="0" smtClean="0"/>
              <a:t>and </a:t>
            </a:r>
            <a:r>
              <a:rPr lang="cs-CZ" sz="1600" dirty="0" err="1" smtClean="0"/>
              <a:t>planing</a:t>
            </a:r>
            <a:r>
              <a:rPr lang="cs-CZ" sz="2400" dirty="0" smtClean="0"/>
              <a:t/>
            </a:r>
            <a:br>
              <a:rPr lang="cs-CZ" sz="2400" dirty="0" smtClean="0"/>
            </a:br>
            <a:r>
              <a:rPr lang="cs-CZ" sz="2400" dirty="0" smtClean="0"/>
              <a:t/>
            </a:r>
            <a:br>
              <a:rPr lang="cs-CZ" sz="2400" dirty="0" smtClean="0"/>
            </a:br>
            <a:r>
              <a:rPr lang="cs-CZ" sz="2400" dirty="0" smtClean="0"/>
              <a:t/>
            </a:r>
            <a:br>
              <a:rPr lang="cs-CZ" sz="2400" dirty="0" smtClean="0"/>
            </a:br>
            <a:r>
              <a:rPr lang="cs-CZ" sz="2400" dirty="0"/>
              <a:t/>
            </a:r>
            <a:br>
              <a:rPr lang="cs-CZ" sz="2400" dirty="0"/>
            </a:br>
            <a:r>
              <a:rPr lang="cs-CZ" sz="2000" dirty="0" smtClean="0">
                <a:solidFill>
                  <a:schemeClr val="accent1">
                    <a:lumMod val="50000"/>
                  </a:schemeClr>
                </a:solidFill>
              </a:rPr>
              <a:t>Ing. Roman Bukáček</a:t>
            </a:r>
            <a:r>
              <a:rPr lang="cs-CZ" sz="2400" dirty="0" smtClean="0">
                <a:solidFill>
                  <a:schemeClr val="accent1">
                    <a:lumMod val="50000"/>
                  </a:schemeClr>
                </a:solidFill>
              </a:rPr>
              <a:t/>
            </a:r>
            <a:br>
              <a:rPr lang="cs-CZ" sz="2400" dirty="0" smtClean="0">
                <a:solidFill>
                  <a:schemeClr val="accent1">
                    <a:lumMod val="50000"/>
                  </a:schemeClr>
                </a:solidFill>
              </a:rPr>
            </a:br>
            <a:r>
              <a:rPr lang="cs-CZ" sz="1600" dirty="0" smtClean="0">
                <a:solidFill>
                  <a:schemeClr val="accent1">
                    <a:lumMod val="50000"/>
                  </a:schemeClr>
                </a:solidFill>
              </a:rPr>
              <a:t>studiobm@email.cz</a:t>
            </a:r>
            <a:endParaRPr lang="cs-CZ" sz="1800" dirty="0">
              <a:solidFill>
                <a:schemeClr val="accent1">
                  <a:lumMod val="50000"/>
                </a:schemeClr>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276872"/>
            <a:ext cx="5568619"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p:cNvSpPr txBox="1">
            <a:spLocks/>
          </p:cNvSpPr>
          <p:nvPr/>
        </p:nvSpPr>
        <p:spPr>
          <a:xfrm>
            <a:off x="835967" y="1628800"/>
            <a:ext cx="8080515" cy="64807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cs-CZ" sz="3200" dirty="0" smtClean="0"/>
              <a:t>Děkuji za pozornost</a:t>
            </a:r>
            <a:endParaRPr lang="cs-CZ" sz="1600" dirty="0"/>
          </a:p>
        </p:txBody>
      </p:sp>
      <p:sp>
        <p:nvSpPr>
          <p:cNvPr id="7" name="Nadpis 1"/>
          <p:cNvSpPr txBox="1">
            <a:spLocks/>
          </p:cNvSpPr>
          <p:nvPr/>
        </p:nvSpPr>
        <p:spPr>
          <a:xfrm>
            <a:off x="5364088" y="4365104"/>
            <a:ext cx="3456384" cy="1979712"/>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cs-CZ" sz="2400" u="sng" dirty="0" smtClean="0">
                <a:solidFill>
                  <a:schemeClr val="bg1"/>
                </a:solidFill>
              </a:rPr>
              <a:t>Zpracovatelský tým:</a:t>
            </a:r>
          </a:p>
          <a:p>
            <a:pPr algn="r"/>
            <a:r>
              <a:rPr lang="cs-CZ" sz="2000" dirty="0" smtClean="0">
                <a:solidFill>
                  <a:schemeClr val="bg1"/>
                </a:solidFill>
              </a:rPr>
              <a:t>Ing. arch Ladislav Komrska</a:t>
            </a:r>
          </a:p>
          <a:p>
            <a:pPr algn="r"/>
            <a:r>
              <a:rPr lang="cs-CZ" sz="2000" dirty="0" smtClean="0">
                <a:solidFill>
                  <a:schemeClr val="bg1"/>
                </a:solidFill>
              </a:rPr>
              <a:t>Mgr. Ing. Roman Bukáček</a:t>
            </a:r>
          </a:p>
          <a:p>
            <a:pPr algn="r"/>
            <a:r>
              <a:rPr lang="cs-CZ" sz="2000" dirty="0" smtClean="0">
                <a:solidFill>
                  <a:schemeClr val="bg1"/>
                </a:solidFill>
              </a:rPr>
              <a:t>Ing. Eva </a:t>
            </a:r>
            <a:r>
              <a:rPr lang="cs-CZ" sz="2000" dirty="0" err="1" smtClean="0">
                <a:solidFill>
                  <a:schemeClr val="bg1"/>
                </a:solidFill>
              </a:rPr>
              <a:t>jonešová</a:t>
            </a:r>
            <a:endParaRPr lang="cs-CZ" sz="2000" dirty="0" smtClean="0">
              <a:solidFill>
                <a:schemeClr val="bg1"/>
              </a:solidFill>
            </a:endParaRPr>
          </a:p>
          <a:p>
            <a:pPr algn="r"/>
            <a:r>
              <a:rPr lang="cs-CZ" sz="2000" dirty="0" smtClean="0">
                <a:solidFill>
                  <a:schemeClr val="bg1"/>
                </a:solidFill>
              </a:rPr>
              <a:t>Ing. Pavel </a:t>
            </a:r>
            <a:r>
              <a:rPr lang="cs-CZ" sz="2000" dirty="0" err="1" smtClean="0">
                <a:solidFill>
                  <a:schemeClr val="bg1"/>
                </a:solidFill>
              </a:rPr>
              <a:t>Musiol</a:t>
            </a:r>
            <a:endParaRPr lang="cs-CZ" sz="2000" dirty="0" smtClean="0">
              <a:solidFill>
                <a:schemeClr val="bg1"/>
              </a:solidFill>
            </a:endParaRPr>
          </a:p>
          <a:p>
            <a:pPr algn="r"/>
            <a:r>
              <a:rPr lang="cs-CZ" sz="2000" dirty="0" smtClean="0">
                <a:solidFill>
                  <a:schemeClr val="bg1"/>
                </a:solidFill>
              </a:rPr>
              <a:t>spolupráce: </a:t>
            </a:r>
            <a:r>
              <a:rPr lang="cs-CZ" sz="2000" dirty="0" err="1" smtClean="0">
                <a:solidFill>
                  <a:schemeClr val="bg1"/>
                </a:solidFill>
              </a:rPr>
              <a:t>Ekotoxa</a:t>
            </a:r>
            <a:r>
              <a:rPr lang="cs-CZ" sz="2000" dirty="0" smtClean="0">
                <a:solidFill>
                  <a:schemeClr val="bg1"/>
                </a:solidFill>
              </a:rPr>
              <a:t> </a:t>
            </a:r>
            <a:r>
              <a:rPr lang="cs-CZ" sz="2000" dirty="0" err="1" smtClean="0">
                <a:solidFill>
                  <a:schemeClr val="bg1"/>
                </a:solidFill>
              </a:rPr>
              <a:t>s.r.o</a:t>
            </a:r>
            <a:endParaRPr lang="cs-CZ" sz="1600" dirty="0">
              <a:solidFill>
                <a:schemeClr val="bg1"/>
              </a:solidFill>
            </a:endParaRPr>
          </a:p>
        </p:txBody>
      </p:sp>
    </p:spTree>
    <p:extLst>
      <p:ext uri="{BB962C8B-B14F-4D97-AF65-F5344CB8AC3E}">
        <p14:creationId xmlns:p14="http://schemas.microsoft.com/office/powerpoint/2010/main" val="2821075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827584" y="5590981"/>
            <a:ext cx="7560839" cy="646331"/>
          </a:xfrm>
          <a:prstGeom prst="rect">
            <a:avLst/>
          </a:prstGeom>
          <a:noFill/>
        </p:spPr>
        <p:txBody>
          <a:bodyPr wrap="square" rtlCol="0">
            <a:spAutoFit/>
          </a:bodyPr>
          <a:lstStyle/>
          <a:p>
            <a:pPr algn="ctr"/>
            <a:r>
              <a:rPr lang="cs-CZ" sz="3600" dirty="0" smtClean="0"/>
              <a:t>…východiska - požadavky…</a:t>
            </a:r>
            <a:endParaRPr lang="cs-CZ" sz="3600" dirty="0"/>
          </a:p>
        </p:txBody>
      </p:sp>
      <p:sp>
        <p:nvSpPr>
          <p:cNvPr id="6" name="Ovál 5"/>
          <p:cNvSpPr/>
          <p:nvPr/>
        </p:nvSpPr>
        <p:spPr>
          <a:xfrm>
            <a:off x="4644008" y="2437337"/>
            <a:ext cx="131783" cy="127567"/>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0043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06090"/>
          </a:xfrm>
        </p:spPr>
        <p:txBody>
          <a:bodyPr>
            <a:normAutofit fontScale="90000"/>
          </a:bodyPr>
          <a:lstStyle/>
          <a:p>
            <a:r>
              <a:rPr lang="cs-CZ" dirty="0" smtClean="0"/>
              <a:t>Co je cílem?</a:t>
            </a:r>
            <a:endParaRPr lang="cs-CZ" dirty="0"/>
          </a:p>
        </p:txBody>
      </p:sp>
      <p:sp>
        <p:nvSpPr>
          <p:cNvPr id="14" name="Obdélník 13"/>
          <p:cNvSpPr/>
          <p:nvPr/>
        </p:nvSpPr>
        <p:spPr>
          <a:xfrm>
            <a:off x="488540" y="6093296"/>
            <a:ext cx="82599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Chceme zachytit co se kde děje a jak to vypadá a co by se dít a jak by to vypadat mělo…</a:t>
            </a:r>
            <a:endParaRPr lang="cs-CZ" dirty="0">
              <a:solidFill>
                <a:schemeClr val="tx1"/>
              </a:solidFill>
            </a:endParaRPr>
          </a:p>
        </p:txBody>
      </p:sp>
      <p:grpSp>
        <p:nvGrpSpPr>
          <p:cNvPr id="4" name="Skupina 3"/>
          <p:cNvGrpSpPr/>
          <p:nvPr/>
        </p:nvGrpSpPr>
        <p:grpSpPr>
          <a:xfrm>
            <a:off x="467544" y="1049201"/>
            <a:ext cx="8037307" cy="4817246"/>
            <a:chOff x="467544" y="1049201"/>
            <a:chExt cx="8037307" cy="4817246"/>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67544" y="1052736"/>
              <a:ext cx="872118" cy="481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38464" y="1052736"/>
              <a:ext cx="854343"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084" y="1052736"/>
              <a:ext cx="998739"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3103" y="1053247"/>
              <a:ext cx="847951"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5445" y="1051224"/>
              <a:ext cx="1209317"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0178" y="1051224"/>
              <a:ext cx="974673"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762" y="1049201"/>
              <a:ext cx="1245416"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1054" y="1053247"/>
              <a:ext cx="1046871" cy="48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34575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Krajina – okrsek</a:t>
            </a:r>
            <a:endParaRPr lang="cs-CZ" dirty="0"/>
          </a:p>
        </p:txBody>
      </p:sp>
      <p:sp>
        <p:nvSpPr>
          <p:cNvPr id="3" name="Zástupný symbol pro obsah 2"/>
          <p:cNvSpPr>
            <a:spLocks noGrp="1"/>
          </p:cNvSpPr>
          <p:nvPr>
            <p:ph idx="1"/>
          </p:nvPr>
        </p:nvSpPr>
        <p:spPr/>
        <p:txBody>
          <a:bodyPr>
            <a:normAutofit lnSpcReduction="10000"/>
          </a:bodyPr>
          <a:lstStyle/>
          <a:p>
            <a:r>
              <a:rPr lang="cs-CZ" sz="2800" dirty="0" smtClean="0"/>
              <a:t>Krajina</a:t>
            </a:r>
            <a:endParaRPr lang="cs-CZ" dirty="0" smtClean="0"/>
          </a:p>
          <a:p>
            <a:pPr lvl="1"/>
            <a:r>
              <a:rPr lang="cs-CZ" sz="2000" dirty="0" smtClean="0"/>
              <a:t>Stávající charakter a hodnoty</a:t>
            </a:r>
          </a:p>
          <a:p>
            <a:pPr lvl="1"/>
            <a:r>
              <a:rPr lang="cs-CZ" sz="2000" dirty="0" smtClean="0"/>
              <a:t>Vize</a:t>
            </a:r>
          </a:p>
          <a:p>
            <a:pPr lvl="1"/>
            <a:r>
              <a:rPr lang="cs-CZ" sz="2000" dirty="0" smtClean="0"/>
              <a:t>Požadavky a potřeby</a:t>
            </a:r>
          </a:p>
          <a:p>
            <a:pPr lvl="1"/>
            <a:r>
              <a:rPr lang="cs-CZ" sz="2000" dirty="0" smtClean="0"/>
              <a:t>Rizika a předcházení rizikům</a:t>
            </a:r>
          </a:p>
          <a:p>
            <a:r>
              <a:rPr lang="cs-CZ" sz="2800" dirty="0" smtClean="0"/>
              <a:t>Krajinné okrsky </a:t>
            </a:r>
          </a:p>
          <a:p>
            <a:pPr lvl="1"/>
            <a:r>
              <a:rPr lang="cs-CZ" sz="2000" dirty="0" smtClean="0"/>
              <a:t>Relativně homogenní části </a:t>
            </a:r>
            <a:r>
              <a:rPr lang="cs-CZ" sz="2000" dirty="0"/>
              <a:t>nějaké krajiny </a:t>
            </a:r>
            <a:r>
              <a:rPr lang="cs-CZ" sz="2000" dirty="0" smtClean="0"/>
              <a:t>s určitou kvalitou, hodnotami a problémy</a:t>
            </a:r>
          </a:p>
          <a:p>
            <a:pPr lvl="1"/>
            <a:r>
              <a:rPr lang="cs-CZ" sz="2000" dirty="0" smtClean="0"/>
              <a:t>Specifické vztahy uvnitř okrsku a z toho vyplývající uspořádání a funkce</a:t>
            </a:r>
          </a:p>
          <a:p>
            <a:pPr lvl="1"/>
            <a:r>
              <a:rPr lang="cs-CZ" sz="2000" dirty="0" smtClean="0"/>
              <a:t>Vztahy s okolními okrsky a z toho vyplývající jevy</a:t>
            </a:r>
          </a:p>
          <a:p>
            <a:pPr lvl="1"/>
            <a:r>
              <a:rPr lang="cs-CZ" sz="2000" dirty="0" smtClean="0"/>
              <a:t>Prostorové a funkční vztahy a z toho vyplývající problémy</a:t>
            </a:r>
          </a:p>
          <a:p>
            <a:pPr lvl="1"/>
            <a:r>
              <a:rPr lang="cs-CZ" sz="2000" dirty="0" smtClean="0"/>
              <a:t>Rámcová opatření a doporučení – chráníme hodnoty a řešíme známé problémy, předvídáme možné problémy</a:t>
            </a:r>
          </a:p>
        </p:txBody>
      </p:sp>
    </p:spTree>
    <p:extLst>
      <p:ext uri="{BB962C8B-B14F-4D97-AF65-F5344CB8AC3E}">
        <p14:creationId xmlns:p14="http://schemas.microsoft.com/office/powerpoint/2010/main" val="1770449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Krajina – typ – okrsek</a:t>
            </a:r>
            <a:endParaRPr lang="cs-CZ" dirty="0"/>
          </a:p>
        </p:txBody>
      </p:sp>
      <p:sp>
        <p:nvSpPr>
          <p:cNvPr id="3" name="Zástupný symbol pro obsah 2"/>
          <p:cNvSpPr>
            <a:spLocks noGrp="1"/>
          </p:cNvSpPr>
          <p:nvPr>
            <p:ph idx="1"/>
          </p:nvPr>
        </p:nvSpPr>
        <p:spPr/>
        <p:txBody>
          <a:bodyPr>
            <a:normAutofit lnSpcReduction="10000"/>
          </a:bodyPr>
          <a:lstStyle/>
          <a:p>
            <a:r>
              <a:rPr lang="cs-CZ" sz="2800" dirty="0"/>
              <a:t>Souvztažnost a </a:t>
            </a:r>
            <a:r>
              <a:rPr lang="cs-CZ" sz="2800" dirty="0" smtClean="0"/>
              <a:t>skladebnost</a:t>
            </a:r>
          </a:p>
          <a:p>
            <a:pPr lvl="1"/>
            <a:r>
              <a:rPr lang="cs-CZ" sz="2000" dirty="0" smtClean="0"/>
              <a:t>Krajinu určují přírodní podmínky, prostorové uspořádání a určitá spojující specifika (regionální odlišnosti)</a:t>
            </a:r>
          </a:p>
          <a:p>
            <a:pPr lvl="1"/>
            <a:r>
              <a:rPr lang="cs-CZ" sz="2000" dirty="0" smtClean="0"/>
              <a:t>Krajina je prostor a okrsek jeho část</a:t>
            </a:r>
          </a:p>
          <a:p>
            <a:pPr lvl="1"/>
            <a:r>
              <a:rPr lang="cs-CZ" sz="2000" dirty="0" smtClean="0"/>
              <a:t>Krajina je určitého charakteru a okrsek určitého typu</a:t>
            </a:r>
          </a:p>
          <a:p>
            <a:pPr lvl="1"/>
            <a:r>
              <a:rPr lang="cs-CZ" sz="2000" dirty="0" smtClean="0"/>
              <a:t>Okrsky spoluvytváří prostor krajiny</a:t>
            </a:r>
          </a:p>
          <a:p>
            <a:r>
              <a:rPr lang="cs-CZ" sz="2800" dirty="0" smtClean="0"/>
              <a:t>Zohlednění </a:t>
            </a:r>
            <a:r>
              <a:rPr lang="cs-CZ" sz="2800" dirty="0"/>
              <a:t>typu, </a:t>
            </a:r>
            <a:r>
              <a:rPr lang="cs-CZ" sz="2800" dirty="0" smtClean="0"/>
              <a:t>funkcí</a:t>
            </a:r>
          </a:p>
          <a:p>
            <a:pPr lvl="1"/>
            <a:r>
              <a:rPr lang="cs-CZ" sz="2000" dirty="0" smtClean="0"/>
              <a:t>Typ </a:t>
            </a:r>
            <a:r>
              <a:rPr lang="cs-CZ" sz="2000" dirty="0"/>
              <a:t>je o charakteru a funkci </a:t>
            </a:r>
            <a:r>
              <a:rPr lang="cs-CZ" sz="2000" dirty="0" smtClean="0"/>
              <a:t>a může být převodní </a:t>
            </a:r>
            <a:r>
              <a:rPr lang="cs-CZ" sz="2000" dirty="0"/>
              <a:t>jednotkou mezi okrskem a </a:t>
            </a:r>
            <a:r>
              <a:rPr lang="cs-CZ" sz="2000" dirty="0" smtClean="0"/>
              <a:t>krajinou, multikriteriální pohled</a:t>
            </a:r>
          </a:p>
          <a:p>
            <a:pPr lvl="1"/>
            <a:r>
              <a:rPr lang="cs-CZ" sz="2000" dirty="0" smtClean="0"/>
              <a:t>Typ určuje převažující využití krajiny (</a:t>
            </a:r>
            <a:r>
              <a:rPr lang="cs-CZ" sz="2000" dirty="0" err="1" smtClean="0"/>
              <a:t>landuse</a:t>
            </a:r>
            <a:r>
              <a:rPr lang="cs-CZ" sz="2000" dirty="0" smtClean="0"/>
              <a:t>), pokryv (</a:t>
            </a:r>
            <a:r>
              <a:rPr lang="cs-CZ" sz="2000" dirty="0" err="1" smtClean="0"/>
              <a:t>landcover</a:t>
            </a:r>
            <a:r>
              <a:rPr lang="cs-CZ" sz="2000" dirty="0" smtClean="0"/>
              <a:t>), uspořádání (prostorové členění), charakter osídlení (sídelní struktura a prostorové uspořádání sídel, komunikace) v určitém reliéfu a přírodních podmínkách (geologické podloží, půda, klima…)</a:t>
            </a:r>
            <a:endParaRPr lang="cs-CZ" sz="2000" dirty="0"/>
          </a:p>
          <a:p>
            <a:endParaRPr lang="cs-CZ" sz="2800" dirty="0"/>
          </a:p>
        </p:txBody>
      </p:sp>
    </p:spTree>
    <p:extLst>
      <p:ext uri="{BB962C8B-B14F-4D97-AF65-F5344CB8AC3E}">
        <p14:creationId xmlns:p14="http://schemas.microsoft.com/office/powerpoint/2010/main" val="2193877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06090"/>
          </a:xfrm>
        </p:spPr>
        <p:txBody>
          <a:bodyPr>
            <a:normAutofit fontScale="90000"/>
          </a:bodyPr>
          <a:lstStyle/>
          <a:p>
            <a:r>
              <a:rPr lang="cs-CZ" dirty="0" smtClean="0"/>
              <a:t>Příklad</a:t>
            </a:r>
            <a:endParaRPr lang="cs-CZ" dirty="0"/>
          </a:p>
        </p:txBody>
      </p:sp>
      <p:sp>
        <p:nvSpPr>
          <p:cNvPr id="3" name="Obdélník 2"/>
          <p:cNvSpPr/>
          <p:nvPr/>
        </p:nvSpPr>
        <p:spPr>
          <a:xfrm>
            <a:off x="488540" y="2492896"/>
            <a:ext cx="82599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Českosaské Švýcarsko</a:t>
            </a:r>
            <a:endParaRPr lang="cs-CZ" dirty="0">
              <a:solidFill>
                <a:schemeClr val="tx1"/>
              </a:solidFill>
            </a:endParaRPr>
          </a:p>
        </p:txBody>
      </p:sp>
      <p:sp>
        <p:nvSpPr>
          <p:cNvPr id="11" name="Obdélník 10"/>
          <p:cNvSpPr/>
          <p:nvPr/>
        </p:nvSpPr>
        <p:spPr>
          <a:xfrm>
            <a:off x="683568" y="6237312"/>
            <a:ext cx="82599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Okrsek Jetřichovice vymezený reliéfem dal obci charakteristický ojedinělý prostor</a:t>
            </a:r>
            <a:endParaRPr lang="cs-CZ" dirty="0">
              <a:solidFill>
                <a:schemeClr val="tx1"/>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984031"/>
            <a:ext cx="4514280" cy="3253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40" y="957263"/>
            <a:ext cx="8246824" cy="153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2721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06090"/>
          </a:xfrm>
        </p:spPr>
        <p:txBody>
          <a:bodyPr>
            <a:normAutofit fontScale="90000"/>
          </a:bodyPr>
          <a:lstStyle/>
          <a:p>
            <a:r>
              <a:rPr lang="cs-CZ" dirty="0" smtClean="0"/>
              <a:t>Krajiny</a:t>
            </a:r>
            <a:endParaRPr lang="cs-CZ" dirty="0"/>
          </a:p>
        </p:txBody>
      </p:sp>
      <p:sp>
        <p:nvSpPr>
          <p:cNvPr id="3" name="Obdélník 2"/>
          <p:cNvSpPr/>
          <p:nvPr/>
        </p:nvSpPr>
        <p:spPr>
          <a:xfrm>
            <a:off x="488540" y="1772816"/>
            <a:ext cx="82599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Českosaské Švýcarsko</a:t>
            </a:r>
            <a:endParaRPr lang="cs-CZ"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900" y="980728"/>
            <a:ext cx="8280000" cy="827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58" y="2159502"/>
            <a:ext cx="8280000" cy="1413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88" y="3861048"/>
            <a:ext cx="8280000" cy="2469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délník 10"/>
          <p:cNvSpPr/>
          <p:nvPr/>
        </p:nvSpPr>
        <p:spPr>
          <a:xfrm>
            <a:off x="492258" y="3429000"/>
            <a:ext cx="828000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Krušné hory z Mostecké pánve</a:t>
            </a:r>
            <a:endParaRPr lang="cs-CZ" dirty="0">
              <a:solidFill>
                <a:schemeClr val="tx1"/>
              </a:solidFill>
            </a:endParaRPr>
          </a:p>
        </p:txBody>
      </p:sp>
      <p:sp>
        <p:nvSpPr>
          <p:cNvPr id="10" name="Obdélník 9"/>
          <p:cNvSpPr/>
          <p:nvPr/>
        </p:nvSpPr>
        <p:spPr>
          <a:xfrm>
            <a:off x="506022" y="6114497"/>
            <a:ext cx="82599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Pardubická kotlina z Kunětické hory</a:t>
            </a:r>
            <a:endParaRPr lang="cs-CZ" dirty="0">
              <a:solidFill>
                <a:schemeClr val="tx1"/>
              </a:solidFill>
            </a:endParaRPr>
          </a:p>
        </p:txBody>
      </p:sp>
    </p:spTree>
    <p:extLst>
      <p:ext uri="{BB962C8B-B14F-4D97-AF65-F5344CB8AC3E}">
        <p14:creationId xmlns:p14="http://schemas.microsoft.com/office/powerpoint/2010/main" val="8645596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1144</TotalTime>
  <Words>915</Words>
  <Application>Microsoft Office PowerPoint</Application>
  <PresentationFormat>Předvádění na obrazovce (4:3)</PresentationFormat>
  <Paragraphs>144</Paragraphs>
  <Slides>36</Slides>
  <Notes>0</Notes>
  <HiddenSlides>0</HiddenSlides>
  <MMClips>0</MMClips>
  <ScaleCrop>false</ScaleCrop>
  <HeadingPairs>
    <vt:vector size="4" baseType="variant">
      <vt:variant>
        <vt:lpstr>Motiv</vt:lpstr>
      </vt:variant>
      <vt:variant>
        <vt:i4>1</vt:i4>
      </vt:variant>
      <vt:variant>
        <vt:lpstr>Nadpisy snímků</vt:lpstr>
      </vt:variant>
      <vt:variant>
        <vt:i4>36</vt:i4>
      </vt:variant>
    </vt:vector>
  </HeadingPairs>
  <TitlesOfParts>
    <vt:vector size="37" baseType="lpstr">
      <vt:lpstr>Motiv systému Office</vt:lpstr>
      <vt:lpstr>Krajinné okrsky</vt:lpstr>
      <vt:lpstr>Prezentace aplikace PowerPoint</vt:lpstr>
      <vt:lpstr>Krajina – typ – okrsek</vt:lpstr>
      <vt:lpstr>Prezentace aplikace PowerPoint</vt:lpstr>
      <vt:lpstr>Co je cílem?</vt:lpstr>
      <vt:lpstr>Krajina – okrsek</vt:lpstr>
      <vt:lpstr>Krajina – typ – okrsek</vt:lpstr>
      <vt:lpstr>Příklad</vt:lpstr>
      <vt:lpstr>Krajiny</vt:lpstr>
      <vt:lpstr>Krajiny</vt:lpstr>
      <vt:lpstr>Prezentace aplikace PowerPoint</vt:lpstr>
      <vt:lpstr>Okrsky</vt:lpstr>
      <vt:lpstr>Okrsky</vt:lpstr>
      <vt:lpstr>Prezentace aplikace PowerPoint</vt:lpstr>
      <vt:lpstr>Prezentace aplikace PowerPoint</vt:lpstr>
      <vt:lpstr>Vymezování okrsků</vt:lpstr>
      <vt:lpstr>Vymezování okrsků</vt:lpstr>
      <vt:lpstr>Vymezování okrsků</vt:lpstr>
      <vt:lpstr>Prezentace aplikace PowerPoint</vt:lpstr>
      <vt:lpstr>Krajiny ORP Litvínov</vt:lpstr>
      <vt:lpstr>Charakter jednotlivých krajin</vt:lpstr>
      <vt:lpstr>Jednotlivé specifické typy v krajině</vt:lpstr>
      <vt:lpstr>Vymezené okrsky</vt:lpstr>
      <vt:lpstr>Prezentace aplikace PowerPoint</vt:lpstr>
      <vt:lpstr>Vymezování okrsků</vt:lpstr>
      <vt:lpstr>Prezentace aplikace PowerPoint</vt:lpstr>
      <vt:lpstr>Vymezování okrsků</vt:lpstr>
      <vt:lpstr>Prezentace aplikace PowerPoint</vt:lpstr>
      <vt:lpstr>Vymezování okrsků</vt:lpstr>
      <vt:lpstr>Sídla v okrscích</vt:lpstr>
      <vt:lpstr>Sídla – struktura a uspořádání</vt:lpstr>
      <vt:lpstr>Sídla – zasazení a plužina</vt:lpstr>
      <vt:lpstr>Sídla, charakter zástavby</vt:lpstr>
      <vt:lpstr>Okrsky v územním plánování</vt:lpstr>
      <vt:lpstr>Okrsky v územním plánování</vt:lpstr>
      <vt:lpstr>kontakt:  LANDAP  landscape assesment  and planing    Ing. Roman Bukáček studiobm@email.cz</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Krajinné okrsky</dc:title>
  <dc:creator>Roman Bukáček</dc:creator>
  <cp:lastModifiedBy>Roman Bukáček</cp:lastModifiedBy>
  <cp:revision>80</cp:revision>
  <dcterms:created xsi:type="dcterms:W3CDTF">2018-09-25T09:11:08Z</dcterms:created>
  <dcterms:modified xsi:type="dcterms:W3CDTF">2018-11-01T16:11:46Z</dcterms:modified>
</cp:coreProperties>
</file>